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58" r:id="rId3"/>
    <p:sldId id="259" r:id="rId4"/>
    <p:sldId id="260" r:id="rId5"/>
    <p:sldId id="261" r:id="rId6"/>
    <p:sldId id="262" r:id="rId7"/>
    <p:sldId id="263" r:id="rId8"/>
    <p:sldId id="264" r:id="rId9"/>
    <p:sldId id="268" r:id="rId10"/>
    <p:sldId id="269"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4" r:id="rId24"/>
    <p:sldId id="305" r:id="rId25"/>
    <p:sldId id="306" r:id="rId26"/>
    <p:sldId id="307" r:id="rId27"/>
    <p:sldId id="308" r:id="rId28"/>
    <p:sldId id="328" r:id="rId29"/>
    <p:sldId id="329" r:id="rId30"/>
    <p:sldId id="330" r:id="rId31"/>
    <p:sldId id="265" r:id="rId32"/>
    <p:sldId id="266" r:id="rId33"/>
    <p:sldId id="267" r:id="rId34"/>
    <p:sldId id="270" r:id="rId35"/>
    <p:sldId id="283"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9" r:id="rId57"/>
    <p:sldId id="310"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2" r:id="rId95"/>
    <p:sldId id="355" r:id="rId96"/>
    <p:sldId id="354" r:id="rId97"/>
    <p:sldId id="351" r:id="rId98"/>
    <p:sldId id="356" r:id="rId99"/>
    <p:sldId id="357" r:id="rId100"/>
    <p:sldId id="358" r:id="rId101"/>
    <p:sldId id="353" r:id="rId102"/>
    <p:sldId id="359" r:id="rId103"/>
    <p:sldId id="360" r:id="rId104"/>
    <p:sldId id="257" r:id="rId105"/>
  </p:sldIdLst>
  <p:sldSz cx="10837863"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410"/>
    <a:srgbClr val="EEE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050" y="66"/>
      </p:cViewPr>
      <p:guideLst>
        <p:guide orient="horz" pos="2160"/>
        <p:guide pos="341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91B98-8D3F-4EFA-8CF8-1F99DC8DD8D5}" type="datetimeFigureOut">
              <a:rPr lang="ru-RU" smtClean="0"/>
              <a:t>26.10.2023</a:t>
            </a:fld>
            <a:endParaRPr lang="ru-RU"/>
          </a:p>
        </p:txBody>
      </p:sp>
      <p:sp>
        <p:nvSpPr>
          <p:cNvPr id="4" name="Образ слайда 3"/>
          <p:cNvSpPr>
            <a:spLocks noGrp="1" noRot="1" noChangeAspect="1"/>
          </p:cNvSpPr>
          <p:nvPr>
            <p:ph type="sldImg" idx="2"/>
          </p:nvPr>
        </p:nvSpPr>
        <p:spPr>
          <a:xfrm>
            <a:off x="990600" y="1143000"/>
            <a:ext cx="4876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D0827-DDB4-4EC2-9B4E-7132D6E812E8}" type="slidenum">
              <a:rPr lang="ru-RU" smtClean="0"/>
              <a:t>‹#›</a:t>
            </a:fld>
            <a:endParaRPr lang="ru-RU"/>
          </a:p>
        </p:txBody>
      </p:sp>
    </p:spTree>
    <p:extLst>
      <p:ext uri="{BB962C8B-B14F-4D97-AF65-F5344CB8AC3E}">
        <p14:creationId xmlns:p14="http://schemas.microsoft.com/office/powerpoint/2010/main" val="459252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2D0827-DDB4-4EC2-9B4E-7132D6E812E8}" type="slidenum">
              <a:rPr lang="ru-RU" smtClean="0"/>
              <a:t>85</a:t>
            </a:fld>
            <a:endParaRPr lang="ru-RU"/>
          </a:p>
        </p:txBody>
      </p:sp>
    </p:spTree>
    <p:extLst>
      <p:ext uri="{BB962C8B-B14F-4D97-AF65-F5344CB8AC3E}">
        <p14:creationId xmlns:p14="http://schemas.microsoft.com/office/powerpoint/2010/main" val="21061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2D0827-DDB4-4EC2-9B4E-7132D6E812E8}" type="slidenum">
              <a:rPr lang="ru-RU" smtClean="0"/>
              <a:t>87</a:t>
            </a:fld>
            <a:endParaRPr lang="ru-RU"/>
          </a:p>
        </p:txBody>
      </p:sp>
    </p:spTree>
    <p:extLst>
      <p:ext uri="{BB962C8B-B14F-4D97-AF65-F5344CB8AC3E}">
        <p14:creationId xmlns:p14="http://schemas.microsoft.com/office/powerpoint/2010/main" val="779032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2840" y="2130426"/>
            <a:ext cx="9212184"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625680" y="3886200"/>
            <a:ext cx="7586504"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pic>
        <p:nvPicPr>
          <p:cNvPr id="7" name="Рисунок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30499" y="294556"/>
            <a:ext cx="7386802" cy="5791255"/>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857451" y="274639"/>
            <a:ext cx="2438519"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41893" y="274639"/>
            <a:ext cx="7134926"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69701" y="6021288"/>
            <a:ext cx="3960440" cy="115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6116" y="4406901"/>
            <a:ext cx="9212184"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856116" y="2906713"/>
            <a:ext cx="921218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pic>
        <p:nvPicPr>
          <p:cNvPr id="409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978771" y="6165304"/>
            <a:ext cx="3276550" cy="95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41893" y="1600201"/>
            <a:ext cx="478672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509247" y="1600201"/>
            <a:ext cx="478672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41893" y="1535113"/>
            <a:ext cx="478860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541893" y="2174875"/>
            <a:ext cx="478860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505484" y="1535113"/>
            <a:ext cx="47904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5505484" y="2174875"/>
            <a:ext cx="47904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26.10.2023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26.10.2023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26.10.2023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894" y="273050"/>
            <a:ext cx="3565582"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237304" y="273051"/>
            <a:ext cx="6058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41894" y="1435101"/>
            <a:ext cx="356558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4297" y="4800600"/>
            <a:ext cx="6502718"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124297" y="612775"/>
            <a:ext cx="650271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124297" y="5367338"/>
            <a:ext cx="650271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155235" y="260648"/>
            <a:ext cx="23812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 y="5843875"/>
            <a:ext cx="1026443" cy="101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41893" y="274638"/>
            <a:ext cx="9754077"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41893" y="1600201"/>
            <a:ext cx="9754077"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41893" y="6356351"/>
            <a:ext cx="252883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26.10.2023</a:t>
            </a:fld>
            <a:endParaRPr lang="ru-RU"/>
          </a:p>
        </p:txBody>
      </p:sp>
      <p:sp>
        <p:nvSpPr>
          <p:cNvPr id="5" name="Нижний колонтитул 4"/>
          <p:cNvSpPr>
            <a:spLocks noGrp="1"/>
          </p:cNvSpPr>
          <p:nvPr>
            <p:ph type="ftr" sz="quarter" idx="3"/>
          </p:nvPr>
        </p:nvSpPr>
        <p:spPr>
          <a:xfrm>
            <a:off x="3702937" y="6356351"/>
            <a:ext cx="343199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7767135" y="6356351"/>
            <a:ext cx="252883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
        <p:nvSpPr>
          <p:cNvPr id="7" name="Прямоугольник 6"/>
          <p:cNvSpPr/>
          <p:nvPr userDrawn="1"/>
        </p:nvSpPr>
        <p:spPr>
          <a:xfrm>
            <a:off x="0" y="0"/>
            <a:ext cx="10837863"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мка 7"/>
          <p:cNvSpPr/>
          <p:nvPr userDrawn="1"/>
        </p:nvSpPr>
        <p:spPr>
          <a:xfrm>
            <a:off x="0" y="0"/>
            <a:ext cx="10837863" cy="6858000"/>
          </a:xfrm>
          <a:prstGeom prst="frame">
            <a:avLst>
              <a:gd name="adj1" fmla="val 3796"/>
            </a:avLst>
          </a:prstGeom>
          <a:solidFill>
            <a:srgbClr val="00B0F0">
              <a:alpha val="31000"/>
            </a:srgbClr>
          </a:solidFill>
          <a:scene3d>
            <a:camera prst="orthographicFront"/>
            <a:lightRig rig="threePt" dir="t"/>
          </a:scene3d>
          <a:sp3d prstMaterial="soft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029" name="Picture 5"/>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43270" y="-18752"/>
            <a:ext cx="522430" cy="51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rot="18497261">
            <a:off x="-101967" y="5236128"/>
            <a:ext cx="5238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userDrawn="1"/>
        </p:nvPicPr>
        <p:blipFill>
          <a:blip r:embed="rId18">
            <a:extLst>
              <a:ext uri="{28A0092B-C50C-407E-A947-70E740481C1C}">
                <a14:useLocalDpi xmlns:a14="http://schemas.microsoft.com/office/drawing/2010/main"/>
              </a:ext>
            </a:extLst>
          </a:blip>
          <a:srcRect/>
          <a:stretch>
            <a:fillRect/>
          </a:stretch>
        </p:blipFill>
        <p:spPr bwMode="auto">
          <a:xfrm flipH="1">
            <a:off x="10323904" y="1474290"/>
            <a:ext cx="7381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userDrawn="1"/>
        </p:nvPicPr>
        <p:blipFill rotWithShape="1">
          <a:blip r:embed="rId19" cstate="screen">
            <a:extLst>
              <a:ext uri="{28A0092B-C50C-407E-A947-70E740481C1C}">
                <a14:useLocalDpi xmlns:a14="http://schemas.microsoft.com/office/drawing/2010/main"/>
              </a:ext>
            </a:extLst>
          </a:blip>
          <a:srcRect/>
          <a:stretch/>
        </p:blipFill>
        <p:spPr bwMode="auto">
          <a:xfrm rot="18965913">
            <a:off x="9435985" y="5915659"/>
            <a:ext cx="1429816" cy="121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gif"/></Relationships>
</file>

<file path=ppt/slides/_rels/slide100.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hyperlink" Target="https://img1.russianfood.com/dycontent/images_upl/327/big_326289.jpg" TargetMode="External"/><Relationship Id="rId1" Type="http://schemas.openxmlformats.org/officeDocument/2006/relationships/slideLayout" Target="../slideLayouts/slideLayout4.xml"/><Relationship Id="rId5" Type="http://schemas.openxmlformats.org/officeDocument/2006/relationships/image" Target="../media/image288.jpeg"/><Relationship Id="rId4" Type="http://schemas.openxmlformats.org/officeDocument/2006/relationships/image" Target="../media/image287.jpeg"/></Relationships>
</file>

<file path=ppt/slides/_rels/slide10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4.xml"/><Relationship Id="rId4" Type="http://schemas.openxmlformats.org/officeDocument/2006/relationships/image" Target="../media/image291.jpeg"/></Relationships>
</file>

<file path=ppt/slides/_rels/slide103.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s://img-fotki.yandex.ru/get/95493/200418627.1d1/0_19cbe3_7ab9e93e_orig.png" TargetMode="External"/><Relationship Id="rId2" Type="http://schemas.openxmlformats.org/officeDocument/2006/relationships/hyperlink" Target="https://kira-scrap.ru/KATALOG/OFORMLENIE/12/0_c4926_bf59af8f_L.png" TargetMode="External"/><Relationship Id="rId1" Type="http://schemas.openxmlformats.org/officeDocument/2006/relationships/slideLayout" Target="../slideLayouts/slideLayout2.xml"/><Relationship Id="rId6" Type="http://schemas.openxmlformats.org/officeDocument/2006/relationships/hyperlink" Target="http://img-fotki.yandex.ru/get/6617/16969765.c2/0_6bc7e_ce3e32d2_orig.png" TargetMode="External"/><Relationship Id="rId5" Type="http://schemas.openxmlformats.org/officeDocument/2006/relationships/hyperlink" Target="https://kira-scrap.ru/KATALOG/OFORMLENIE/12/01052021_kartochk-460.png" TargetMode="External"/><Relationship Id="rId4" Type="http://schemas.openxmlformats.org/officeDocument/2006/relationships/hyperlink" Target="https://kira-scrap.ru/KATALOG/ZVETY/14/c4f7b373.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gif"/></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gi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6.gif"/><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gif"/></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5.gif"/></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2.gif"/><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gif"/></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4" Type="http://schemas.openxmlformats.org/officeDocument/2006/relationships/image" Target="../media/image75.gif"/></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4" Type="http://schemas.openxmlformats.org/officeDocument/2006/relationships/image" Target="../media/image78.gif"/></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gif"/></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87.gif"/></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 Id="rId4" Type="http://schemas.openxmlformats.org/officeDocument/2006/relationships/image" Target="../media/image90.gif"/></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93.gif"/></Relationships>
</file>

<file path=ppt/slides/_rels/slide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image" Target="../media/image104.gif"/></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gif"/></Relationships>
</file>

<file path=ppt/slides/_rels/slide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 Id="rId4" Type="http://schemas.openxmlformats.org/officeDocument/2006/relationships/image" Target="../media/image124.gif"/></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 Id="rId4" Type="http://schemas.openxmlformats.org/officeDocument/2006/relationships/image" Target="../media/image127.gif"/></Relationships>
</file>

<file path=ppt/slides/_rels/slide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 Id="rId4" Type="http://schemas.openxmlformats.org/officeDocument/2006/relationships/image" Target="../media/image130.gif"/></Relationships>
</file>

<file path=ppt/slides/_rels/slide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4.xml"/><Relationship Id="rId4" Type="http://schemas.openxmlformats.org/officeDocument/2006/relationships/image" Target="../media/image133.gif"/></Relationships>
</file>

<file path=ppt/slides/_rels/slide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4.xml"/><Relationship Id="rId4" Type="http://schemas.openxmlformats.org/officeDocument/2006/relationships/image" Target="../media/image136.jpeg"/></Relationships>
</file>

<file path=ppt/slides/_rels/slide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 Id="rId4" Type="http://schemas.openxmlformats.org/officeDocument/2006/relationships/image" Target="../media/image139.jpeg"/></Relationships>
</file>

<file path=ppt/slides/_rels/slide4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4.xml"/><Relationship Id="rId4" Type="http://schemas.openxmlformats.org/officeDocument/2006/relationships/image" Target="../media/image142.gif"/></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4.xml"/><Relationship Id="rId4" Type="http://schemas.openxmlformats.org/officeDocument/2006/relationships/image" Target="../media/image145.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gif"/></Relationships>
</file>

<file path=ppt/slides/_rels/slide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4" Type="http://schemas.openxmlformats.org/officeDocument/2006/relationships/image" Target="../media/image148.gif"/></Relationships>
</file>

<file path=ppt/slides/_rels/slide5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xml"/><Relationship Id="rId4" Type="http://schemas.openxmlformats.org/officeDocument/2006/relationships/image" Target="../media/image151.gif"/></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 Id="rId4" Type="http://schemas.openxmlformats.org/officeDocument/2006/relationships/image" Target="../media/image154.gif"/></Relationships>
</file>

<file path=ppt/slides/_rels/slide5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4.xml"/><Relationship Id="rId4" Type="http://schemas.openxmlformats.org/officeDocument/2006/relationships/image" Target="../media/image157.jpeg"/></Relationships>
</file>

<file path=ppt/slides/_rels/slide5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4.xml"/><Relationship Id="rId4" Type="http://schemas.openxmlformats.org/officeDocument/2006/relationships/image" Target="../media/image160.gif"/></Relationships>
</file>

<file path=ppt/slides/_rels/slide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4.xml"/><Relationship Id="rId4" Type="http://schemas.openxmlformats.org/officeDocument/2006/relationships/image" Target="../media/image163.png"/></Relationships>
</file>

<file path=ppt/slides/_rels/slide5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xml"/><Relationship Id="rId4" Type="http://schemas.openxmlformats.org/officeDocument/2006/relationships/image" Target="../media/image166.gif"/></Relationships>
</file>

<file path=ppt/slides/_rels/slide5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xml"/><Relationship Id="rId4" Type="http://schemas.openxmlformats.org/officeDocument/2006/relationships/image" Target="../media/image169.gif"/></Relationships>
</file>

<file path=ppt/slides/_rels/slide5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4.xml"/><Relationship Id="rId4" Type="http://schemas.openxmlformats.org/officeDocument/2006/relationships/image" Target="../media/image172.jpeg"/></Relationships>
</file>

<file path=ppt/slides/_rels/slide5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4.xml"/><Relationship Id="rId4" Type="http://schemas.openxmlformats.org/officeDocument/2006/relationships/image" Target="../media/image17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4.xml"/><Relationship Id="rId4" Type="http://schemas.openxmlformats.org/officeDocument/2006/relationships/image" Target="../media/image180.gif"/></Relationships>
</file>

<file path=ppt/slides/_rels/slide62.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4.xml"/><Relationship Id="rId4" Type="http://schemas.openxmlformats.org/officeDocument/2006/relationships/image" Target="../media/image185.gif"/></Relationships>
</file>

<file path=ppt/slides/_rels/slide6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4.xml"/><Relationship Id="rId4" Type="http://schemas.openxmlformats.org/officeDocument/2006/relationships/image" Target="../media/image188.jpeg"/></Relationships>
</file>

<file path=ppt/slides/_rels/slide65.xml.rels><?xml version="1.0" encoding="UTF-8" standalone="yes"?>
<Relationships xmlns="http://schemas.openxmlformats.org/package/2006/relationships"><Relationship Id="rId8" Type="http://schemas.openxmlformats.org/officeDocument/2006/relationships/image" Target="../media/image195.gif"/><Relationship Id="rId3" Type="http://schemas.openxmlformats.org/officeDocument/2006/relationships/image" Target="../media/image190.jpeg"/><Relationship Id="rId7" Type="http://schemas.openxmlformats.org/officeDocument/2006/relationships/image" Target="../media/image194.gif"/><Relationship Id="rId2" Type="http://schemas.openxmlformats.org/officeDocument/2006/relationships/image" Target="../media/image189.jpeg"/><Relationship Id="rId1" Type="http://schemas.openxmlformats.org/officeDocument/2006/relationships/slideLayout" Target="../slideLayouts/slideLayout4.xml"/><Relationship Id="rId6" Type="http://schemas.openxmlformats.org/officeDocument/2006/relationships/image" Target="../media/image193.gif"/><Relationship Id="rId5" Type="http://schemas.openxmlformats.org/officeDocument/2006/relationships/image" Target="../media/image192.gif"/><Relationship Id="rId4" Type="http://schemas.openxmlformats.org/officeDocument/2006/relationships/image" Target="../media/image191.gif"/></Relationships>
</file>

<file path=ppt/slides/_rels/slide66.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image" Target="../media/image196.jpeg"/><Relationship Id="rId1" Type="http://schemas.openxmlformats.org/officeDocument/2006/relationships/slideLayout" Target="../slideLayouts/slideLayout4.xml"/><Relationship Id="rId6" Type="http://schemas.openxmlformats.org/officeDocument/2006/relationships/image" Target="../media/image200.gif"/><Relationship Id="rId5" Type="http://schemas.openxmlformats.org/officeDocument/2006/relationships/image" Target="../media/image199.gif"/><Relationship Id="rId4" Type="http://schemas.openxmlformats.org/officeDocument/2006/relationships/image" Target="../media/image198.gif"/></Relationships>
</file>

<file path=ppt/slides/_rels/slide67.xml.rels><?xml version="1.0" encoding="UTF-8" standalone="yes"?>
<Relationships xmlns="http://schemas.openxmlformats.org/package/2006/relationships"><Relationship Id="rId3" Type="http://schemas.openxmlformats.org/officeDocument/2006/relationships/image" Target="../media/image202.gif"/><Relationship Id="rId2" Type="http://schemas.openxmlformats.org/officeDocument/2006/relationships/image" Target="../media/image201.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4.xml"/><Relationship Id="rId4" Type="http://schemas.openxmlformats.org/officeDocument/2006/relationships/image" Target="../media/image205.gif"/></Relationships>
</file>

<file path=ppt/slides/_rels/slide6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4.xml"/><Relationship Id="rId4" Type="http://schemas.openxmlformats.org/officeDocument/2006/relationships/image" Target="../media/image208.gif"/></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gif"/></Relationships>
</file>

<file path=ppt/slides/_rels/slide7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4.xml"/><Relationship Id="rId4" Type="http://schemas.openxmlformats.org/officeDocument/2006/relationships/image" Target="../media/image211.gif"/></Relationships>
</file>

<file path=ppt/slides/_rels/slide71.xml.rels><?xml version="1.0" encoding="UTF-8" standalone="yes"?>
<Relationships xmlns="http://schemas.openxmlformats.org/package/2006/relationships"><Relationship Id="rId3" Type="http://schemas.openxmlformats.org/officeDocument/2006/relationships/image" Target="../media/image213.gif"/><Relationship Id="rId2" Type="http://schemas.openxmlformats.org/officeDocument/2006/relationships/image" Target="../media/image21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4.xml"/><Relationship Id="rId4" Type="http://schemas.openxmlformats.org/officeDocument/2006/relationships/image" Target="../media/image216.jpeg"/></Relationships>
</file>

<file path=ppt/slides/_rels/slide7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4.xml"/><Relationship Id="rId4" Type="http://schemas.openxmlformats.org/officeDocument/2006/relationships/image" Target="../media/image219.gif"/></Relationships>
</file>

<file path=ppt/slides/_rels/slide7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4.xml"/><Relationship Id="rId4" Type="http://schemas.openxmlformats.org/officeDocument/2006/relationships/image" Target="../media/image222.jpeg"/></Relationships>
</file>

<file path=ppt/slides/_rels/slide7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4.xml"/><Relationship Id="rId4" Type="http://schemas.openxmlformats.org/officeDocument/2006/relationships/image" Target="../media/image227.jpeg"/></Relationships>
</file>

<file path=ppt/slides/_rels/slide7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4.xml"/><Relationship Id="rId4" Type="http://schemas.openxmlformats.org/officeDocument/2006/relationships/image" Target="../media/image230.jpeg"/></Relationships>
</file>

<file path=ppt/slides/_rels/slide7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4.xml"/><Relationship Id="rId4" Type="http://schemas.openxmlformats.org/officeDocument/2006/relationships/image" Target="../media/image234.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gif"/></Relationships>
</file>

<file path=ppt/slides/_rels/slide8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4.xml"/><Relationship Id="rId4" Type="http://schemas.openxmlformats.org/officeDocument/2006/relationships/image" Target="../media/image237.jpeg"/></Relationships>
</file>

<file path=ppt/slides/_rels/slide8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4.xml"/><Relationship Id="rId4" Type="http://schemas.openxmlformats.org/officeDocument/2006/relationships/image" Target="../media/image240.jpeg"/></Relationships>
</file>

<file path=ppt/slides/_rels/slide82.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4.xml"/><Relationship Id="rId5" Type="http://schemas.openxmlformats.org/officeDocument/2006/relationships/image" Target="../media/image245.jpeg"/><Relationship Id="rId4" Type="http://schemas.openxmlformats.org/officeDocument/2006/relationships/image" Target="../media/image244.gif"/></Relationships>
</file>

<file path=ppt/slides/_rels/slide8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50.jpeg"/><Relationship Id="rId4" Type="http://schemas.openxmlformats.org/officeDocument/2006/relationships/image" Target="../media/image249.jpeg"/></Relationships>
</file>

<file path=ppt/slides/_rels/slide8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4.xml"/><Relationship Id="rId4" Type="http://schemas.openxmlformats.org/officeDocument/2006/relationships/image" Target="../media/image253.jpeg"/></Relationships>
</file>

<file path=ppt/slides/_rels/slide8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56.jpeg"/><Relationship Id="rId4" Type="http://schemas.openxmlformats.org/officeDocument/2006/relationships/image" Target="../media/image255.png"/></Relationships>
</file>

<file path=ppt/slides/_rels/slide8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4.xml"/><Relationship Id="rId4" Type="http://schemas.openxmlformats.org/officeDocument/2006/relationships/image" Target="../media/image259.jpeg"/></Relationships>
</file>

<file path=ppt/slides/_rels/slide8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4.xml"/><Relationship Id="rId4" Type="http://schemas.openxmlformats.org/officeDocument/2006/relationships/image" Target="../media/image26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gif"/></Relationships>
</file>

<file path=ppt/slides/_rels/slide90.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4.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s>
</file>

<file path=ppt/slides/_rels/slide91.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4.xml"/><Relationship Id="rId6" Type="http://schemas.openxmlformats.org/officeDocument/2006/relationships/image" Target="../media/image272.jpeg"/><Relationship Id="rId5" Type="http://schemas.openxmlformats.org/officeDocument/2006/relationships/image" Target="../media/image271.jpeg"/><Relationship Id="rId4" Type="http://schemas.openxmlformats.org/officeDocument/2006/relationships/image" Target="../media/image270.jpeg"/></Relationships>
</file>

<file path=ppt/slides/_rels/slide9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4.xml"/><Relationship Id="rId4" Type="http://schemas.openxmlformats.org/officeDocument/2006/relationships/image" Target="../media/image275.jpeg"/></Relationships>
</file>

<file path=ppt/slides/_rels/slide93.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4.xml"/><Relationship Id="rId5" Type="http://schemas.openxmlformats.org/officeDocument/2006/relationships/image" Target="../media/image279.jpeg"/><Relationship Id="rId4" Type="http://schemas.openxmlformats.org/officeDocument/2006/relationships/image" Target="../media/image278.jpeg"/></Relationships>
</file>

<file path=ppt/slides/_rels/slide94.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78816" y="2633283"/>
            <a:ext cx="4948792" cy="1323439"/>
          </a:xfrm>
          <a:prstGeom prst="rect">
            <a:avLst/>
          </a:prstGeom>
          <a:noFill/>
        </p:spPr>
        <p:txBody>
          <a:bodyPr wrap="none" lIns="91440" tIns="45720" rIns="91440" bIns="45720">
            <a:spAutoFit/>
          </a:bodyPr>
          <a:lstStyle/>
          <a:p>
            <a:pPr algn="ctr"/>
            <a:r>
              <a:rPr lang="ru-RU" sz="4000" b="1" dirty="0" smtClean="0">
                <a:ln w="10541" cmpd="sng">
                  <a:solidFill>
                    <a:schemeClr val="accent1">
                      <a:shade val="88000"/>
                      <a:satMod val="110000"/>
                    </a:schemeClr>
                  </a:solidFill>
                  <a:prstDash val="solid"/>
                </a:ln>
                <a:solidFill>
                  <a:srgbClr val="AC0410"/>
                </a:solidFill>
                <a:latin typeface="Monotype Corsiva" pitchFamily="66" charset="0"/>
              </a:rPr>
              <a:t>Газета для родителей</a:t>
            </a:r>
            <a:r>
              <a:rPr lang="ru-RU" sz="4000" b="1" cap="none" spc="0" dirty="0" smtClean="0">
                <a:ln w="10541" cmpd="sng">
                  <a:solidFill>
                    <a:schemeClr val="accent1">
                      <a:shade val="88000"/>
                      <a:satMod val="110000"/>
                    </a:schemeClr>
                  </a:solidFill>
                  <a:prstDash val="solid"/>
                </a:ln>
                <a:solidFill>
                  <a:srgbClr val="AC0410"/>
                </a:solidFill>
                <a:effectLst/>
                <a:latin typeface="Monotype Corsiva" pitchFamily="66" charset="0"/>
              </a:rPr>
              <a:t> – </a:t>
            </a:r>
          </a:p>
          <a:p>
            <a:pPr algn="ctr"/>
            <a:r>
              <a:rPr lang="ru-RU" sz="4000" b="1" cap="none" spc="0" dirty="0" smtClean="0">
                <a:ln w="10541" cmpd="sng">
                  <a:solidFill>
                    <a:schemeClr val="accent1">
                      <a:shade val="88000"/>
                      <a:satMod val="110000"/>
                    </a:schemeClr>
                  </a:solidFill>
                  <a:prstDash val="solid"/>
                </a:ln>
                <a:solidFill>
                  <a:srgbClr val="AC0410"/>
                </a:solidFill>
                <a:effectLst/>
                <a:latin typeface="Monotype Corsiva" pitchFamily="66" charset="0"/>
              </a:rPr>
              <a:t>«</a:t>
            </a:r>
            <a:r>
              <a:rPr lang="ru-RU" sz="4000" b="1" dirty="0" smtClean="0">
                <a:ln w="10541" cmpd="sng">
                  <a:solidFill>
                    <a:schemeClr val="accent1">
                      <a:shade val="88000"/>
                      <a:satMod val="110000"/>
                    </a:schemeClr>
                  </a:solidFill>
                  <a:prstDash val="solid"/>
                </a:ln>
                <a:solidFill>
                  <a:srgbClr val="AC0410"/>
                </a:solidFill>
                <a:latin typeface="Monotype Corsiva" pitchFamily="66" charset="0"/>
              </a:rPr>
              <a:t>Березка</a:t>
            </a:r>
            <a:r>
              <a:rPr lang="ru-RU" sz="4000" b="1" cap="none" spc="0" dirty="0" smtClean="0">
                <a:ln w="10541" cmpd="sng">
                  <a:solidFill>
                    <a:schemeClr val="accent1">
                      <a:shade val="88000"/>
                      <a:satMod val="110000"/>
                    </a:schemeClr>
                  </a:solidFill>
                  <a:prstDash val="solid"/>
                </a:ln>
                <a:solidFill>
                  <a:srgbClr val="AC0410"/>
                </a:solidFill>
                <a:effectLst/>
                <a:latin typeface="Monotype Corsiva" pitchFamily="66" charset="0"/>
              </a:rPr>
              <a:t>»</a:t>
            </a:r>
            <a:endParaRPr lang="ru-RU" sz="4000" b="1" cap="none" spc="0" dirty="0">
              <a:ln w="10541" cmpd="sng">
                <a:solidFill>
                  <a:schemeClr val="accent1">
                    <a:shade val="88000"/>
                    <a:satMod val="110000"/>
                  </a:schemeClr>
                </a:solidFill>
                <a:prstDash val="solid"/>
              </a:ln>
              <a:solidFill>
                <a:srgbClr val="AC0410"/>
              </a:solidFill>
              <a:effectLst/>
              <a:latin typeface="Monotype Corsiva" pitchFamily="66" charset="0"/>
            </a:endParaRPr>
          </a:p>
        </p:txBody>
      </p:sp>
      <p:sp>
        <p:nvSpPr>
          <p:cNvPr id="2" name="Прямоугольник 1"/>
          <p:cNvSpPr/>
          <p:nvPr/>
        </p:nvSpPr>
        <p:spPr>
          <a:xfrm>
            <a:off x="234355" y="5661248"/>
            <a:ext cx="5416550" cy="923330"/>
          </a:xfrm>
          <a:prstGeom prst="rect">
            <a:avLst/>
          </a:prstGeom>
        </p:spPr>
        <p:txBody>
          <a:bodyPr>
            <a:spAutoFit/>
          </a:bodyPr>
          <a:lstStyle/>
          <a:p>
            <a:r>
              <a:rPr lang="ru-RU" b="1" dirty="0">
                <a:solidFill>
                  <a:schemeClr val="tx1">
                    <a:lumMod val="75000"/>
                    <a:lumOff val="25000"/>
                  </a:schemeClr>
                </a:solidFill>
                <a:latin typeface="Monotype Corsiva" panose="03010101010201010101" pitchFamily="66" charset="0"/>
              </a:rPr>
              <a:t>№ </a:t>
            </a:r>
            <a:r>
              <a:rPr lang="ru-RU" b="1" dirty="0" smtClean="0">
                <a:solidFill>
                  <a:schemeClr val="tx1">
                    <a:lumMod val="75000"/>
                    <a:lumOff val="25000"/>
                  </a:schemeClr>
                </a:solidFill>
                <a:latin typeface="Monotype Corsiva" panose="03010101010201010101" pitchFamily="66" charset="0"/>
              </a:rPr>
              <a:t>4 четвертый </a:t>
            </a:r>
            <a:r>
              <a:rPr lang="ru-RU" b="1" dirty="0">
                <a:solidFill>
                  <a:schemeClr val="tx1">
                    <a:lumMod val="75000"/>
                    <a:lumOff val="25000"/>
                  </a:schemeClr>
                </a:solidFill>
                <a:latin typeface="Monotype Corsiva" panose="03010101010201010101" pitchFamily="66" charset="0"/>
              </a:rPr>
              <a:t>квартал</a:t>
            </a:r>
          </a:p>
          <a:p>
            <a:r>
              <a:rPr lang="ru-RU" b="1" dirty="0">
                <a:solidFill>
                  <a:schemeClr val="tx1">
                    <a:lumMod val="75000"/>
                    <a:lumOff val="25000"/>
                  </a:schemeClr>
                </a:solidFill>
                <a:latin typeface="Monotype Corsiva" panose="03010101010201010101" pitchFamily="66" charset="0"/>
              </a:rPr>
              <a:t>Муниципальное дошкольное образовательное учреждение центр развития ребенка – детский сад № 14</a:t>
            </a:r>
          </a:p>
        </p:txBody>
      </p:sp>
    </p:spTree>
    <p:extLst>
      <p:ext uri="{BB962C8B-B14F-4D97-AF65-F5344CB8AC3E}">
        <p14:creationId xmlns:p14="http://schemas.microsoft.com/office/powerpoint/2010/main" val="1313644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002060"/>
                </a:solidFill>
                <a:latin typeface="Monotype Corsiva" panose="03010101010201010101" pitchFamily="66" charset="0"/>
              </a:rPr>
              <a:t>Коллективная аппликация ко Дню России.</a:t>
            </a:r>
            <a:br>
              <a:rPr lang="ru-RU" b="1" dirty="0">
                <a:solidFill>
                  <a:srgbClr val="002060"/>
                </a:solidFill>
                <a:latin typeface="Monotype Corsiva" panose="03010101010201010101" pitchFamily="66" charset="0"/>
              </a:rPr>
            </a:br>
            <a:endParaRPr lang="ru-RU" b="1" dirty="0">
              <a:solidFill>
                <a:srgbClr val="002060"/>
              </a:solidFill>
              <a:latin typeface="Monotype Corsiva" panose="03010101010201010101" pitchFamily="66" charset="0"/>
            </a:endParaRPr>
          </a:p>
        </p:txBody>
      </p:sp>
      <p:sp>
        <p:nvSpPr>
          <p:cNvPr id="4" name="Объект 3"/>
          <p:cNvSpPr>
            <a:spLocks noGrp="1"/>
          </p:cNvSpPr>
          <p:nvPr>
            <p:ph sz="half" idx="2"/>
          </p:nvPr>
        </p:nvSpPr>
        <p:spPr>
          <a:xfrm>
            <a:off x="5509247" y="980729"/>
            <a:ext cx="4786723" cy="5145436"/>
          </a:xfrm>
        </p:spPr>
        <p:txBody>
          <a:bodyPr>
            <a:normAutofit fontScale="92500" lnSpcReduction="10000"/>
          </a:bodyPr>
          <a:lstStyle/>
          <a:p>
            <a:pPr marL="0" indent="457200" algn="just">
              <a:buNone/>
            </a:pPr>
            <a:r>
              <a:rPr lang="ru-RU" dirty="0"/>
              <a:t>В преддверии знаменательной даты «День России» ребята средней группы изготовили коллективную аппликацию. Задачи, которые были поставлены на этом занятии: воспитание уважения и почтительного отношения к государственной символике нашей страны, формирование у детей интереса к истории своей страны, развитие воображения и мелкой моторики рук.</a:t>
            </a:r>
          </a:p>
        </p:txBody>
      </p:sp>
      <p:pic>
        <p:nvPicPr>
          <p:cNvPr id="9218" name="Picture 2" descr="IMG_20230606_093701_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71" y="857576"/>
            <a:ext cx="2478040" cy="185853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20" name="Picture 4" descr="IMG_20230606_093701_6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635" y="1486080"/>
            <a:ext cx="2417284" cy="181296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146" name="Picture 2" descr="https://plushcity.ru/wp-content/uploads/2022/06/otkrytki-i-kartinki-s-dnem-rossii-4.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893" y="3542715"/>
            <a:ext cx="3885592" cy="291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2813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41893" y="476672"/>
            <a:ext cx="4786723" cy="5904655"/>
          </a:xfrm>
        </p:spPr>
        <p:txBody>
          <a:bodyPr>
            <a:normAutofit fontScale="47500" lnSpcReduction="20000"/>
          </a:bodyPr>
          <a:lstStyle/>
          <a:p>
            <a:pPr marL="0" indent="0" algn="ctr">
              <a:buNone/>
            </a:pPr>
            <a:r>
              <a:rPr lang="ru-RU" dirty="0"/>
              <a:t>Эффективное </a:t>
            </a:r>
            <a:r>
              <a:rPr lang="ru-RU" dirty="0" err="1"/>
              <a:t>дисциплинирование</a:t>
            </a:r>
            <a:endParaRPr lang="ru-RU" dirty="0"/>
          </a:p>
          <a:p>
            <a:pPr marL="0" indent="457200" algn="just">
              <a:buNone/>
            </a:pPr>
            <a:r>
              <a:rPr lang="ru-RU" sz="2900" dirty="0"/>
              <a:t>Удивительно, но практически все родители ставят своих детей в угол или оставляют их в комнате в качестве наказания. И никто из воспитателей не делает этого в детских садах. Как же воспитатели советуют прививать детям дисциплину?</a:t>
            </a:r>
          </a:p>
          <a:p>
            <a:pPr marL="0" indent="457200" algn="just">
              <a:buNone/>
            </a:pPr>
            <a:r>
              <a:rPr lang="ru-RU" sz="2900" dirty="0"/>
              <a:t>17. Переключайте внимание ребенка. Если ваш ребенок прыгает на диване или отбирает игрушки у своей сестры, отвлеките его. Спросите, не хочет ли он нарисовать рисунок или почитать вместе с вами книгу.</a:t>
            </a:r>
          </a:p>
          <a:p>
            <a:pPr marL="0" indent="457200" algn="just">
              <a:buNone/>
            </a:pPr>
            <a:r>
              <a:rPr lang="ru-RU" sz="2900" dirty="0"/>
              <a:t>18. Предотвращайте истерики ребенка, когда вы уходите из дома. Если ребенок нервничает, когда вас нет рядом, дайте ему какой-то предмет, который будет напоминать ему о вас. Дайте ему свою фотографию или просто вырежьте из бумаги сердечко и положите ему в карман. Этот предмет поможет ему успокоиться и предотвратит истерику.</a:t>
            </a:r>
          </a:p>
          <a:p>
            <a:pPr marL="0" indent="457200" algn="just">
              <a:buNone/>
            </a:pPr>
            <a:r>
              <a:rPr lang="ru-RU" sz="2900" dirty="0"/>
              <a:t>19. Мотивируйте ребенка исправлять свои ошибки. Если вы увидите, что ребенок вымазал краской стены, попросите его смыть ее. Если он разрушил башню из кубиков, которую построила младшая сестра, предложите ему построить башню заново.</a:t>
            </a:r>
          </a:p>
          <a:p>
            <a:pPr marL="0" indent="457200" algn="just">
              <a:buNone/>
            </a:pPr>
            <a:r>
              <a:rPr lang="ru-RU" sz="2900" dirty="0"/>
              <a:t>20. Если вам нужно призвать ребенка к дисциплине, не откладывайте. Если ребенок плохо себя ведет, вам следует сразу же сделать ему замечание. Иногда родители говорят ребенку : </a:t>
            </a:r>
            <a:r>
              <a:rPr lang="ru-RU" sz="2900" i="1" dirty="0"/>
              <a:t>«Погоди, вот вернемся домой…»</a:t>
            </a:r>
            <a:r>
              <a:rPr lang="ru-RU" sz="2900" dirty="0"/>
              <a:t> Но к тому моменту, когда вы вернетесь домой, ребенок уже забудет об этом инциденте. Если вы в наказание за истерику, произошедшую в четверг, отменяете субботний поход в зоопарк, это не предотвратит истерики ребенка в будущем. Это покажется ему случайным и незаслуженным наказанием.</a:t>
            </a:r>
          </a:p>
          <a:p>
            <a:endParaRPr lang="ru-RU" dirty="0"/>
          </a:p>
        </p:txBody>
      </p:sp>
      <p:pic>
        <p:nvPicPr>
          <p:cNvPr id="13314" name="Picture 2" descr="https://gas-kvas.com/uploads/posts/2023-01/1673499743_gas-kvas-com-p-veselie-detskie-risunki-8.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0939" y="1628800"/>
            <a:ext cx="4823248" cy="259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1305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Вкусно и полезно</a:t>
            </a:r>
            <a:endParaRPr lang="ru-RU" dirty="0"/>
          </a:p>
        </p:txBody>
      </p:sp>
      <p:pic>
        <p:nvPicPr>
          <p:cNvPr id="14343" name="Picture 7" descr="Фото к рецепту: Картофельные чипсы в микроволновке">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79" y="1268760"/>
            <a:ext cx="1905000" cy="151447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446893" y="1267481"/>
            <a:ext cx="4803944" cy="369332"/>
          </a:xfrm>
          <a:prstGeom prst="rect">
            <a:avLst/>
          </a:prstGeom>
        </p:spPr>
        <p:txBody>
          <a:bodyPr wrap="none">
            <a:spAutoFit/>
          </a:bodyPr>
          <a:lstStyle/>
          <a:p>
            <a:r>
              <a:rPr lang="ru-RU" b="1" dirty="0">
                <a:solidFill>
                  <a:srgbClr val="D84C00"/>
                </a:solidFill>
                <a:latin typeface="Arial" panose="020B0604020202020204" pitchFamily="34" charset="0"/>
              </a:rPr>
              <a:t>Картофельные чипсы в микроволновке</a:t>
            </a:r>
            <a:endParaRPr lang="ru-RU" b="1" i="0" dirty="0">
              <a:solidFill>
                <a:srgbClr val="D84C00"/>
              </a:solidFill>
              <a:effectLst/>
              <a:latin typeface="Arial" panose="020B0604020202020204" pitchFamily="34" charset="0"/>
            </a:endParaRPr>
          </a:p>
        </p:txBody>
      </p:sp>
      <p:sp>
        <p:nvSpPr>
          <p:cNvPr id="9" name="Прямоугольник 8"/>
          <p:cNvSpPr/>
          <p:nvPr/>
        </p:nvSpPr>
        <p:spPr>
          <a:xfrm>
            <a:off x="2446893" y="1620251"/>
            <a:ext cx="5416550" cy="1477328"/>
          </a:xfrm>
          <a:prstGeom prst="rect">
            <a:avLst/>
          </a:prstGeom>
        </p:spPr>
        <p:txBody>
          <a:bodyPr>
            <a:spAutoFit/>
          </a:bodyPr>
          <a:lstStyle/>
          <a:p>
            <a:r>
              <a:rPr lang="ru-RU" dirty="0">
                <a:solidFill>
                  <a:srgbClr val="000000"/>
                </a:solidFill>
                <a:latin typeface="Arial" panose="020B0604020202020204" pitchFamily="34" charset="0"/>
              </a:rPr>
              <a:t>Несложный в приготовлении рецепт. Картофельные чипсы в микроволновке готовятся быстро и без хлопот, от вас потребуется только нашинковать картофель. Такие чипсы гораздо полезнее покупных!</a:t>
            </a:r>
            <a:endParaRPr lang="ru-RU" dirty="0"/>
          </a:p>
        </p:txBody>
      </p:sp>
      <p:graphicFrame>
        <p:nvGraphicFramePr>
          <p:cNvPr id="10" name="Таблица 9"/>
          <p:cNvGraphicFramePr>
            <a:graphicFrameLocks noGrp="1"/>
          </p:cNvGraphicFramePr>
          <p:nvPr>
            <p:extLst>
              <p:ext uri="{D42A27DB-BD31-4B8C-83A1-F6EECF244321}">
                <p14:modId xmlns:p14="http://schemas.microsoft.com/office/powerpoint/2010/main" val="3822403454"/>
              </p:ext>
            </p:extLst>
          </p:nvPr>
        </p:nvGraphicFramePr>
        <p:xfrm>
          <a:off x="7327030" y="1337274"/>
          <a:ext cx="3128050" cy="1459230"/>
        </p:xfrm>
        <a:graphic>
          <a:graphicData uri="http://schemas.openxmlformats.org/drawingml/2006/table">
            <a:tbl>
              <a:tblPr/>
              <a:tblGrid>
                <a:gridCol w="3128050">
                  <a:extLst>
                    <a:ext uri="{9D8B030D-6E8A-4147-A177-3AD203B41FA5}">
                      <a16:colId xmlns:a16="http://schemas.microsoft.com/office/drawing/2014/main" val="3642273123"/>
                    </a:ext>
                  </a:extLst>
                </a:gridCol>
              </a:tblGrid>
              <a:tr h="0">
                <a:tc>
                  <a:txBody>
                    <a:bodyPr/>
                    <a:lstStyle/>
                    <a:p>
                      <a:pPr algn="ctr" fontAlgn="t"/>
                      <a:r>
                        <a:rPr lang="ru-RU" b="1" dirty="0">
                          <a:solidFill>
                            <a:srgbClr val="D84C00"/>
                          </a:solidFill>
                          <a:effectLst/>
                        </a:rPr>
                        <a:t>Продукты</a:t>
                      </a:r>
                      <a:endParaRPr lang="ru-RU" dirty="0">
                        <a:effectLst/>
                      </a:endParaRPr>
                    </a:p>
                  </a:txBody>
                  <a:tcPr marL="142875" marT="95250" marB="95250">
                    <a:lnL>
                      <a:noFill/>
                    </a:lnL>
                    <a:lnR>
                      <a:noFill/>
                    </a:lnR>
                    <a:lnT>
                      <a:noFill/>
                    </a:lnT>
                    <a:lnB>
                      <a:noFill/>
                    </a:lnB>
                    <a:solidFill>
                      <a:srgbClr val="D9E0A6"/>
                    </a:solidFill>
                  </a:tcPr>
                </a:tc>
                <a:extLst>
                  <a:ext uri="{0D108BD9-81ED-4DB2-BD59-A6C34878D82A}">
                    <a16:rowId xmlns:a16="http://schemas.microsoft.com/office/drawing/2014/main" val="3225627180"/>
                  </a:ext>
                </a:extLst>
              </a:tr>
              <a:tr h="0">
                <a:tc>
                  <a:txBody>
                    <a:bodyPr/>
                    <a:lstStyle/>
                    <a:p>
                      <a:pPr algn="ctr" fontAlgn="t"/>
                      <a:r>
                        <a:rPr lang="ru-RU" dirty="0">
                          <a:effectLst/>
                        </a:rPr>
                        <a:t>Картофель - 2-3 шт.</a:t>
                      </a:r>
                    </a:p>
                  </a:txBody>
                  <a:tcPr marL="142875" marR="142875" marT="28575" marB="28575">
                    <a:lnL>
                      <a:noFill/>
                    </a:lnL>
                    <a:lnR>
                      <a:noFill/>
                    </a:lnR>
                    <a:lnT>
                      <a:noFill/>
                    </a:lnT>
                    <a:lnB>
                      <a:noFill/>
                    </a:lnB>
                    <a:solidFill>
                      <a:srgbClr val="E5EAC2"/>
                    </a:solidFill>
                  </a:tcPr>
                </a:tc>
                <a:extLst>
                  <a:ext uri="{0D108BD9-81ED-4DB2-BD59-A6C34878D82A}">
                    <a16:rowId xmlns:a16="http://schemas.microsoft.com/office/drawing/2014/main" val="3873458109"/>
                  </a:ext>
                </a:extLst>
              </a:tr>
              <a:tr h="0">
                <a:tc>
                  <a:txBody>
                    <a:bodyPr/>
                    <a:lstStyle/>
                    <a:p>
                      <a:pPr algn="ctr" fontAlgn="t"/>
                      <a:r>
                        <a:rPr lang="ru-RU">
                          <a:effectLst/>
                        </a:rPr>
                        <a:t>Соль - 0,5 ч. ложки (по вкусу)</a:t>
                      </a:r>
                    </a:p>
                  </a:txBody>
                  <a:tcPr marL="142875" marR="142875" marT="28575" marB="28575">
                    <a:lnL>
                      <a:noFill/>
                    </a:lnL>
                    <a:lnR>
                      <a:noFill/>
                    </a:lnR>
                    <a:lnT>
                      <a:noFill/>
                    </a:lnT>
                    <a:lnB>
                      <a:noFill/>
                    </a:lnB>
                    <a:solidFill>
                      <a:srgbClr val="D9E0A6"/>
                    </a:solidFill>
                  </a:tcPr>
                </a:tc>
                <a:extLst>
                  <a:ext uri="{0D108BD9-81ED-4DB2-BD59-A6C34878D82A}">
                    <a16:rowId xmlns:a16="http://schemas.microsoft.com/office/drawing/2014/main" val="796660017"/>
                  </a:ext>
                </a:extLst>
              </a:tr>
              <a:tr h="0">
                <a:tc>
                  <a:txBody>
                    <a:bodyPr/>
                    <a:lstStyle/>
                    <a:p>
                      <a:pPr algn="ctr" fontAlgn="t"/>
                      <a:r>
                        <a:rPr lang="ru-RU" dirty="0">
                          <a:effectLst/>
                        </a:rPr>
                        <a:t>Специи (по желанию)</a:t>
                      </a:r>
                    </a:p>
                  </a:txBody>
                  <a:tcPr marL="142875" marR="142875" marT="28575" marB="28575">
                    <a:lnL>
                      <a:noFill/>
                    </a:lnL>
                    <a:lnR>
                      <a:noFill/>
                    </a:lnR>
                    <a:lnT>
                      <a:noFill/>
                    </a:lnT>
                    <a:lnB>
                      <a:noFill/>
                    </a:lnB>
                    <a:solidFill>
                      <a:srgbClr val="E5EAC2"/>
                    </a:solidFill>
                  </a:tcPr>
                </a:tc>
                <a:extLst>
                  <a:ext uri="{0D108BD9-81ED-4DB2-BD59-A6C34878D82A}">
                    <a16:rowId xmlns:a16="http://schemas.microsoft.com/office/drawing/2014/main" val="899198649"/>
                  </a:ext>
                </a:extLst>
              </a:tr>
            </a:tbl>
          </a:graphicData>
        </a:graphic>
      </p:graphicFrame>
      <p:pic>
        <p:nvPicPr>
          <p:cNvPr id="14345" name="Picture 9" descr="Фото приготовления рецепта: Картофельные чипсы в микроволновке - шаг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81" y="3645024"/>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446893" y="3645024"/>
            <a:ext cx="5416550" cy="1754326"/>
          </a:xfrm>
          <a:prstGeom prst="rect">
            <a:avLst/>
          </a:prstGeom>
        </p:spPr>
        <p:txBody>
          <a:bodyPr>
            <a:spAutoFit/>
          </a:bodyPr>
          <a:lstStyle/>
          <a:p>
            <a:r>
              <a:rPr lang="ru-RU" dirty="0">
                <a:solidFill>
                  <a:srgbClr val="000000"/>
                </a:solidFill>
                <a:latin typeface="Arial" panose="020B0604020202020204" pitchFamily="34" charset="0"/>
              </a:rPr>
              <a:t>Как приготовить хрустящий картофель в микроволновке:</a:t>
            </a:r>
            <a:r>
              <a:rPr lang="ru-RU" dirty="0"/>
              <a:t/>
            </a:r>
            <a:br>
              <a:rPr lang="ru-RU" dirty="0"/>
            </a:br>
            <a:r>
              <a:rPr lang="ru-RU" dirty="0"/>
              <a:t/>
            </a:r>
            <a:br>
              <a:rPr lang="ru-RU" dirty="0"/>
            </a:br>
            <a:r>
              <a:rPr lang="ru-RU" dirty="0">
                <a:solidFill>
                  <a:srgbClr val="000000"/>
                </a:solidFill>
                <a:latin typeface="Arial" panose="020B0604020202020204" pitchFamily="34" charset="0"/>
              </a:rPr>
              <a:t>Картофель очистить, нарезать ломтиками толщиной 1-2 мм. Лучше всего использовать специальные шинковки.</a:t>
            </a:r>
            <a:endParaRPr lang="ru-RU" dirty="0"/>
          </a:p>
        </p:txBody>
      </p:sp>
      <p:pic>
        <p:nvPicPr>
          <p:cNvPr id="14347" name="Picture 11" descr="https://gas-kvas.com/uploads/posts/2023-02/1676368059_gas-kvas-com-p-obed-v-detskom-sadu-risunok-20.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4731" y="3097579"/>
            <a:ext cx="3192647" cy="325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0173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Фото приготовления рецепта: Картофельные чипсы в микроволновке - ша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9" y="404664"/>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10619" y="188640"/>
            <a:ext cx="5416550" cy="1477328"/>
          </a:xfrm>
          <a:prstGeom prst="rect">
            <a:avLst/>
          </a:prstGeom>
        </p:spPr>
        <p:txBody>
          <a:bodyPr>
            <a:spAutoFit/>
          </a:bodyPr>
          <a:lstStyle/>
          <a:p>
            <a:r>
              <a:rPr lang="ru-RU" dirty="0"/>
              <a:t/>
            </a:r>
            <a:br>
              <a:rPr lang="ru-RU" dirty="0"/>
            </a:br>
            <a:r>
              <a:rPr lang="ru-RU" dirty="0">
                <a:solidFill>
                  <a:srgbClr val="000000"/>
                </a:solidFill>
                <a:latin typeface="Arial" panose="020B0604020202020204" pitchFamily="34" charset="0"/>
              </a:rPr>
              <a:t>Тарелку или основной поддон микроволновки застелить пекарской бумагой. Ломтики картофеля разложить в один слой. Оставить на 3-5 минут.</a:t>
            </a:r>
            <a:endParaRPr lang="ru-RU" dirty="0"/>
          </a:p>
        </p:txBody>
      </p:sp>
      <p:pic>
        <p:nvPicPr>
          <p:cNvPr id="15364" name="Picture 4" descr="Фото приготовления рецепта: Картофельные чипсы в микроволновке - шаг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79" y="2204864"/>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610619" y="2204864"/>
            <a:ext cx="5416550" cy="1477328"/>
          </a:xfrm>
          <a:prstGeom prst="rect">
            <a:avLst/>
          </a:prstGeom>
        </p:spPr>
        <p:txBody>
          <a:bodyPr>
            <a:spAutoFit/>
          </a:bodyPr>
          <a:lstStyle/>
          <a:p>
            <a:r>
              <a:rPr lang="ru-RU" dirty="0">
                <a:solidFill>
                  <a:srgbClr val="000000"/>
                </a:solidFill>
                <a:latin typeface="Arial" panose="020B0604020202020204" pitchFamily="34" charset="0"/>
              </a:rPr>
              <a:t>Подсушить картофельные чипсы в микроволновке. Я подсушивала 4 минуты при мощности 600 Вт. Но лучше все-таки следить (особенно в первый раз), чтобы ломтики не сгорели.</a:t>
            </a:r>
            <a:endParaRPr lang="ru-RU" dirty="0"/>
          </a:p>
        </p:txBody>
      </p:sp>
      <p:pic>
        <p:nvPicPr>
          <p:cNvPr id="15366" name="Picture 6" descr="Фото приготовления рецепта: Картофельные чипсы в микроволновке - шаг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11" y="4509120"/>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678640" y="4761830"/>
            <a:ext cx="5416550" cy="923330"/>
          </a:xfrm>
          <a:prstGeom prst="rect">
            <a:avLst/>
          </a:prstGeom>
        </p:spPr>
        <p:txBody>
          <a:bodyPr>
            <a:spAutoFit/>
          </a:bodyPr>
          <a:lstStyle/>
          <a:p>
            <a:r>
              <a:rPr lang="ru-RU" dirty="0">
                <a:solidFill>
                  <a:srgbClr val="000000"/>
                </a:solidFill>
                <a:latin typeface="Arial" panose="020B0604020202020204" pitchFamily="34" charset="0"/>
              </a:rPr>
              <a:t>Готовые картофельные чипсы пересыпать солью или специями по вкусу.</a:t>
            </a:r>
            <a:r>
              <a:rPr lang="ru-RU" dirty="0"/>
              <a:t/>
            </a:r>
            <a:br>
              <a:rPr lang="ru-RU" dirty="0"/>
            </a:br>
            <a:r>
              <a:rPr lang="ru-RU" dirty="0">
                <a:solidFill>
                  <a:srgbClr val="000000"/>
                </a:solidFill>
                <a:latin typeface="Arial" panose="020B0604020202020204" pitchFamily="34" charset="0"/>
              </a:rPr>
              <a:t>Приятного аппетита!</a:t>
            </a:r>
            <a:endParaRPr lang="ru-RU" dirty="0"/>
          </a:p>
        </p:txBody>
      </p:sp>
    </p:spTree>
    <p:extLst>
      <p:ext uri="{BB962C8B-B14F-4D97-AF65-F5344CB8AC3E}">
        <p14:creationId xmlns:p14="http://schemas.microsoft.com/office/powerpoint/2010/main" val="7261226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analogi.net/wp-content/uploads/raspechatat-osennie-raskraski-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2" y="0"/>
            <a:ext cx="108543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2145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7030A0"/>
                </a:solidFill>
                <a:latin typeface="Monotype Corsiva" pitchFamily="66" charset="0"/>
              </a:rPr>
              <a:t>Источники:</a:t>
            </a:r>
            <a:endParaRPr lang="ru-RU" b="1" dirty="0">
              <a:solidFill>
                <a:srgbClr val="7030A0"/>
              </a:solidFill>
              <a:latin typeface="Monotype Corsiva" pitchFamily="66" charset="0"/>
            </a:endParaRPr>
          </a:p>
        </p:txBody>
      </p:sp>
      <p:sp>
        <p:nvSpPr>
          <p:cNvPr id="3" name="Объект 2"/>
          <p:cNvSpPr>
            <a:spLocks noGrp="1"/>
          </p:cNvSpPr>
          <p:nvPr>
            <p:ph idx="1"/>
          </p:nvPr>
        </p:nvSpPr>
        <p:spPr>
          <a:xfrm>
            <a:off x="594395" y="1124744"/>
            <a:ext cx="9754077" cy="4525963"/>
          </a:xfrm>
        </p:spPr>
        <p:txBody>
          <a:bodyPr>
            <a:normAutofit/>
          </a:bodyPr>
          <a:lstStyle/>
          <a:p>
            <a:pPr marL="0" indent="0">
              <a:buNone/>
            </a:pPr>
            <a:r>
              <a:rPr lang="en-US" sz="1600" dirty="0">
                <a:hlinkClick r:id="rId2"/>
              </a:rPr>
              <a:t>https://</a:t>
            </a:r>
            <a:r>
              <a:rPr lang="en-US" sz="1600" dirty="0" smtClean="0">
                <a:hlinkClick r:id="rId2"/>
              </a:rPr>
              <a:t>kira-scrap.ru/KATALOG/OFORMLENIE/12/0_c4926_bf59af8f_L.png</a:t>
            </a:r>
            <a:r>
              <a:rPr lang="ru-RU" sz="1600" dirty="0" smtClean="0"/>
              <a:t> фон</a:t>
            </a:r>
          </a:p>
          <a:p>
            <a:pPr marL="0" indent="0">
              <a:buNone/>
            </a:pPr>
            <a:r>
              <a:rPr lang="en-US" sz="1600" dirty="0">
                <a:hlinkClick r:id="rId3"/>
              </a:rPr>
              <a:t>https://</a:t>
            </a:r>
            <a:r>
              <a:rPr lang="en-US" sz="1600" dirty="0" smtClean="0">
                <a:hlinkClick r:id="rId3"/>
              </a:rPr>
              <a:t>img-fotki.yandex.ru/get/95493/200418627.1d1/0_19cbe3_7ab9e93e_orig.png</a:t>
            </a:r>
            <a:r>
              <a:rPr lang="ru-RU" sz="1600" dirty="0" smtClean="0"/>
              <a:t> цветы</a:t>
            </a:r>
          </a:p>
          <a:p>
            <a:pPr marL="0" indent="0">
              <a:buNone/>
            </a:pPr>
            <a:r>
              <a:rPr lang="en-US" sz="1600" dirty="0">
                <a:hlinkClick r:id="rId4"/>
              </a:rPr>
              <a:t>https://</a:t>
            </a:r>
            <a:r>
              <a:rPr lang="en-US" sz="1600" dirty="0" smtClean="0">
                <a:hlinkClick r:id="rId4"/>
              </a:rPr>
              <a:t>kira-scrap.ru/KATALOG/ZVETY/14/c4f7b373.png</a:t>
            </a:r>
            <a:r>
              <a:rPr lang="ru-RU" sz="1600" dirty="0" smtClean="0"/>
              <a:t> цветы</a:t>
            </a:r>
          </a:p>
          <a:p>
            <a:pPr marL="0" indent="0">
              <a:buNone/>
            </a:pPr>
            <a:r>
              <a:rPr lang="en-US" sz="1600" dirty="0">
                <a:hlinkClick r:id="rId5"/>
              </a:rPr>
              <a:t>https://</a:t>
            </a:r>
            <a:r>
              <a:rPr lang="en-US" sz="1600" dirty="0" smtClean="0">
                <a:hlinkClick r:id="rId5"/>
              </a:rPr>
              <a:t>kira-scrap.ru/KATALOG/OFORMLENIE/12/01052021_kartochk-460.png</a:t>
            </a:r>
            <a:r>
              <a:rPr lang="ru-RU" sz="1600" dirty="0" smtClean="0"/>
              <a:t> узор для надписи</a:t>
            </a:r>
          </a:p>
          <a:p>
            <a:pPr marL="0" indent="0">
              <a:buNone/>
            </a:pPr>
            <a:r>
              <a:rPr lang="en-US" sz="1600" dirty="0">
                <a:hlinkClick r:id="rId6"/>
              </a:rPr>
              <a:t>http://</a:t>
            </a:r>
            <a:r>
              <a:rPr lang="en-US" sz="1600" dirty="0" smtClean="0">
                <a:hlinkClick r:id="rId6"/>
              </a:rPr>
              <a:t>img-fotki.yandex.ru/get/6617/16969765.c2/0_6bc7e_ce3e32d2_orig.png</a:t>
            </a:r>
            <a:r>
              <a:rPr lang="ru-RU" sz="1600" dirty="0" smtClean="0"/>
              <a:t> астры</a:t>
            </a:r>
          </a:p>
          <a:p>
            <a:pPr marL="0" indent="0">
              <a:buNone/>
            </a:pPr>
            <a:endParaRPr lang="ru-RU" sz="1600" dirty="0" smtClean="0"/>
          </a:p>
          <a:p>
            <a:pPr marL="0" lvl="0" indent="0" algn="ctr">
              <a:buNone/>
            </a:pPr>
            <a:r>
              <a:rPr lang="ru-RU" sz="2000" b="1" dirty="0" smtClean="0">
                <a:solidFill>
                  <a:srgbClr val="F79646">
                    <a:lumMod val="75000"/>
                  </a:srgbClr>
                </a:solidFill>
                <a:latin typeface="Monotype Corsiva" panose="03010101010201010101" pitchFamily="66" charset="0"/>
              </a:rPr>
              <a:t>Составитель</a:t>
            </a:r>
            <a:r>
              <a:rPr lang="ru-RU" sz="2000" b="1" dirty="0">
                <a:solidFill>
                  <a:srgbClr val="F79646">
                    <a:lumMod val="75000"/>
                  </a:srgbClr>
                </a:solidFill>
                <a:latin typeface="Monotype Corsiva" panose="03010101010201010101" pitchFamily="66" charset="0"/>
              </a:rPr>
              <a:t>:</a:t>
            </a:r>
          </a:p>
          <a:p>
            <a:pPr marL="0" lvl="0" indent="0" algn="ctr">
              <a:buNone/>
            </a:pPr>
            <a:r>
              <a:rPr lang="ru-RU" sz="1600" b="1" dirty="0" err="1">
                <a:solidFill>
                  <a:srgbClr val="F79646">
                    <a:lumMod val="75000"/>
                  </a:srgbClr>
                </a:solidFill>
                <a:latin typeface="Monotype Corsiva" panose="03010101010201010101" pitchFamily="66" charset="0"/>
              </a:rPr>
              <a:t>Слиткова</a:t>
            </a:r>
            <a:r>
              <a:rPr lang="ru-RU" sz="1600" b="1" dirty="0">
                <a:solidFill>
                  <a:srgbClr val="F79646">
                    <a:lumMod val="75000"/>
                  </a:srgbClr>
                </a:solidFill>
                <a:latin typeface="Monotype Corsiva" panose="03010101010201010101" pitchFamily="66" charset="0"/>
              </a:rPr>
              <a:t> Галина Анатольевна</a:t>
            </a:r>
          </a:p>
          <a:p>
            <a:pPr marL="0" lvl="0" indent="0" algn="ctr">
              <a:buNone/>
            </a:pPr>
            <a:r>
              <a:rPr lang="ru-RU" sz="1600" b="1" dirty="0">
                <a:solidFill>
                  <a:srgbClr val="F79646">
                    <a:lumMod val="75000"/>
                  </a:srgbClr>
                </a:solidFill>
                <a:latin typeface="Monotype Corsiva" panose="03010101010201010101" pitchFamily="66" charset="0"/>
              </a:rPr>
              <a:t>учитель начальных классов</a:t>
            </a:r>
          </a:p>
          <a:p>
            <a:pPr marL="0" lvl="0" indent="0" algn="ctr">
              <a:buNone/>
            </a:pPr>
            <a:r>
              <a:rPr lang="ru-RU" sz="1600" b="1" dirty="0">
                <a:solidFill>
                  <a:srgbClr val="F79646">
                    <a:lumMod val="75000"/>
                  </a:srgbClr>
                </a:solidFill>
                <a:latin typeface="Monotype Corsiva" panose="03010101010201010101" pitchFamily="66" charset="0"/>
              </a:rPr>
              <a:t>МАОУ СОШ №35</a:t>
            </a:r>
          </a:p>
          <a:p>
            <a:pPr marL="0" lvl="0" indent="0" algn="ctr">
              <a:buNone/>
            </a:pPr>
            <a:r>
              <a:rPr lang="ru-RU" sz="1600" b="1" dirty="0">
                <a:solidFill>
                  <a:srgbClr val="F79646">
                    <a:lumMod val="75000"/>
                  </a:srgbClr>
                </a:solidFill>
                <a:latin typeface="Monotype Corsiva" panose="03010101010201010101" pitchFamily="66" charset="0"/>
              </a:rPr>
              <a:t>города Томска</a:t>
            </a:r>
          </a:p>
          <a:p>
            <a:pPr lvl="0" algn="ctr"/>
            <a:r>
              <a:rPr lang="ru-RU" sz="1600" b="1" dirty="0">
                <a:solidFill>
                  <a:srgbClr val="F79646">
                    <a:lumMod val="75000"/>
                  </a:srgbClr>
                </a:solidFill>
                <a:latin typeface="Monotype Corsiva" panose="03010101010201010101" pitchFamily="66" charset="0"/>
              </a:rPr>
              <a:t>На момент создания шаблона все ссылки являются активными</a:t>
            </a:r>
          </a:p>
          <a:p>
            <a:pPr lvl="0" algn="ctr"/>
            <a:r>
              <a:rPr lang="ru-RU" sz="1600" b="1" dirty="0">
                <a:solidFill>
                  <a:srgbClr val="F79646">
                    <a:lumMod val="75000"/>
                  </a:srgbClr>
                </a:solidFill>
                <a:latin typeface="Monotype Corsiva" panose="03010101010201010101" pitchFamily="66" charset="0"/>
              </a:rPr>
              <a:t>Вы можете использовать данное оформление для создания своих презентаций, но должны указать источники и автора шаблона.</a:t>
            </a:r>
          </a:p>
          <a:p>
            <a:pPr lvl="0" algn="ctr"/>
            <a:r>
              <a:rPr lang="ru-RU" sz="1600" b="1" dirty="0" err="1">
                <a:solidFill>
                  <a:srgbClr val="F79646">
                    <a:lumMod val="75000"/>
                  </a:srgbClr>
                </a:solidFill>
                <a:latin typeface="Monotype Corsiva" panose="03010101010201010101" pitchFamily="66" charset="0"/>
              </a:rPr>
              <a:t>Сайт:https</a:t>
            </a:r>
            <a:r>
              <a:rPr lang="ru-RU" sz="1600" b="1" dirty="0">
                <a:solidFill>
                  <a:srgbClr val="F79646">
                    <a:lumMod val="75000"/>
                  </a:srgbClr>
                </a:solidFill>
                <a:latin typeface="Monotype Corsiva" panose="03010101010201010101" pitchFamily="66" charset="0"/>
              </a:rPr>
              <a:t>://nsportal.ru/</a:t>
            </a:r>
            <a:r>
              <a:rPr lang="ru-RU" sz="1600" b="1" dirty="0" err="1">
                <a:solidFill>
                  <a:srgbClr val="F79646">
                    <a:lumMod val="75000"/>
                  </a:srgbClr>
                </a:solidFill>
                <a:latin typeface="Monotype Corsiva" panose="03010101010201010101" pitchFamily="66" charset="0"/>
              </a:rPr>
              <a:t>slitkova-galina-anatolevna</a:t>
            </a:r>
            <a:endParaRPr lang="ru-RU" sz="1600" b="1" dirty="0">
              <a:solidFill>
                <a:srgbClr val="F79646">
                  <a:lumMod val="75000"/>
                </a:srgbClr>
              </a:solidFill>
              <a:latin typeface="Monotype Corsiva" panose="03010101010201010101" pitchFamily="66" charset="0"/>
            </a:endParaRPr>
          </a:p>
          <a:p>
            <a:pPr marL="0" indent="0">
              <a:buNone/>
            </a:pPr>
            <a:endParaRPr lang="ru-RU" sz="1600" dirty="0"/>
          </a:p>
        </p:txBody>
      </p:sp>
    </p:spTree>
    <p:extLst>
      <p:ext uri="{BB962C8B-B14F-4D97-AF65-F5344CB8AC3E}">
        <p14:creationId xmlns:p14="http://schemas.microsoft.com/office/powerpoint/2010/main" val="3859193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002060"/>
                </a:solidFill>
                <a:latin typeface="Monotype Corsiva" panose="03010101010201010101" pitchFamily="66" charset="0"/>
              </a:rPr>
              <a:t>Виртуальное путешествие по России</a:t>
            </a:r>
            <a:br>
              <a:rPr lang="ru-RU" b="1" dirty="0">
                <a:solidFill>
                  <a:srgbClr val="002060"/>
                </a:solidFill>
                <a:latin typeface="Monotype Corsiva" panose="03010101010201010101" pitchFamily="66" charset="0"/>
              </a:rPr>
            </a:br>
            <a:endParaRPr lang="ru-RU"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В преддверии знаменательной даты - Дня России для воспитанников старшей группы организован показ мультфильмов.</a:t>
            </a:r>
            <a:br>
              <a:rPr lang="ru-RU" dirty="0"/>
            </a:br>
            <a:r>
              <a:rPr lang="ru-RU" dirty="0"/>
              <a:t>Ребята отправились в путешествие по разным просторам нашей Родины.</a:t>
            </a:r>
          </a:p>
        </p:txBody>
      </p:sp>
      <p:pic>
        <p:nvPicPr>
          <p:cNvPr id="11266" name="Picture 2" descr="IMG_20230608_125720_4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971" y="1196752"/>
            <a:ext cx="2372208" cy="207568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1268" name="Picture 4" descr="IMG_20230608_125721_2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179" y="1846721"/>
            <a:ext cx="2444194" cy="2016461"/>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0" name="Picture 2" descr="https://i.mycdn.me/i?r=AyENid1PUfRjbfTS8I1wumQ-UX2TfWGWP2tBcltvCXElU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971" y="4077072"/>
            <a:ext cx="4205558" cy="261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881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err="1">
                <a:solidFill>
                  <a:srgbClr val="002060"/>
                </a:solidFill>
                <a:latin typeface="Monotype Corsiva" panose="03010101010201010101" pitchFamily="66" charset="0"/>
              </a:rPr>
              <a:t>Флешмоб</a:t>
            </a:r>
            <a:r>
              <a:rPr lang="ru-RU" sz="4800" b="1" dirty="0">
                <a:solidFill>
                  <a:srgbClr val="002060"/>
                </a:solidFill>
                <a:latin typeface="Monotype Corsiva" panose="03010101010201010101" pitchFamily="66" charset="0"/>
              </a:rPr>
              <a:t> ко Дню России</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4" name="Объект 3"/>
          <p:cNvSpPr>
            <a:spLocks noGrp="1"/>
          </p:cNvSpPr>
          <p:nvPr>
            <p:ph sz="half" idx="2"/>
          </p:nvPr>
        </p:nvSpPr>
        <p:spPr>
          <a:xfrm>
            <a:off x="5418931" y="980728"/>
            <a:ext cx="4786723" cy="4525963"/>
          </a:xfrm>
        </p:spPr>
        <p:txBody>
          <a:bodyPr/>
          <a:lstStyle/>
          <a:p>
            <a:pPr marL="0" indent="457200" algn="just">
              <a:buNone/>
            </a:pPr>
            <a:r>
              <a:rPr lang="ru-RU" dirty="0"/>
              <a:t>Инструктор по физической культуре организовала </a:t>
            </a:r>
            <a:r>
              <a:rPr lang="ru-RU" dirty="0" err="1"/>
              <a:t>флешмоб</a:t>
            </a:r>
            <a:r>
              <a:rPr lang="ru-RU" dirty="0"/>
              <a:t>, посвященный Дню России. Яркое получилось мероприятие.</a:t>
            </a:r>
          </a:p>
        </p:txBody>
      </p:sp>
      <p:pic>
        <p:nvPicPr>
          <p:cNvPr id="5" name="Рисунок 4"/>
          <p:cNvPicPr>
            <a:picLocks noChangeAspect="1"/>
          </p:cNvPicPr>
          <p:nvPr/>
        </p:nvPicPr>
        <p:blipFill rotWithShape="1">
          <a:blip r:embed="rId2"/>
          <a:srcRect l="28780" t="21656" r="23071" b="30110"/>
          <a:stretch/>
        </p:blipFill>
        <p:spPr>
          <a:xfrm>
            <a:off x="541893" y="980728"/>
            <a:ext cx="4414646" cy="248641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194" name="Picture 2" descr="https://plushcity.ru/wp-content/uploads/2022/06/otkrytki-i-kartinki-s-dnem-rossii-6.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5977" y="3467138"/>
            <a:ext cx="4092629" cy="30694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muz-podarok.ru/wp-content/uploads/2016/07/S-Dnem-Rossii-muzykalnaja-otkrytk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081" y="3640681"/>
            <a:ext cx="5181700" cy="272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31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002060"/>
                </a:solidFill>
                <a:latin typeface="Monotype Corsiva" panose="03010101010201010101" pitchFamily="66" charset="0"/>
              </a:rPr>
              <a:t/>
            </a:r>
            <a:br>
              <a:rPr lang="ru-RU" sz="5400" b="1" dirty="0" smtClean="0">
                <a:solidFill>
                  <a:srgbClr val="002060"/>
                </a:solidFill>
                <a:latin typeface="Monotype Corsiva" panose="03010101010201010101" pitchFamily="66" charset="0"/>
              </a:rPr>
            </a:br>
            <a:r>
              <a:rPr lang="ru-RU" sz="5400" b="1" dirty="0" smtClean="0">
                <a:solidFill>
                  <a:srgbClr val="002060"/>
                </a:solidFill>
                <a:latin typeface="Monotype Corsiva" panose="03010101010201010101" pitchFamily="66" charset="0"/>
              </a:rPr>
              <a:t>Патриотические </a:t>
            </a:r>
            <a:r>
              <a:rPr lang="ru-RU" sz="5400" b="1" dirty="0">
                <a:solidFill>
                  <a:srgbClr val="002060"/>
                </a:solidFill>
                <a:latin typeface="Monotype Corsiva" panose="03010101010201010101" pitchFamily="66" charset="0"/>
              </a:rPr>
              <a:t>уголки</a:t>
            </a:r>
            <a:br>
              <a:rPr lang="ru-RU" sz="5400" b="1" dirty="0">
                <a:solidFill>
                  <a:srgbClr val="002060"/>
                </a:solidFill>
                <a:latin typeface="Monotype Corsiva" panose="03010101010201010101" pitchFamily="66" charset="0"/>
              </a:rPr>
            </a:br>
            <a:endParaRPr lang="ru-RU" sz="5400"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В группах нашего детского сада оформляются патриотические уголки, посвящённые Дню России</a:t>
            </a:r>
          </a:p>
        </p:txBody>
      </p:sp>
      <p:pic>
        <p:nvPicPr>
          <p:cNvPr id="1026" name="Picture 2" descr="IMG_20230608_130111_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1" y="1417638"/>
            <a:ext cx="2391536" cy="179365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IMG_20230608_130111_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717" y="2060848"/>
            <a:ext cx="2496277"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18" name="Picture 2" descr="https://lifeo.ru/wp-content/uploads/12-iunya-den-rossii-3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5332" y="3410162"/>
            <a:ext cx="3767197" cy="282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07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002060"/>
                </a:solidFill>
                <a:latin typeface="Monotype Corsiva" panose="03010101010201010101" pitchFamily="66" charset="0"/>
              </a:rPr>
              <a:t/>
            </a:r>
            <a:br>
              <a:rPr lang="ru-RU" sz="6000" b="1" dirty="0" smtClean="0">
                <a:solidFill>
                  <a:srgbClr val="002060"/>
                </a:solidFill>
                <a:latin typeface="Monotype Corsiva" panose="03010101010201010101" pitchFamily="66" charset="0"/>
              </a:rPr>
            </a:br>
            <a:r>
              <a:rPr lang="ru-RU" sz="6000" b="1" dirty="0" smtClean="0">
                <a:solidFill>
                  <a:srgbClr val="002060"/>
                </a:solidFill>
                <a:latin typeface="Monotype Corsiva" panose="03010101010201010101" pitchFamily="66" charset="0"/>
              </a:rPr>
              <a:t>Окна </a:t>
            </a:r>
            <a:r>
              <a:rPr lang="ru-RU" sz="6000" b="1" dirty="0">
                <a:solidFill>
                  <a:srgbClr val="002060"/>
                </a:solidFill>
                <a:latin typeface="Monotype Corsiva" panose="03010101010201010101" pitchFamily="66" charset="0"/>
              </a:rPr>
              <a:t>России</a:t>
            </a:r>
            <a:br>
              <a:rPr lang="ru-RU" sz="6000" b="1" dirty="0">
                <a:solidFill>
                  <a:srgbClr val="002060"/>
                </a:solidFill>
                <a:latin typeface="Monotype Corsiva" panose="03010101010201010101" pitchFamily="66" charset="0"/>
              </a:rPr>
            </a:br>
            <a:endParaRPr lang="ru-RU" sz="6000" b="1" dirty="0">
              <a:solidFill>
                <a:srgbClr val="002060"/>
              </a:solidFill>
              <a:latin typeface="Monotype Corsiva" panose="03010101010201010101" pitchFamily="66" charset="0"/>
            </a:endParaRPr>
          </a:p>
        </p:txBody>
      </p:sp>
      <p:sp>
        <p:nvSpPr>
          <p:cNvPr id="4" name="Объект 3"/>
          <p:cNvSpPr>
            <a:spLocks noGrp="1"/>
          </p:cNvSpPr>
          <p:nvPr>
            <p:ph sz="half" idx="2"/>
          </p:nvPr>
        </p:nvSpPr>
        <p:spPr/>
        <p:txBody>
          <a:bodyPr/>
          <a:lstStyle/>
          <a:p>
            <a:pPr marL="0" indent="457200" algn="just">
              <a:buNone/>
            </a:pPr>
            <a:r>
              <a:rPr lang="ru-RU" dirty="0"/>
              <a:t>Все группы нашего дошкольного учреждения приняли активное участие в акции «Окна России». Тематическое украшение напоминает нам о значимости и важности предстоящего празднования Дня России.</a:t>
            </a:r>
          </a:p>
        </p:txBody>
      </p:sp>
      <p:pic>
        <p:nvPicPr>
          <p:cNvPr id="2050" name="Picture 2" descr="IMG_20230608_130033_5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53" y="457128"/>
            <a:ext cx="2561360" cy="192102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2" name="Picture 4" descr="IMG_20230608_130033_9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627" y="2132856"/>
            <a:ext cx="2496277"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42" name="Picture 2" descr="https://zamanilka.ru/wp-content/uploads/2023/06/kartinki-s-dnem-rossii-1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8371" y="3861048"/>
            <a:ext cx="3103306" cy="25964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97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Мы </a:t>
            </a:r>
            <a:r>
              <a:rPr lang="ru-RU" sz="4800" b="1" dirty="0">
                <a:solidFill>
                  <a:srgbClr val="002060"/>
                </a:solidFill>
                <a:latin typeface="Monotype Corsiva" panose="03010101010201010101" pitchFamily="66" charset="0"/>
              </a:rPr>
              <a:t>о России будем говорить…</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Наши воспитанники и их родители (законные представители) приняли участие в акции «Мы о России будем говорить…».</a:t>
            </a:r>
          </a:p>
        </p:txBody>
      </p:sp>
      <p:pic>
        <p:nvPicPr>
          <p:cNvPr id="3074" name="Picture 2" descr="rossija_mi_deti_tv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947" y="1600201"/>
            <a:ext cx="2626619" cy="162850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rotWithShape="1">
          <a:blip r:embed="rId3"/>
          <a:srcRect l="39484" t="15547" r="36164" b="7673"/>
          <a:stretch/>
        </p:blipFill>
        <p:spPr>
          <a:xfrm>
            <a:off x="8525727" y="1124744"/>
            <a:ext cx="1792593" cy="317777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p:cNvPicPr>
            <a:picLocks noChangeAspect="1"/>
          </p:cNvPicPr>
          <p:nvPr/>
        </p:nvPicPr>
        <p:blipFill rotWithShape="1">
          <a:blip r:embed="rId4"/>
          <a:srcRect l="28969" t="22438" r="23435" b="30312"/>
          <a:stretch/>
        </p:blipFill>
        <p:spPr>
          <a:xfrm>
            <a:off x="6681564" y="4509120"/>
            <a:ext cx="3614406" cy="201734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266" name="Picture 2" descr="https://card.muz-podarok.ru/wp-content/gallery/s-dnem-rossii-12-iyunya/S-Dnem-Rossii-12-ijunja-2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62547" y="3854178"/>
            <a:ext cx="3702230" cy="264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2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Акция </a:t>
            </a:r>
            <a:r>
              <a:rPr lang="ru-RU" sz="4800" b="1" dirty="0">
                <a:solidFill>
                  <a:srgbClr val="002060"/>
                </a:solidFill>
                <a:latin typeface="Monotype Corsiva" panose="03010101010201010101" pitchFamily="66" charset="0"/>
              </a:rPr>
              <a:t>«Флаг России»</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4" name="Объект 3"/>
          <p:cNvSpPr>
            <a:spLocks noGrp="1"/>
          </p:cNvSpPr>
          <p:nvPr>
            <p:ph sz="half" idx="2"/>
          </p:nvPr>
        </p:nvSpPr>
        <p:spPr/>
        <p:txBody>
          <a:bodyPr/>
          <a:lstStyle/>
          <a:p>
            <a:pPr marL="0" indent="457200" algn="just">
              <a:buNone/>
            </a:pPr>
            <a:r>
              <a:rPr lang="ru-RU" dirty="0"/>
              <a:t>Накануне Дня России воспитанники средней группы изготовили флаги России.</a:t>
            </a:r>
            <a:br>
              <a:rPr lang="ru-RU" dirty="0"/>
            </a:br>
            <a:r>
              <a:rPr lang="ru-RU" dirty="0"/>
              <a:t>В ходе выполнения работы, ребята закрепили знания о цветах флага.</a:t>
            </a:r>
          </a:p>
        </p:txBody>
      </p:sp>
      <p:pic>
        <p:nvPicPr>
          <p:cNvPr id="4098" name="Picture 2" descr="IMG_20230608_130253_2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58" y="1052736"/>
            <a:ext cx="2304256" cy="172819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100" name="Picture 4" descr="IMG_20230608_130253_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651" y="1604571"/>
            <a:ext cx="2342388" cy="1756791"/>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2290" name="Picture 2" descr="https://usagif.com/wp-content/uploads/gifs/russian-flag-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1808" y="3548295"/>
            <a:ext cx="4375820" cy="291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123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b="1" dirty="0">
                <a:solidFill>
                  <a:srgbClr val="002060"/>
                </a:solidFill>
                <a:latin typeface="Monotype Corsiva" panose="03010101010201010101" pitchFamily="66" charset="0"/>
              </a:rPr>
              <a:t>Фотовыставка «Я гражданин России».</a:t>
            </a:r>
            <a:br>
              <a:rPr lang="ru-RU" b="1" dirty="0">
                <a:solidFill>
                  <a:srgbClr val="002060"/>
                </a:solidFill>
                <a:latin typeface="Monotype Corsiva" panose="03010101010201010101" pitchFamily="66" charset="0"/>
              </a:rPr>
            </a:br>
            <a:endParaRPr lang="ru-RU"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Всю неделю педагоги, воспитанники и родители (законные представители) принимали участие в фотовыставке «Я гражданин России». Посмотрите, какие яркие и красочные получились фото. Как радостно от них на душе.</a:t>
            </a:r>
          </a:p>
        </p:txBody>
      </p:sp>
      <p:pic>
        <p:nvPicPr>
          <p:cNvPr id="5122" name="Picture 2" descr="IMG_20230606_093543_7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957" y="1052736"/>
            <a:ext cx="2496277"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124" name="Picture 4" descr="IMG_20230608_125945_2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096" y="1619784"/>
            <a:ext cx="2183134" cy="218313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126" name="Picture 6" descr="IMG_20230608_125951_1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955" y="4005064"/>
            <a:ext cx="2409762" cy="240976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627832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a:solidFill>
                  <a:srgbClr val="002060"/>
                </a:solidFill>
                <a:latin typeface="Monotype Corsiva" panose="03010101010201010101" pitchFamily="66" charset="0"/>
              </a:rPr>
              <a:t>Стенгазета, посвященная Дню России.</a:t>
            </a:r>
            <a:r>
              <a:rPr lang="ru-RU" dirty="0"/>
              <a:t/>
            </a:r>
            <a:br>
              <a:rPr lang="ru-RU" dirty="0"/>
            </a:br>
            <a:endParaRPr lang="ru-RU" dirty="0"/>
          </a:p>
        </p:txBody>
      </p:sp>
      <p:sp>
        <p:nvSpPr>
          <p:cNvPr id="4" name="Объект 3"/>
          <p:cNvSpPr>
            <a:spLocks noGrp="1"/>
          </p:cNvSpPr>
          <p:nvPr>
            <p:ph sz="half" idx="2"/>
          </p:nvPr>
        </p:nvSpPr>
        <p:spPr>
          <a:xfrm>
            <a:off x="5512893" y="1053141"/>
            <a:ext cx="4786723" cy="4525963"/>
          </a:xfrm>
        </p:spPr>
        <p:txBody>
          <a:bodyPr/>
          <a:lstStyle/>
          <a:p>
            <a:pPr marL="0" indent="457200" algn="just">
              <a:buNone/>
            </a:pPr>
            <a:r>
              <a:rPr lang="ru-RU" dirty="0"/>
              <a:t>Воспитанники средней группы приняли активное участие в изготовлении стенгазеты для родителей, которую посвятили Дню России.</a:t>
            </a:r>
          </a:p>
        </p:txBody>
      </p:sp>
      <p:pic>
        <p:nvPicPr>
          <p:cNvPr id="6146" name="Picture 2" descr="IMG_20230613_113024_5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427" y="1053141"/>
            <a:ext cx="3107586" cy="233069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148" name="Picture 4" descr="IMG_20230613_113024_9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523" y="3855557"/>
            <a:ext cx="2880319" cy="216024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3314" name="Picture 2" descr="https://proprikol.ru/wp-content/uploads/2023/06/gifki-animacziya-s-dnem-rossii-2023-2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04625" y="3855557"/>
            <a:ext cx="4003257" cy="300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283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Велопробег </a:t>
            </a:r>
            <a:r>
              <a:rPr lang="ru-RU" sz="4800" b="1" dirty="0">
                <a:solidFill>
                  <a:srgbClr val="002060"/>
                </a:solidFill>
                <a:latin typeface="Monotype Corsiva" panose="03010101010201010101" pitchFamily="66" charset="0"/>
              </a:rPr>
              <a:t>«За Россию»</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smtClean="0"/>
              <a:t>9 июня </a:t>
            </a:r>
            <a:r>
              <a:rPr lang="ru-RU" dirty="0"/>
              <a:t>в нашем детском саду состоялся велопробег "ZAРОССИЮ", посвящённый Дню России.</a:t>
            </a:r>
          </a:p>
        </p:txBody>
      </p:sp>
      <p:pic>
        <p:nvPicPr>
          <p:cNvPr id="7170" name="Picture 2" descr="IMG_20230613_113150_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955" y="1268760"/>
            <a:ext cx="2804723" cy="210354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2" name="Picture 4" descr="IMG_20230613_113150_2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155" y="3862648"/>
            <a:ext cx="3007360" cy="225552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4338" name="Picture 2" descr="https://otkritkis.com/wp-content/uploads/2022/06/gif-s-dnem-rossii-2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62547" y="3600293"/>
            <a:ext cx="3888432" cy="2780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162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Содержание:</a:t>
            </a:r>
          </a:p>
        </p:txBody>
      </p:sp>
      <p:sp>
        <p:nvSpPr>
          <p:cNvPr id="6" name="Объект 5"/>
          <p:cNvSpPr>
            <a:spLocks noGrp="1"/>
          </p:cNvSpPr>
          <p:nvPr>
            <p:ph sz="half" idx="1"/>
          </p:nvPr>
        </p:nvSpPr>
        <p:spPr/>
        <p:txBody>
          <a:bodyPr>
            <a:noAutofit/>
          </a:bodyPr>
          <a:lstStyle/>
          <a:p>
            <a:r>
              <a:rPr lang="ru-RU" altLang="ru-RU" sz="2400" dirty="0"/>
              <a:t>Вам, родители.</a:t>
            </a:r>
          </a:p>
          <a:p>
            <a:r>
              <a:rPr lang="ru-RU" altLang="ru-RU" sz="2400" dirty="0"/>
              <a:t>Наши праздники</a:t>
            </a:r>
          </a:p>
          <a:p>
            <a:r>
              <a:rPr lang="ru-RU" altLang="ru-RU" sz="2400" dirty="0"/>
              <a:t>Увлекательный мир</a:t>
            </a:r>
          </a:p>
          <a:p>
            <a:r>
              <a:rPr lang="ru-RU" altLang="ru-RU" sz="2400" dirty="0" smtClean="0"/>
              <a:t>Год </a:t>
            </a:r>
            <a:r>
              <a:rPr lang="ru-RU" altLang="ru-RU" sz="2400" dirty="0"/>
              <a:t>педагога и наставника</a:t>
            </a:r>
          </a:p>
          <a:p>
            <a:r>
              <a:rPr lang="ru-RU" altLang="ru-RU" sz="2400" dirty="0"/>
              <a:t>150-лет Узловой</a:t>
            </a:r>
          </a:p>
          <a:p>
            <a:r>
              <a:rPr lang="ru-RU" altLang="ru-RU" sz="2400" dirty="0" err="1" smtClean="0"/>
              <a:t>Развивайка</a:t>
            </a:r>
            <a:r>
              <a:rPr lang="ru-RU" altLang="ru-RU" sz="2400" dirty="0"/>
              <a:t>!</a:t>
            </a:r>
          </a:p>
          <a:p>
            <a:r>
              <a:rPr lang="ru-RU" altLang="ru-RU" sz="2400" dirty="0"/>
              <a:t>Советует специалист</a:t>
            </a:r>
          </a:p>
          <a:p>
            <a:r>
              <a:rPr lang="ru-RU" altLang="ru-RU" sz="2400" dirty="0"/>
              <a:t>Вкусно и полезно</a:t>
            </a:r>
            <a:r>
              <a:rPr lang="ru-RU" altLang="ru-RU" sz="2400" dirty="0" smtClean="0"/>
              <a:t>!</a:t>
            </a:r>
            <a:endParaRPr lang="ru-RU" altLang="ru-RU" sz="2400" dirty="0"/>
          </a:p>
        </p:txBody>
      </p:sp>
      <p:sp>
        <p:nvSpPr>
          <p:cNvPr id="7" name="Объект 6"/>
          <p:cNvSpPr>
            <a:spLocks noGrp="1"/>
          </p:cNvSpPr>
          <p:nvPr>
            <p:ph sz="half" idx="2"/>
          </p:nvPr>
        </p:nvSpPr>
        <p:spPr/>
        <p:txBody>
          <a:bodyPr>
            <a:normAutofit fontScale="55000" lnSpcReduction="20000"/>
          </a:bodyPr>
          <a:lstStyle/>
          <a:p>
            <a:pPr marL="0" indent="0">
              <a:lnSpc>
                <a:spcPct val="120000"/>
              </a:lnSpc>
              <a:spcBef>
                <a:spcPts val="0"/>
              </a:spcBef>
              <a:buNone/>
              <a:defRPr/>
            </a:pPr>
            <a:r>
              <a:rPr lang="ru-RU" i="1" dirty="0">
                <a:latin typeface="Arial" pitchFamily="34" charset="0"/>
                <a:cs typeface="Arial" pitchFamily="34" charset="0"/>
              </a:rPr>
              <a:t>Редакционная коллегия</a:t>
            </a:r>
          </a:p>
          <a:p>
            <a:pPr>
              <a:lnSpc>
                <a:spcPct val="120000"/>
              </a:lnSpc>
              <a:spcBef>
                <a:spcPts val="0"/>
              </a:spcBef>
              <a:defRPr/>
            </a:pPr>
            <a:r>
              <a:rPr lang="ru-RU" i="1" dirty="0" err="1">
                <a:latin typeface="Arial" pitchFamily="34" charset="0"/>
                <a:cs typeface="Arial" pitchFamily="34" charset="0"/>
              </a:rPr>
              <a:t>Мызникова</a:t>
            </a:r>
            <a:r>
              <a:rPr lang="ru-RU" i="1" dirty="0">
                <a:latin typeface="Arial" pitchFamily="34" charset="0"/>
                <a:cs typeface="Arial" pitchFamily="34" charset="0"/>
              </a:rPr>
              <a:t> Людмила Дмитриевна, воспитатель</a:t>
            </a:r>
          </a:p>
          <a:p>
            <a:pPr>
              <a:lnSpc>
                <a:spcPct val="120000"/>
              </a:lnSpc>
              <a:spcBef>
                <a:spcPts val="0"/>
              </a:spcBef>
              <a:defRPr/>
            </a:pPr>
            <a:r>
              <a:rPr lang="ru-RU" i="1" dirty="0">
                <a:latin typeface="Arial" pitchFamily="34" charset="0"/>
                <a:cs typeface="Arial" pitchFamily="34" charset="0"/>
              </a:rPr>
              <a:t>Зайцева Жанна Анатольевна, воспитатель</a:t>
            </a:r>
          </a:p>
          <a:p>
            <a:pPr>
              <a:lnSpc>
                <a:spcPct val="120000"/>
              </a:lnSpc>
              <a:spcBef>
                <a:spcPts val="0"/>
              </a:spcBef>
              <a:defRPr/>
            </a:pPr>
            <a:r>
              <a:rPr lang="ru-RU" i="1" dirty="0" err="1">
                <a:latin typeface="Arial" pitchFamily="34" charset="0"/>
                <a:cs typeface="Arial" pitchFamily="34" charset="0"/>
              </a:rPr>
              <a:t>Раева</a:t>
            </a:r>
            <a:r>
              <a:rPr lang="ru-RU" i="1" dirty="0">
                <a:latin typeface="Arial" pitchFamily="34" charset="0"/>
                <a:cs typeface="Arial" pitchFamily="34" charset="0"/>
              </a:rPr>
              <a:t> Татьяна Васильевна, воспитатель</a:t>
            </a:r>
          </a:p>
          <a:p>
            <a:pPr>
              <a:lnSpc>
                <a:spcPct val="120000"/>
              </a:lnSpc>
              <a:spcBef>
                <a:spcPts val="0"/>
              </a:spcBef>
              <a:defRPr/>
            </a:pPr>
            <a:r>
              <a:rPr lang="ru-RU" i="1" dirty="0">
                <a:latin typeface="Arial" pitchFamily="34" charset="0"/>
                <a:cs typeface="Arial" pitchFamily="34" charset="0"/>
              </a:rPr>
              <a:t>Савинова Марина Леонидовна, воспитатель</a:t>
            </a:r>
          </a:p>
          <a:p>
            <a:pPr>
              <a:lnSpc>
                <a:spcPct val="120000"/>
              </a:lnSpc>
              <a:spcBef>
                <a:spcPts val="0"/>
              </a:spcBef>
              <a:defRPr/>
            </a:pPr>
            <a:r>
              <a:rPr lang="ru-RU" i="1" dirty="0">
                <a:latin typeface="Arial" pitchFamily="34" charset="0"/>
                <a:cs typeface="Arial" pitchFamily="34" charset="0"/>
              </a:rPr>
              <a:t>Дёмина Екатерина Викторовна, воспитатель</a:t>
            </a:r>
          </a:p>
          <a:p>
            <a:pPr>
              <a:lnSpc>
                <a:spcPct val="120000"/>
              </a:lnSpc>
              <a:spcBef>
                <a:spcPts val="0"/>
              </a:spcBef>
              <a:defRPr/>
            </a:pPr>
            <a:r>
              <a:rPr lang="ru-RU" i="1" dirty="0">
                <a:latin typeface="Arial" pitchFamily="34" charset="0"/>
                <a:cs typeface="Arial" pitchFamily="34" charset="0"/>
              </a:rPr>
              <a:t>Уваркина Анна Юрьевна</a:t>
            </a:r>
          </a:p>
          <a:p>
            <a:pPr>
              <a:lnSpc>
                <a:spcPct val="120000"/>
              </a:lnSpc>
              <a:spcBef>
                <a:spcPts val="0"/>
              </a:spcBef>
              <a:defRPr/>
            </a:pPr>
            <a:r>
              <a:rPr lang="ru-RU" i="1" dirty="0" err="1">
                <a:latin typeface="Arial" pitchFamily="34" charset="0"/>
                <a:cs typeface="Arial" pitchFamily="34" charset="0"/>
              </a:rPr>
              <a:t>Перегудова</a:t>
            </a:r>
            <a:r>
              <a:rPr lang="ru-RU" i="1" dirty="0">
                <a:latin typeface="Arial" pitchFamily="34" charset="0"/>
                <a:cs typeface="Arial" pitchFamily="34" charset="0"/>
              </a:rPr>
              <a:t> Екатерина Юрьевна</a:t>
            </a:r>
          </a:p>
          <a:p>
            <a:pPr>
              <a:lnSpc>
                <a:spcPct val="120000"/>
              </a:lnSpc>
              <a:spcBef>
                <a:spcPts val="0"/>
              </a:spcBef>
              <a:defRPr/>
            </a:pPr>
            <a:r>
              <a:rPr lang="ru-RU" i="1" dirty="0" err="1">
                <a:latin typeface="Arial" pitchFamily="34" charset="0"/>
                <a:cs typeface="Arial" pitchFamily="34" charset="0"/>
              </a:rPr>
              <a:t>Валова</a:t>
            </a:r>
            <a:r>
              <a:rPr lang="ru-RU" i="1" dirty="0">
                <a:latin typeface="Arial" pitchFamily="34" charset="0"/>
                <a:cs typeface="Arial" pitchFamily="34" charset="0"/>
              </a:rPr>
              <a:t> Татьяна Александровна, музыкальный руководитель</a:t>
            </a:r>
          </a:p>
          <a:p>
            <a:pPr>
              <a:lnSpc>
                <a:spcPct val="120000"/>
              </a:lnSpc>
              <a:spcBef>
                <a:spcPts val="0"/>
              </a:spcBef>
              <a:defRPr/>
            </a:pPr>
            <a:r>
              <a:rPr lang="ru-RU" i="1" dirty="0" err="1">
                <a:latin typeface="Arial" pitchFamily="34" charset="0"/>
                <a:cs typeface="Arial" pitchFamily="34" charset="0"/>
              </a:rPr>
              <a:t>Бармашова</a:t>
            </a:r>
            <a:r>
              <a:rPr lang="ru-RU" i="1" dirty="0">
                <a:latin typeface="Arial" pitchFamily="34" charset="0"/>
                <a:cs typeface="Arial" pitchFamily="34" charset="0"/>
              </a:rPr>
              <a:t> Елена Викторовна, педагог-психолог</a:t>
            </a:r>
          </a:p>
          <a:p>
            <a:pPr>
              <a:lnSpc>
                <a:spcPct val="120000"/>
              </a:lnSpc>
              <a:spcBef>
                <a:spcPts val="0"/>
              </a:spcBef>
              <a:defRPr/>
            </a:pPr>
            <a:r>
              <a:rPr lang="ru-RU" i="1" dirty="0">
                <a:latin typeface="Arial" pitchFamily="34" charset="0"/>
                <a:cs typeface="Arial" pitchFamily="34" charset="0"/>
              </a:rPr>
              <a:t>Борисова Евгения Анатольевна, инструктор по </a:t>
            </a:r>
            <a:r>
              <a:rPr lang="ru-RU" i="1" dirty="0" err="1">
                <a:latin typeface="Arial" pitchFamily="34" charset="0"/>
                <a:cs typeface="Arial" pitchFamily="34" charset="0"/>
              </a:rPr>
              <a:t>физ</a:t>
            </a:r>
            <a:r>
              <a:rPr lang="ru-RU" i="1" dirty="0">
                <a:latin typeface="Arial" pitchFamily="34" charset="0"/>
                <a:cs typeface="Arial" pitchFamily="34" charset="0"/>
              </a:rPr>
              <a:t>-ре</a:t>
            </a:r>
          </a:p>
          <a:p>
            <a:pPr marL="0" indent="0">
              <a:lnSpc>
                <a:spcPct val="120000"/>
              </a:lnSpc>
              <a:spcBef>
                <a:spcPts val="0"/>
              </a:spcBef>
              <a:buNone/>
              <a:defRPr/>
            </a:pPr>
            <a:r>
              <a:rPr lang="ru-RU" i="1" dirty="0">
                <a:latin typeface="Arial" pitchFamily="34" charset="0"/>
                <a:cs typeface="Arial" pitchFamily="34" charset="0"/>
              </a:rPr>
              <a:t>Экспертный совет</a:t>
            </a:r>
          </a:p>
          <a:p>
            <a:pPr>
              <a:lnSpc>
                <a:spcPct val="120000"/>
              </a:lnSpc>
              <a:spcBef>
                <a:spcPts val="0"/>
              </a:spcBef>
              <a:defRPr/>
            </a:pPr>
            <a:r>
              <a:rPr lang="ru-RU" i="1" dirty="0">
                <a:latin typeface="Arial" pitchFamily="34" charset="0"/>
                <a:cs typeface="Arial" pitchFamily="34" charset="0"/>
              </a:rPr>
              <a:t>Сапронова Юлия Сергеевна, заведующий</a:t>
            </a:r>
          </a:p>
          <a:p>
            <a:pPr>
              <a:lnSpc>
                <a:spcPct val="120000"/>
              </a:lnSpc>
              <a:spcBef>
                <a:spcPts val="0"/>
              </a:spcBef>
              <a:defRPr/>
            </a:pPr>
            <a:r>
              <a:rPr lang="ru-RU" i="1" dirty="0">
                <a:latin typeface="Arial" pitchFamily="34" charset="0"/>
                <a:cs typeface="Arial" pitchFamily="34" charset="0"/>
              </a:rPr>
              <a:t>Сиренко Екатерина Сергеевна, зам. заведующей</a:t>
            </a:r>
            <a:endParaRPr lang="ru-RU" dirty="0">
              <a:latin typeface="Arial" pitchFamily="34" charset="0"/>
              <a:cs typeface="Arial" pitchFamily="34" charset="0"/>
            </a:endParaRPr>
          </a:p>
          <a:p>
            <a:endParaRPr lang="ru-RU" dirty="0"/>
          </a:p>
        </p:txBody>
      </p:sp>
    </p:spTree>
    <p:extLst>
      <p:ext uri="{BB962C8B-B14F-4D97-AF65-F5344CB8AC3E}">
        <p14:creationId xmlns:p14="http://schemas.microsoft.com/office/powerpoint/2010/main" val="666029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Открытки </a:t>
            </a:r>
            <a:r>
              <a:rPr lang="ru-RU" sz="4800" b="1" dirty="0">
                <a:solidFill>
                  <a:srgbClr val="002060"/>
                </a:solidFill>
                <a:latin typeface="Monotype Corsiva" panose="03010101010201010101" pitchFamily="66" charset="0"/>
              </a:rPr>
              <a:t>ко Дню России</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4" name="Объект 3"/>
          <p:cNvSpPr>
            <a:spLocks noGrp="1"/>
          </p:cNvSpPr>
          <p:nvPr>
            <p:ph sz="half" idx="2"/>
          </p:nvPr>
        </p:nvSpPr>
        <p:spPr>
          <a:xfrm>
            <a:off x="5509247" y="1415207"/>
            <a:ext cx="4786723" cy="4525963"/>
          </a:xfrm>
        </p:spPr>
        <p:txBody>
          <a:bodyPr/>
          <a:lstStyle/>
          <a:p>
            <a:pPr marL="0" indent="457200" algn="just">
              <a:buNone/>
            </a:pPr>
            <a:r>
              <a:rPr lang="ru-RU" dirty="0"/>
              <a:t>Воспитанники подготовительной группы нарисовали поздравительные открытки с Днём России и развесили их на подъездах своих домов.</a:t>
            </a:r>
          </a:p>
        </p:txBody>
      </p:sp>
      <p:pic>
        <p:nvPicPr>
          <p:cNvPr id="8196" name="Picture 4" descr="IMG_20230613_113524_0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 y="1415207"/>
            <a:ext cx="2496277"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8198" name="Picture 6" descr="IMG_20230613_113523_3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444" y="3310576"/>
            <a:ext cx="1800200" cy="238964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8200" name="Picture 8" descr="IMG_20230613_113523_8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95" y="3713608"/>
            <a:ext cx="1817458" cy="2412555"/>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5362" name="Picture 2" descr="https://proprikol.ru/wp-content/uploads/2023/06/gifki-animacziya-s-dnem-rossii-2023-2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95195" y="3714352"/>
            <a:ext cx="2500775" cy="265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026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b="1" dirty="0" smtClean="0">
                <a:solidFill>
                  <a:srgbClr val="002060"/>
                </a:solidFill>
                <a:latin typeface="Monotype Corsiva" panose="03010101010201010101" pitchFamily="66" charset="0"/>
              </a:rPr>
              <a:t>Выставка </a:t>
            </a:r>
            <a:r>
              <a:rPr lang="ru-RU" b="1" dirty="0">
                <a:solidFill>
                  <a:srgbClr val="002060"/>
                </a:solidFill>
                <a:latin typeface="Monotype Corsiva" panose="03010101010201010101" pitchFamily="66" charset="0"/>
              </a:rPr>
              <a:t>рисунков, </a:t>
            </a:r>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посвященная </a:t>
            </a:r>
            <a:r>
              <a:rPr lang="ru-RU" b="1" dirty="0">
                <a:solidFill>
                  <a:srgbClr val="002060"/>
                </a:solidFill>
                <a:latin typeface="Monotype Corsiva" panose="03010101010201010101" pitchFamily="66" charset="0"/>
              </a:rPr>
              <a:t>Дню России в ясельной группе</a:t>
            </a:r>
            <a:br>
              <a:rPr lang="ru-RU" b="1" dirty="0">
                <a:solidFill>
                  <a:srgbClr val="002060"/>
                </a:solidFill>
                <a:latin typeface="Monotype Corsiva" panose="03010101010201010101" pitchFamily="66" charset="0"/>
              </a:rPr>
            </a:br>
            <a:endParaRPr lang="ru-RU"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normAutofit fontScale="92500" lnSpcReduction="10000"/>
          </a:bodyPr>
          <a:lstStyle/>
          <a:p>
            <a:pPr marL="0" indent="457200" algn="just">
              <a:buNone/>
            </a:pPr>
            <a:r>
              <a:rPr lang="ru-RU" dirty="0"/>
              <a:t>В преддверии праздника День России в ясельной группе была оформлена </a:t>
            </a:r>
            <a:r>
              <a:rPr lang="ru-RU" dirty="0" err="1"/>
              <a:t>детско</a:t>
            </a:r>
            <a:r>
              <a:rPr lang="ru-RU" dirty="0"/>
              <a:t> - родительская выставка рисунков "Россия- Родина </a:t>
            </a:r>
            <a:r>
              <a:rPr lang="ru-RU" dirty="0" smtClean="0"/>
              <a:t>моя«</a:t>
            </a:r>
          </a:p>
          <a:p>
            <a:pPr marL="0" indent="457200" algn="just">
              <a:buNone/>
            </a:pPr>
            <a:r>
              <a:rPr lang="ru-RU" dirty="0"/>
              <a:t>В средней группе проходит выставка рисунков "День России - глазами </a:t>
            </a:r>
            <a:r>
              <a:rPr lang="ru-RU" dirty="0" smtClean="0"/>
              <a:t>детей«</a:t>
            </a:r>
          </a:p>
          <a:p>
            <a:pPr marL="0" indent="457200" algn="just">
              <a:buNone/>
            </a:pPr>
            <a:r>
              <a:rPr lang="ru-RU" dirty="0"/>
              <a:t>Во второй младшей группе функционирует выставка рисунков "Чем славится Россия"</a:t>
            </a:r>
          </a:p>
        </p:txBody>
      </p:sp>
      <p:pic>
        <p:nvPicPr>
          <p:cNvPr id="9218" name="Picture 2" descr="IMG_20230613_113631_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963" y="1746511"/>
            <a:ext cx="1657147" cy="219975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20" name="Picture 4" descr="IMG_20230613_113631_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5235" y="1618604"/>
            <a:ext cx="1406734" cy="186734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22" name="Picture 6" descr="IMG_20230613_113722_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035" y="4741432"/>
            <a:ext cx="2212159" cy="165911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24" name="Picture 8" descr="IMG_20230613_113823_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6322" y="3921856"/>
            <a:ext cx="2329648" cy="165405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3609072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002060"/>
                </a:solidFill>
                <a:latin typeface="Monotype Corsiva" panose="03010101010201010101" pitchFamily="66" charset="0"/>
              </a:rPr>
              <a:t>Развлечение посвященное Дню России</a:t>
            </a:r>
          </a:p>
        </p:txBody>
      </p:sp>
      <p:sp>
        <p:nvSpPr>
          <p:cNvPr id="4" name="Объект 3"/>
          <p:cNvSpPr>
            <a:spLocks noGrp="1"/>
          </p:cNvSpPr>
          <p:nvPr>
            <p:ph sz="half" idx="2"/>
          </p:nvPr>
        </p:nvSpPr>
        <p:spPr>
          <a:xfrm>
            <a:off x="5538896" y="1238026"/>
            <a:ext cx="4786723" cy="4525963"/>
          </a:xfrm>
        </p:spPr>
        <p:txBody>
          <a:bodyPr>
            <a:normAutofit lnSpcReduction="10000"/>
          </a:bodyPr>
          <a:lstStyle/>
          <a:p>
            <a:pPr marL="0" indent="457200" algn="just">
              <a:buNone/>
            </a:pPr>
            <a:r>
              <a:rPr lang="ru-RU" dirty="0"/>
              <a:t>В  рамках празднования Дня России в старшей и подготовительной группах прошло спортивно-музыкальное развлечение. Воспитанники исполнили песни о России, поиграли в игру с русской "Матрешкой".</a:t>
            </a:r>
            <a:br>
              <a:rPr lang="ru-RU" dirty="0"/>
            </a:br>
            <a:r>
              <a:rPr lang="ru-RU" dirty="0"/>
              <a:t>Ребята получили очень много положительных эмоций, узнали много нового!</a:t>
            </a:r>
          </a:p>
        </p:txBody>
      </p:sp>
      <p:pic>
        <p:nvPicPr>
          <p:cNvPr id="1026" name="Picture 2" descr="IMG_20230613_113911_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67" y="1238026"/>
            <a:ext cx="2777827" cy="208337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IMG_20230613_113911_4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611" y="2780928"/>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6386" name="Picture 2" descr="https://fanibani.ru/wp-content/uploads/0jrgncw0lfqtnc90ljqutc4/100-2023/1671028939_krot-info-p-otkritki-s-dnem-nezavisimosti-krasivie-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897" y="4284784"/>
            <a:ext cx="2721720" cy="206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20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b="1" dirty="0">
                <a:solidFill>
                  <a:srgbClr val="002060"/>
                </a:solidFill>
                <a:latin typeface="Monotype Corsiva" panose="03010101010201010101" pitchFamily="66" charset="0"/>
              </a:rPr>
              <a:t>Акция «Мы о России будем говорить»</a:t>
            </a:r>
            <a:br>
              <a:rPr lang="ru-RU" b="1" dirty="0">
                <a:solidFill>
                  <a:srgbClr val="002060"/>
                </a:solidFill>
                <a:latin typeface="Monotype Corsiva" panose="03010101010201010101" pitchFamily="66" charset="0"/>
              </a:rPr>
            </a:br>
            <a:endParaRPr lang="ru-RU"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Воспитанники нашего учреждения продолжают участвовать в акции, посвященной Дню </a:t>
            </a:r>
            <a:r>
              <a:rPr lang="ru-RU" dirty="0" smtClean="0"/>
              <a:t>России</a:t>
            </a:r>
            <a:r>
              <a:rPr lang="ru-RU" dirty="0"/>
              <a:t>.</a:t>
            </a:r>
          </a:p>
        </p:txBody>
      </p:sp>
      <p:pic>
        <p:nvPicPr>
          <p:cNvPr id="5" name="Рисунок 4"/>
          <p:cNvPicPr>
            <a:picLocks noChangeAspect="1"/>
          </p:cNvPicPr>
          <p:nvPr/>
        </p:nvPicPr>
        <p:blipFill rotWithShape="1">
          <a:blip r:embed="rId2"/>
          <a:srcRect l="28416" t="21454" r="23435" b="30313"/>
          <a:stretch/>
        </p:blipFill>
        <p:spPr>
          <a:xfrm>
            <a:off x="6363354" y="872212"/>
            <a:ext cx="3900349" cy="219674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p:cNvPicPr>
            <a:picLocks noChangeAspect="1"/>
          </p:cNvPicPr>
          <p:nvPr/>
        </p:nvPicPr>
        <p:blipFill rotWithShape="1">
          <a:blip r:embed="rId3"/>
          <a:srcRect l="28969" t="22438" r="23435" b="31297"/>
          <a:stretch/>
        </p:blipFill>
        <p:spPr>
          <a:xfrm>
            <a:off x="5418931" y="3501008"/>
            <a:ext cx="4479816" cy="244827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410" name="Picture 2" descr="https://kartinki-life.ru/articles/2020/08/22/otkrytki-na-den-rossii-otkrytki-s-dnem-rossii-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9702" y="3501008"/>
            <a:ext cx="4176464" cy="283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45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Праздник </a:t>
            </a:r>
            <a:r>
              <a:rPr lang="ru-RU" b="1" dirty="0">
                <a:solidFill>
                  <a:srgbClr val="002060"/>
                </a:solidFill>
                <a:latin typeface="Monotype Corsiva" panose="03010101010201010101" pitchFamily="66" charset="0"/>
              </a:rPr>
              <a:t>ко Дню семьи, </a:t>
            </a:r>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любви </a:t>
            </a:r>
            <a:r>
              <a:rPr lang="ru-RU" b="1" dirty="0">
                <a:solidFill>
                  <a:srgbClr val="002060"/>
                </a:solidFill>
                <a:latin typeface="Monotype Corsiva" panose="03010101010201010101" pitchFamily="66" charset="0"/>
              </a:rPr>
              <a:t>и верности.</a:t>
            </a:r>
            <a:br>
              <a:rPr lang="ru-RU" b="1" dirty="0">
                <a:solidFill>
                  <a:srgbClr val="002060"/>
                </a:solidFill>
                <a:latin typeface="Monotype Corsiva" panose="03010101010201010101" pitchFamily="66" charset="0"/>
              </a:rPr>
            </a:br>
            <a:endParaRPr lang="ru-RU" b="1" dirty="0">
              <a:solidFill>
                <a:srgbClr val="002060"/>
              </a:solidFill>
              <a:latin typeface="Monotype Corsiva" panose="03010101010201010101" pitchFamily="66" charset="0"/>
            </a:endParaRPr>
          </a:p>
        </p:txBody>
      </p:sp>
      <p:sp>
        <p:nvSpPr>
          <p:cNvPr id="4" name="Объект 3"/>
          <p:cNvSpPr>
            <a:spLocks noGrp="1"/>
          </p:cNvSpPr>
          <p:nvPr>
            <p:ph sz="half" idx="2"/>
          </p:nvPr>
        </p:nvSpPr>
        <p:spPr/>
        <p:txBody>
          <a:bodyPr>
            <a:normAutofit fontScale="85000" lnSpcReduction="20000"/>
          </a:bodyPr>
          <a:lstStyle/>
          <a:p>
            <a:pPr marL="0" indent="457200" algn="just">
              <a:buNone/>
            </a:pPr>
            <a:r>
              <a:rPr lang="ru-RU" dirty="0"/>
              <a:t>В нашем детском саду стало традицией отмечать праздник, посвященный «Дню семьи, любви и верности».</a:t>
            </a:r>
            <a:br>
              <a:rPr lang="ru-RU" dirty="0"/>
            </a:br>
            <a:r>
              <a:rPr lang="ru-RU" dirty="0" smtClean="0"/>
              <a:t>Так праздник </a:t>
            </a:r>
            <a:r>
              <a:rPr lang="ru-RU" dirty="0"/>
              <a:t>состоялся в средней и старшей группах.</a:t>
            </a:r>
            <a:br>
              <a:rPr lang="ru-RU" dirty="0"/>
            </a:br>
            <a:r>
              <a:rPr lang="ru-RU" dirty="0"/>
              <a:t>Прошёл он в тёплой и дружеской атмосфере. Ребята танцевали и участвовали в конкурсах. Этот праздник помог сформировать у детей представление о семье, о людях, которые живут вместе, любят друг друга, заботятся друг о друге.</a:t>
            </a:r>
          </a:p>
        </p:txBody>
      </p:sp>
      <p:pic>
        <p:nvPicPr>
          <p:cNvPr id="11266" name="Picture 2" descr="IMG_20230710_152632_4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71" y="1052736"/>
            <a:ext cx="2673085" cy="200481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1268" name="Picture 4" descr="IMG_20230710_152632_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651" y="2249344"/>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8434" name="Picture 2" descr="https://even-st.ru/wp-content/uploads/0/f/5/0f59786777af20190d8743b14286a96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371" y="4221088"/>
            <a:ext cx="3270773" cy="234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026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002060"/>
                </a:solidFill>
                <a:latin typeface="Monotype Corsiva" panose="03010101010201010101" pitchFamily="66" charset="0"/>
              </a:rPr>
              <a:t/>
            </a:r>
            <a:br>
              <a:rPr lang="ru-RU" sz="5400" b="1" dirty="0" smtClean="0">
                <a:solidFill>
                  <a:srgbClr val="002060"/>
                </a:solidFill>
                <a:latin typeface="Monotype Corsiva" panose="03010101010201010101" pitchFamily="66" charset="0"/>
              </a:rPr>
            </a:br>
            <a:r>
              <a:rPr lang="ru-RU" sz="5400" b="1" dirty="0" smtClean="0">
                <a:solidFill>
                  <a:srgbClr val="002060"/>
                </a:solidFill>
                <a:latin typeface="Monotype Corsiva" panose="03010101010201010101" pitchFamily="66" charset="0"/>
              </a:rPr>
              <a:t>Ромашковая </a:t>
            </a:r>
            <a:r>
              <a:rPr lang="ru-RU" sz="5400" b="1" dirty="0">
                <a:solidFill>
                  <a:srgbClr val="002060"/>
                </a:solidFill>
                <a:latin typeface="Monotype Corsiva" panose="03010101010201010101" pitchFamily="66" charset="0"/>
              </a:rPr>
              <a:t>поляна</a:t>
            </a:r>
            <a:br>
              <a:rPr lang="ru-RU" sz="5400" b="1" dirty="0">
                <a:solidFill>
                  <a:srgbClr val="002060"/>
                </a:solidFill>
                <a:latin typeface="Monotype Corsiva" panose="03010101010201010101" pitchFamily="66" charset="0"/>
              </a:rPr>
            </a:br>
            <a:endParaRPr lang="ru-RU" sz="5400"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normAutofit fontScale="92500" lnSpcReduction="20000"/>
          </a:bodyPr>
          <a:lstStyle/>
          <a:p>
            <a:pPr marL="0" indent="457200" algn="just">
              <a:buNone/>
            </a:pPr>
            <a:r>
              <a:rPr lang="ru-RU" dirty="0"/>
              <a:t>Символом Дня семьи, любви и верности является ромашка — самый известный и самый распространённый в России </a:t>
            </a:r>
            <a:r>
              <a:rPr lang="ru-RU" dirty="0" smtClean="0"/>
              <a:t>цветок.</a:t>
            </a:r>
          </a:p>
          <a:p>
            <a:pPr marL="0" indent="457200" algn="just">
              <a:buNone/>
            </a:pPr>
            <a:r>
              <a:rPr lang="ru-RU" dirty="0" smtClean="0"/>
              <a:t>Дети </a:t>
            </a:r>
            <a:r>
              <a:rPr lang="ru-RU" dirty="0"/>
              <a:t>подготовленной группы увлеченно и старательно создавали подарки для родных и </a:t>
            </a:r>
            <a:r>
              <a:rPr lang="ru-RU" dirty="0" smtClean="0"/>
              <a:t>близких.</a:t>
            </a:r>
          </a:p>
          <a:p>
            <a:pPr marL="0" indent="457200" algn="just">
              <a:buNone/>
            </a:pPr>
            <a:r>
              <a:rPr lang="ru-RU" dirty="0" smtClean="0"/>
              <a:t>Вот </a:t>
            </a:r>
            <a:r>
              <a:rPr lang="ru-RU" dirty="0"/>
              <a:t>такая чудесная ромашковая поляна у нас получилась!</a:t>
            </a:r>
          </a:p>
        </p:txBody>
      </p:sp>
      <p:pic>
        <p:nvPicPr>
          <p:cNvPr id="12290" name="Picture 2" descr="IMG_20230710_152738_9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048" y="1268760"/>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2292" name="Picture 4" descr="IMG_20230710_152739_5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219" y="2636912"/>
            <a:ext cx="2592288" cy="194421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9458" name="Picture 2" descr="https://otkritkis.com/wp-content/uploads/2022/07/nem1u.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6520" y="4482633"/>
            <a:ext cx="2814739" cy="20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81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Веселые </a:t>
            </a:r>
            <a:r>
              <a:rPr lang="ru-RU" sz="4800" b="1" dirty="0">
                <a:solidFill>
                  <a:srgbClr val="002060"/>
                </a:solidFill>
                <a:latin typeface="Monotype Corsiva" panose="03010101010201010101" pitchFamily="66" charset="0"/>
              </a:rPr>
              <a:t>игры </a:t>
            </a:r>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ко </a:t>
            </a:r>
            <a:r>
              <a:rPr lang="ru-RU" sz="4800" b="1" dirty="0">
                <a:solidFill>
                  <a:srgbClr val="002060"/>
                </a:solidFill>
                <a:latin typeface="Monotype Corsiva" panose="03010101010201010101" pitchFamily="66" charset="0"/>
              </a:rPr>
              <a:t>Дню семьи, любви и верности.</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4" name="Объект 3"/>
          <p:cNvSpPr>
            <a:spLocks noGrp="1"/>
          </p:cNvSpPr>
          <p:nvPr>
            <p:ph sz="half" idx="2"/>
          </p:nvPr>
        </p:nvSpPr>
        <p:spPr/>
        <p:txBody>
          <a:bodyPr/>
          <a:lstStyle/>
          <a:p>
            <a:pPr marL="0" indent="457200" algn="just">
              <a:buNone/>
            </a:pPr>
            <a:r>
              <a:rPr lang="ru-RU" dirty="0"/>
              <a:t>Во второй младшей дети отметили День семьи, любви и верности веселыми играми, конкурсами, беседами о том, что семья – это дом, семья - это мир, семья – это родные люди, которые любят друг друга и заботятся.</a:t>
            </a:r>
          </a:p>
        </p:txBody>
      </p:sp>
      <p:pic>
        <p:nvPicPr>
          <p:cNvPr id="1026" name="Picture 2" descr="IMG_20230710_152850_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79" y="1772815"/>
            <a:ext cx="2641204" cy="198090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IMG_20230710_152850_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603" y="3356992"/>
            <a:ext cx="2784309" cy="208823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482" name="Picture 2" descr="https://otkritkis.com/wp-content/uploads/2022/07/nekur.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91" y="4653136"/>
            <a:ext cx="2055260" cy="1927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40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Подарок </a:t>
            </a:r>
            <a:r>
              <a:rPr lang="ru-RU" sz="4800" b="1" dirty="0">
                <a:solidFill>
                  <a:srgbClr val="002060"/>
                </a:solidFill>
                <a:latin typeface="Monotype Corsiva" panose="03010101010201010101" pitchFamily="66" charset="0"/>
              </a:rPr>
              <a:t>ко </a:t>
            </a:r>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Дню </a:t>
            </a:r>
            <a:r>
              <a:rPr lang="ru-RU" sz="4800" b="1" dirty="0">
                <a:solidFill>
                  <a:srgbClr val="002060"/>
                </a:solidFill>
                <a:latin typeface="Monotype Corsiva" panose="03010101010201010101" pitchFamily="66" charset="0"/>
              </a:rPr>
              <a:t>семьи, любви и верности.</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normAutofit/>
          </a:bodyPr>
          <a:lstStyle/>
          <a:p>
            <a:pPr marL="0" indent="457200" algn="just">
              <a:buNone/>
            </a:pPr>
            <a:r>
              <a:rPr lang="ru-RU" dirty="0"/>
              <a:t>Воспитанники нашего детского сада приготовили оригинальные поздравления для своих родителей в честь Дня семьи, любви и верности.</a:t>
            </a:r>
            <a:br>
              <a:rPr lang="ru-RU" dirty="0"/>
            </a:br>
            <a:r>
              <a:rPr lang="ru-RU" dirty="0"/>
              <a:t>Были развешаны сердечки с пожеланиями на деревьях. Каждый родитель, забирая ребёнка из детского сада, получил подарок.</a:t>
            </a:r>
          </a:p>
        </p:txBody>
      </p:sp>
      <p:pic>
        <p:nvPicPr>
          <p:cNvPr id="2050" name="Picture 2" descr="IMG_20230710_153007_5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956" y="1600201"/>
            <a:ext cx="2736304" cy="205222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2" name="Picture 4" descr="IMG_20230710_153008_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40" y="3356992"/>
            <a:ext cx="2577075" cy="193280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1506" name="Picture 2" descr="https://krot.info/uploads/posts/2022-03/1647577355_51-krot-info-p-s-prazdnikom-petra-i-fevronii-otkritki-kra-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2005" y="4301366"/>
            <a:ext cx="1916346" cy="191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825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Беседа</a:t>
            </a:r>
            <a:r>
              <a:rPr lang="ru-RU" sz="4800" b="1" dirty="0">
                <a:solidFill>
                  <a:srgbClr val="002060"/>
                </a:solidFill>
                <a:latin typeface="Monotype Corsiva" panose="03010101010201010101" pitchFamily="66" charset="0"/>
              </a:rPr>
              <a:t>, посвященная Дню флага</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4" name="Объект 3"/>
          <p:cNvSpPr>
            <a:spLocks noGrp="1"/>
          </p:cNvSpPr>
          <p:nvPr>
            <p:ph sz="half" idx="2"/>
          </p:nvPr>
        </p:nvSpPr>
        <p:spPr/>
        <p:txBody>
          <a:bodyPr>
            <a:normAutofit fontScale="92500" lnSpcReduction="20000"/>
          </a:bodyPr>
          <a:lstStyle/>
          <a:p>
            <a:pPr marL="0" indent="457200" algn="just">
              <a:buNone/>
            </a:pPr>
            <a:r>
              <a:rPr lang="ru-RU" dirty="0"/>
              <a:t>22 августа вся Россия отмечает праздник - День Российского </a:t>
            </a:r>
            <a:r>
              <a:rPr lang="ru-RU" dirty="0" smtClean="0"/>
              <a:t>флага.</a:t>
            </a:r>
            <a:endParaRPr lang="ru-RU" dirty="0"/>
          </a:p>
          <a:p>
            <a:pPr marL="0" indent="457200" algn="just">
              <a:buNone/>
            </a:pPr>
            <a:r>
              <a:rPr lang="ru-RU" dirty="0" smtClean="0"/>
              <a:t>В </a:t>
            </a:r>
            <a:r>
              <a:rPr lang="ru-RU" dirty="0"/>
              <a:t>преддверии этого праздника с воспитанниками первой младшей группы проведена беседа о государственных символах </a:t>
            </a:r>
            <a:r>
              <a:rPr lang="ru-RU" dirty="0" smtClean="0"/>
              <a:t>страны.</a:t>
            </a:r>
          </a:p>
          <a:p>
            <a:pPr marL="0" indent="457200" algn="just">
              <a:buNone/>
            </a:pPr>
            <a:r>
              <a:rPr lang="ru-RU" dirty="0" smtClean="0"/>
              <a:t>Полученные </a:t>
            </a:r>
            <a:r>
              <a:rPr lang="ru-RU" dirty="0"/>
              <a:t>знания ребята закрепили в совместной творческой работе.</a:t>
            </a:r>
          </a:p>
        </p:txBody>
      </p:sp>
      <p:pic>
        <p:nvPicPr>
          <p:cNvPr id="22530" name="Picture 2" descr="IMG_20230825_092720_8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75" y="1276678"/>
            <a:ext cx="1823839" cy="2421025"/>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2532" name="Picture 4" descr="IMG_20230825_092720_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59" y="1416894"/>
            <a:ext cx="1800200" cy="238964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 name="Picture 2" descr="https://3d-galleru.ru/cards/9/19/1cgqtlrdknv23gsg/den-flag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30499" y="4005064"/>
            <a:ext cx="2379890" cy="237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935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smtClean="0">
                <a:solidFill>
                  <a:srgbClr val="002060"/>
                </a:solidFill>
                <a:latin typeface="Monotype Corsiva" panose="03010101010201010101" pitchFamily="66" charset="0"/>
              </a:rPr>
              <a:t/>
            </a:r>
            <a:br>
              <a:rPr lang="ru-RU" sz="4800" b="1" dirty="0" smtClean="0">
                <a:solidFill>
                  <a:srgbClr val="002060"/>
                </a:solidFill>
                <a:latin typeface="Monotype Corsiva" panose="03010101010201010101" pitchFamily="66" charset="0"/>
              </a:rPr>
            </a:br>
            <a:r>
              <a:rPr lang="ru-RU" sz="4800" b="1" dirty="0" smtClean="0">
                <a:solidFill>
                  <a:srgbClr val="002060"/>
                </a:solidFill>
                <a:latin typeface="Monotype Corsiva" panose="03010101010201010101" pitchFamily="66" charset="0"/>
              </a:rPr>
              <a:t>Окна </a:t>
            </a:r>
            <a:r>
              <a:rPr lang="ru-RU" sz="4800" b="1" dirty="0">
                <a:solidFill>
                  <a:srgbClr val="002060"/>
                </a:solidFill>
                <a:latin typeface="Monotype Corsiva" panose="03010101010201010101" pitchFamily="66" charset="0"/>
              </a:rPr>
              <a:t>ко Дню флага</a:t>
            </a:r>
            <a:br>
              <a:rPr lang="ru-RU" sz="4800" b="1" dirty="0">
                <a:solidFill>
                  <a:srgbClr val="002060"/>
                </a:solidFill>
                <a:latin typeface="Monotype Corsiva" panose="03010101010201010101" pitchFamily="66" charset="0"/>
              </a:rPr>
            </a:br>
            <a:endParaRPr lang="ru-RU" sz="4800"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buNone/>
            </a:pPr>
            <a:r>
              <a:rPr lang="ru-RU" dirty="0"/>
              <a:t>Воспитанники старшей  и средней групп украсили окна к Дню Российского флага.</a:t>
            </a:r>
          </a:p>
        </p:txBody>
      </p:sp>
      <p:pic>
        <p:nvPicPr>
          <p:cNvPr id="1026" name="Picture 2" descr="IMG_20230825_092844_8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0" y="1417638"/>
            <a:ext cx="2433221" cy="229939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IMG_20230825_092916_4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179" y="2276872"/>
            <a:ext cx="2784148" cy="2088111"/>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3554" name="Picture 2" descr="https://proprikol.ru/wp-content/uploads/2023/08/gifki-animacziya-s-dnem-flaga-rossii-2023-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893" y="3689711"/>
            <a:ext cx="5403812" cy="270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92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Вам, родители!</a:t>
            </a:r>
          </a:p>
        </p:txBody>
      </p:sp>
      <p:pic>
        <p:nvPicPr>
          <p:cNvPr id="1026" name="Picture 2" descr="https://mykaleidoscope.ru/x/uploads/posts/2022-09/1663323923_19-mykaleidoscope-ru-p-pozdravlenie-s-1-dnem-oseni-instagram-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2782" y="1268760"/>
            <a:ext cx="5272298" cy="527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34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002060"/>
                </a:solidFill>
                <a:latin typeface="Monotype Corsiva" panose="03010101010201010101" pitchFamily="66" charset="0"/>
              </a:rPr>
              <a:t/>
            </a:r>
            <a:br>
              <a:rPr lang="ru-RU" sz="5400" b="1" dirty="0" smtClean="0">
                <a:solidFill>
                  <a:srgbClr val="002060"/>
                </a:solidFill>
                <a:latin typeface="Monotype Corsiva" panose="03010101010201010101" pitchFamily="66" charset="0"/>
              </a:rPr>
            </a:br>
            <a:r>
              <a:rPr lang="ru-RU" sz="5400" b="1" dirty="0" err="1" smtClean="0">
                <a:solidFill>
                  <a:srgbClr val="002060"/>
                </a:solidFill>
                <a:latin typeface="Monotype Corsiva" panose="03010101010201010101" pitchFamily="66" charset="0"/>
              </a:rPr>
              <a:t>Флешмоб</a:t>
            </a:r>
            <a:r>
              <a:rPr lang="ru-RU" sz="5400" b="1" dirty="0" smtClean="0">
                <a:solidFill>
                  <a:srgbClr val="002060"/>
                </a:solidFill>
                <a:latin typeface="Monotype Corsiva" panose="03010101010201010101" pitchFamily="66" charset="0"/>
              </a:rPr>
              <a:t> </a:t>
            </a:r>
            <a:r>
              <a:rPr lang="ru-RU" sz="5400" b="1" dirty="0">
                <a:solidFill>
                  <a:srgbClr val="002060"/>
                </a:solidFill>
                <a:latin typeface="Monotype Corsiva" panose="03010101010201010101" pitchFamily="66" charset="0"/>
              </a:rPr>
              <a:t>ко Дню флага</a:t>
            </a:r>
            <a:br>
              <a:rPr lang="ru-RU" sz="5400" b="1" dirty="0">
                <a:solidFill>
                  <a:srgbClr val="002060"/>
                </a:solidFill>
                <a:latin typeface="Monotype Corsiva" panose="03010101010201010101" pitchFamily="66" charset="0"/>
              </a:rPr>
            </a:br>
            <a:endParaRPr lang="ru-RU" sz="5400" b="1" dirty="0">
              <a:solidFill>
                <a:srgbClr val="002060"/>
              </a:solidFill>
              <a:latin typeface="Monotype Corsiva" panose="03010101010201010101" pitchFamily="66" charset="0"/>
            </a:endParaRPr>
          </a:p>
        </p:txBody>
      </p:sp>
      <p:sp>
        <p:nvSpPr>
          <p:cNvPr id="4" name="Объект 3"/>
          <p:cNvSpPr>
            <a:spLocks noGrp="1"/>
          </p:cNvSpPr>
          <p:nvPr>
            <p:ph sz="half" idx="2"/>
          </p:nvPr>
        </p:nvSpPr>
        <p:spPr/>
        <p:txBody>
          <a:bodyPr/>
          <a:lstStyle/>
          <a:p>
            <a:pPr marL="0" indent="457200" algn="just">
              <a:buNone/>
            </a:pPr>
            <a:r>
              <a:rPr lang="ru-RU" dirty="0"/>
              <a:t>Сотрудники МДОУ центра развития ребёнка -д/с 14 присоединились к праздничным мероприятиям, посвящённым Дню Российского флага с </a:t>
            </a:r>
            <a:r>
              <a:rPr lang="ru-RU" dirty="0" err="1"/>
              <a:t>флешмобом</a:t>
            </a:r>
            <a:r>
              <a:rPr lang="ru-RU" dirty="0"/>
              <a:t> "Российский родной </a:t>
            </a:r>
            <a:r>
              <a:rPr lang="ru-RU" dirty="0" err="1"/>
              <a:t>триколор</a:t>
            </a:r>
            <a:r>
              <a:rPr lang="ru-RU" dirty="0"/>
              <a:t>"</a:t>
            </a:r>
          </a:p>
        </p:txBody>
      </p:sp>
      <p:pic>
        <p:nvPicPr>
          <p:cNvPr id="5" name="Рисунок 4"/>
          <p:cNvPicPr>
            <a:picLocks noChangeAspect="1"/>
          </p:cNvPicPr>
          <p:nvPr/>
        </p:nvPicPr>
        <p:blipFill rotWithShape="1">
          <a:blip r:embed="rId2"/>
          <a:srcRect l="28416" t="22438" r="23989" b="30312"/>
          <a:stretch/>
        </p:blipFill>
        <p:spPr>
          <a:xfrm>
            <a:off x="541892" y="1417638"/>
            <a:ext cx="3474675" cy="1939354"/>
          </a:xfrm>
          <a:prstGeom prst="rect">
            <a:avLst/>
          </a:prstGeom>
        </p:spPr>
      </p:pic>
      <p:pic>
        <p:nvPicPr>
          <p:cNvPr id="6" name="Рисунок 5"/>
          <p:cNvPicPr>
            <a:picLocks noChangeAspect="1"/>
          </p:cNvPicPr>
          <p:nvPr/>
        </p:nvPicPr>
        <p:blipFill rotWithShape="1">
          <a:blip r:embed="rId3"/>
          <a:srcRect l="28416" t="22438" r="23989" b="30312"/>
          <a:stretch/>
        </p:blipFill>
        <p:spPr>
          <a:xfrm>
            <a:off x="2124871" y="2852936"/>
            <a:ext cx="3294060" cy="1838545"/>
          </a:xfrm>
          <a:prstGeom prst="rect">
            <a:avLst/>
          </a:prstGeom>
        </p:spPr>
      </p:pic>
      <p:pic>
        <p:nvPicPr>
          <p:cNvPr id="24578" name="Picture 2" descr="https://plushcity.ru/wp-content/uploads/2022/08/otkrytki-s-dnem-gosudarstvennogo-flaga-rf-5ac4d1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363" y="4221088"/>
            <a:ext cx="3266728" cy="245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17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000" b="1" dirty="0" smtClean="0">
                <a:solidFill>
                  <a:schemeClr val="accent4"/>
                </a:solidFill>
                <a:latin typeface="Monotype Corsiva" panose="03010101010201010101" pitchFamily="66" charset="0"/>
              </a:rPr>
              <a:t>Увлекательный мир</a:t>
            </a:r>
            <a:endParaRPr lang="ru-RU" sz="6000" b="1" dirty="0">
              <a:solidFill>
                <a:schemeClr val="accent4"/>
              </a:solidFill>
              <a:latin typeface="Monotype Corsiva" panose="03010101010201010101" pitchFamily="66" charset="0"/>
            </a:endParaRPr>
          </a:p>
        </p:txBody>
      </p:sp>
      <p:pic>
        <p:nvPicPr>
          <p:cNvPr id="25602" name="Picture 2" descr="https://sun6-22.userapi.com/s/v1/if1/45bYZRBDZBKe44ltSiIV5JPG7G5AB-YVLRuqIz9uUJCQVHynKpDlQt4Nd-8g1hu_uBEbeosA.jpg?size=657x657&amp;quality=96&amp;crop=150,31,657,657&amp;av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0334" y="1268760"/>
            <a:ext cx="5217194" cy="5217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311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5300" b="1" dirty="0">
                <a:solidFill>
                  <a:schemeClr val="accent4"/>
                </a:solidFill>
                <a:latin typeface="Monotype Corsiva" panose="03010101010201010101" pitchFamily="66" charset="0"/>
              </a:rPr>
              <a:t>День борьбы против астмы и аллергии</a:t>
            </a:r>
            <a:r>
              <a:rPr lang="ru-RU" dirty="0"/>
              <a:t/>
            </a:r>
            <a:br>
              <a:rPr lang="ru-RU" dirty="0"/>
            </a:br>
            <a:endParaRPr lang="ru-RU" dirty="0"/>
          </a:p>
        </p:txBody>
      </p:sp>
      <p:sp>
        <p:nvSpPr>
          <p:cNvPr id="3" name="Объект 2"/>
          <p:cNvSpPr>
            <a:spLocks noGrp="1"/>
          </p:cNvSpPr>
          <p:nvPr>
            <p:ph sz="half" idx="1"/>
          </p:nvPr>
        </p:nvSpPr>
        <p:spPr>
          <a:xfrm>
            <a:off x="541893" y="1052736"/>
            <a:ext cx="4786723" cy="4525963"/>
          </a:xfrm>
        </p:spPr>
        <p:txBody>
          <a:bodyPr/>
          <a:lstStyle/>
          <a:p>
            <a:pPr marL="0" indent="457200" algn="just">
              <a:buNone/>
            </a:pPr>
            <a:r>
              <a:rPr lang="ru-RU" dirty="0"/>
              <a:t>Воспитанники старшей группы узнали на занятии о заболеваниях, которым подвержены многие окружающие люди и нарисовали рисунки, посвящённые Всемирному дню борьбы против астмы и аллергии.</a:t>
            </a:r>
          </a:p>
        </p:txBody>
      </p:sp>
      <p:pic>
        <p:nvPicPr>
          <p:cNvPr id="6146" name="Picture 2" descr="IMG_20230602_160055_4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963" y="1052736"/>
            <a:ext cx="2088232" cy="208823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148" name="Picture 4" descr="IMG_20230602_160055_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211" y="1994545"/>
            <a:ext cx="2481064" cy="186079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6626" name="Picture 2" descr="https://lnr-news.ru/img/20230530/08a9e8efdbdd804bcf3f823eaee72b73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8615" y="3759083"/>
            <a:ext cx="5091659" cy="266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576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chemeClr val="accent4"/>
                </a:solidFill>
                <a:latin typeface="Monotype Corsiva" panose="03010101010201010101" pitchFamily="66" charset="0"/>
              </a:rPr>
              <a:t>Всемирный день охраны окружающей среды.</a:t>
            </a:r>
            <a:br>
              <a:rPr lang="ru-RU" b="1" dirty="0">
                <a:solidFill>
                  <a:schemeClr val="accent4"/>
                </a:solidFill>
                <a:latin typeface="Monotype Corsiva" panose="03010101010201010101" pitchFamily="66" charset="0"/>
              </a:rPr>
            </a:br>
            <a:endParaRPr lang="ru-RU" b="1" dirty="0">
              <a:solidFill>
                <a:schemeClr val="accent4"/>
              </a:solidFill>
              <a:latin typeface="Monotype Corsiva" panose="03010101010201010101" pitchFamily="66" charset="0"/>
            </a:endParaRPr>
          </a:p>
        </p:txBody>
      </p:sp>
      <p:sp>
        <p:nvSpPr>
          <p:cNvPr id="4" name="Объект 3"/>
          <p:cNvSpPr>
            <a:spLocks noGrp="1"/>
          </p:cNvSpPr>
          <p:nvPr>
            <p:ph sz="half" idx="2"/>
          </p:nvPr>
        </p:nvSpPr>
        <p:spPr>
          <a:xfrm>
            <a:off x="5509247" y="980729"/>
            <a:ext cx="4786723" cy="5145436"/>
          </a:xfrm>
        </p:spPr>
        <p:txBody>
          <a:bodyPr>
            <a:normAutofit fontScale="85000" lnSpcReduction="20000"/>
          </a:bodyPr>
          <a:lstStyle/>
          <a:p>
            <a:pPr marL="0" indent="457200" algn="just">
              <a:buNone/>
            </a:pPr>
            <a:r>
              <a:rPr lang="ru-RU" dirty="0"/>
              <a:t>Каждый год 5 июня отмечается Всемирный день охраны окружающей среды, чтобы привлечь внимание общественности к вопросам и проблемам экологии.</a:t>
            </a:r>
            <a:br>
              <a:rPr lang="ru-RU" dirty="0"/>
            </a:br>
            <a:r>
              <a:rPr lang="ru-RU" dirty="0"/>
              <a:t>Наш детский сад не остался в стороне. Педагоги провели с ребятами беседы по темам: «Уроки леса», «Правила поведения в природе», «Природа и я – большие друзья»; читали экологические сказки; играли в дидактические игры «Сортируем мусор», «Экологические знаки», «Где что можно делать» и другие; работали в уголках природы.</a:t>
            </a:r>
          </a:p>
        </p:txBody>
      </p:sp>
      <p:pic>
        <p:nvPicPr>
          <p:cNvPr id="8194" name="Picture 2" descr="Всемирный-день-охраны-окружающей-среды-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17" y="846138"/>
            <a:ext cx="3377248" cy="197569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rotWithShape="1">
          <a:blip r:embed="rId3"/>
          <a:srcRect l="34504" t="21454" r="29523" b="30313"/>
          <a:stretch/>
        </p:blipFill>
        <p:spPr>
          <a:xfrm>
            <a:off x="1098451" y="3029820"/>
            <a:ext cx="4107395" cy="309634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72340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a:solidFill>
                  <a:schemeClr val="accent4"/>
                </a:solidFill>
                <a:latin typeface="Monotype Corsiva" panose="03010101010201010101" pitchFamily="66" charset="0"/>
              </a:rPr>
              <a:t>День рождения А.С. Пушкина</a:t>
            </a:r>
            <a:br>
              <a:rPr lang="ru-RU" sz="4800" b="1" dirty="0">
                <a:solidFill>
                  <a:schemeClr val="accent4"/>
                </a:solidFill>
                <a:latin typeface="Monotype Corsiva" panose="03010101010201010101" pitchFamily="66" charset="0"/>
              </a:rPr>
            </a:br>
            <a:endParaRPr lang="ru-RU" sz="4800" b="1" dirty="0">
              <a:solidFill>
                <a:schemeClr val="accent4"/>
              </a:solidFill>
              <a:latin typeface="Monotype Corsiva" panose="03010101010201010101" pitchFamily="66" charset="0"/>
            </a:endParaRPr>
          </a:p>
        </p:txBody>
      </p:sp>
      <p:sp>
        <p:nvSpPr>
          <p:cNvPr id="3" name="Объект 2"/>
          <p:cNvSpPr>
            <a:spLocks noGrp="1"/>
          </p:cNvSpPr>
          <p:nvPr>
            <p:ph sz="half" idx="1"/>
          </p:nvPr>
        </p:nvSpPr>
        <p:spPr>
          <a:xfrm>
            <a:off x="541893" y="980729"/>
            <a:ext cx="4786723" cy="5145436"/>
          </a:xfrm>
        </p:spPr>
        <p:txBody>
          <a:bodyPr>
            <a:normAutofit fontScale="92500" lnSpcReduction="20000"/>
          </a:bodyPr>
          <a:lstStyle/>
          <a:p>
            <a:pPr marL="0" indent="457200" algn="just">
              <a:buNone/>
            </a:pPr>
            <a:r>
              <a:rPr lang="ru-RU" dirty="0"/>
              <a:t>6 июня в России отмечается день рождения Александра </a:t>
            </a:r>
            <a:r>
              <a:rPr lang="ru-RU" dirty="0" smtClean="0"/>
              <a:t>Сергеевича.</a:t>
            </a:r>
          </a:p>
          <a:p>
            <a:pPr marL="0" indent="457200" algn="just">
              <a:buNone/>
            </a:pPr>
            <a:r>
              <a:rPr lang="ru-RU" dirty="0" smtClean="0"/>
              <a:t>В </a:t>
            </a:r>
            <a:r>
              <a:rPr lang="ru-RU" dirty="0"/>
              <a:t>нашем детском саду прошёл ряд мероприятий, посвящённых этому дню.</a:t>
            </a:r>
            <a:br>
              <a:rPr lang="ru-RU" dirty="0"/>
            </a:br>
            <a:r>
              <a:rPr lang="ru-RU" dirty="0"/>
              <a:t>В старшей группе была организована выставка книг Пушкина, проведены беседы, в ходе которых воспитанники знакомились с биографией поэта, вспоминали героев сказок Александра Сергеевича, рассказывали отрывки из его произведений.</a:t>
            </a:r>
          </a:p>
        </p:txBody>
      </p:sp>
      <p:pic>
        <p:nvPicPr>
          <p:cNvPr id="10242"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952" y="980729"/>
            <a:ext cx="3072341"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rotWithShape="1">
          <a:blip r:embed="rId3"/>
          <a:srcRect l="35057" t="22438" r="29523" b="30312"/>
          <a:stretch/>
        </p:blipFill>
        <p:spPr>
          <a:xfrm>
            <a:off x="6763079" y="3573016"/>
            <a:ext cx="3840428" cy="288032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30853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a:solidFill>
                  <a:schemeClr val="accent4"/>
                </a:solidFill>
                <a:latin typeface="Monotype Corsiva" panose="03010101010201010101" pitchFamily="66" charset="0"/>
              </a:rPr>
              <a:t>День друзей</a:t>
            </a:r>
            <a:br>
              <a:rPr lang="ru-RU" sz="4800" b="1" dirty="0">
                <a:solidFill>
                  <a:schemeClr val="accent4"/>
                </a:solidFill>
                <a:latin typeface="Monotype Corsiva" panose="03010101010201010101" pitchFamily="66" charset="0"/>
              </a:rPr>
            </a:br>
            <a:endParaRPr lang="ru-RU" sz="4800" b="1" dirty="0">
              <a:solidFill>
                <a:schemeClr val="accent4"/>
              </a:solidFill>
              <a:latin typeface="Monotype Corsiva" panose="03010101010201010101" pitchFamily="66" charset="0"/>
            </a:endParaRPr>
          </a:p>
        </p:txBody>
      </p:sp>
      <p:sp>
        <p:nvSpPr>
          <p:cNvPr id="4" name="Объект 3"/>
          <p:cNvSpPr>
            <a:spLocks noGrp="1"/>
          </p:cNvSpPr>
          <p:nvPr>
            <p:ph sz="half" idx="2"/>
          </p:nvPr>
        </p:nvSpPr>
        <p:spPr>
          <a:xfrm>
            <a:off x="5531864" y="927657"/>
            <a:ext cx="4786723" cy="4525963"/>
          </a:xfrm>
        </p:spPr>
        <p:txBody>
          <a:bodyPr>
            <a:normAutofit fontScale="85000" lnSpcReduction="10000"/>
          </a:bodyPr>
          <a:lstStyle/>
          <a:p>
            <a:pPr marL="0" indent="457200" algn="just">
              <a:buNone/>
            </a:pPr>
            <a:r>
              <a:rPr lang="ru-RU" dirty="0"/>
              <a:t>Международный день друзей отмечают 9 июня.</a:t>
            </a:r>
            <a:br>
              <a:rPr lang="ru-RU" dirty="0"/>
            </a:br>
            <a:r>
              <a:rPr lang="ru-RU" dirty="0"/>
              <a:t>Вот и в нашем детском саду ребята с удовольствием отмечали этот праздник: беседы о дружбе, игры, развлечения, добрые слова и поступки – все это радовало наших </a:t>
            </a:r>
            <a:r>
              <a:rPr lang="ru-RU" dirty="0" smtClean="0"/>
              <a:t>воспитанников.</a:t>
            </a:r>
          </a:p>
          <a:p>
            <a:pPr marL="0" indent="457200" algn="just">
              <a:buNone/>
            </a:pPr>
            <a:r>
              <a:rPr lang="ru-RU" dirty="0" smtClean="0"/>
              <a:t>Мы </a:t>
            </a:r>
            <a:r>
              <a:rPr lang="ru-RU" dirty="0"/>
              <a:t>очень ценим друзей. Без них тяжело переживать трудности, друзья смогут нас развлечь, поддержать, дать совет.</a:t>
            </a:r>
          </a:p>
        </p:txBody>
      </p:sp>
      <p:pic>
        <p:nvPicPr>
          <p:cNvPr id="5" name="Рисунок 4"/>
          <p:cNvPicPr>
            <a:picLocks noChangeAspect="1"/>
          </p:cNvPicPr>
          <p:nvPr/>
        </p:nvPicPr>
        <p:blipFill rotWithShape="1">
          <a:blip r:embed="rId2"/>
          <a:srcRect l="28829" t="23624" r="23576" b="30110"/>
          <a:stretch/>
        </p:blipFill>
        <p:spPr>
          <a:xfrm>
            <a:off x="306363" y="908720"/>
            <a:ext cx="4074434" cy="2226725"/>
          </a:xfrm>
          <a:prstGeom prst="rect">
            <a:avLst/>
          </a:prstGeom>
        </p:spPr>
      </p:pic>
      <p:pic>
        <p:nvPicPr>
          <p:cNvPr id="6" name="Рисунок 5"/>
          <p:cNvPicPr>
            <a:picLocks noChangeAspect="1"/>
          </p:cNvPicPr>
          <p:nvPr/>
        </p:nvPicPr>
        <p:blipFill rotWithShape="1">
          <a:blip r:embed="rId3"/>
          <a:srcRect l="28969" t="22438" r="23435" b="31297"/>
          <a:stretch/>
        </p:blipFill>
        <p:spPr>
          <a:xfrm>
            <a:off x="1374146" y="2492896"/>
            <a:ext cx="3952781" cy="2160240"/>
          </a:xfrm>
          <a:prstGeom prst="rect">
            <a:avLst/>
          </a:prstGeom>
        </p:spPr>
      </p:pic>
      <p:pic>
        <p:nvPicPr>
          <p:cNvPr id="27650" name="Picture 2" descr="https://yakartinki.ru/sites/default/files/2023-06/7a597f1dd492512fde166c5c2d663979.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299" y="4653136"/>
            <a:ext cx="2424724" cy="181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0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b="1" dirty="0">
                <a:solidFill>
                  <a:schemeClr val="accent4"/>
                </a:solidFill>
                <a:latin typeface="Monotype Corsiva" panose="03010101010201010101" pitchFamily="66" charset="0"/>
              </a:rPr>
              <a:t>Всемирный день ветра.</a:t>
            </a:r>
            <a:br>
              <a:rPr lang="ru-RU" b="1" dirty="0">
                <a:solidFill>
                  <a:schemeClr val="accent4"/>
                </a:solidFill>
                <a:latin typeface="Monotype Corsiva" panose="03010101010201010101" pitchFamily="66" charset="0"/>
              </a:rPr>
            </a:br>
            <a:endParaRPr lang="ru-RU" b="1" dirty="0">
              <a:solidFill>
                <a:schemeClr val="accent4"/>
              </a:solidFill>
              <a:latin typeface="Monotype Corsiva" panose="03010101010201010101" pitchFamily="66" charset="0"/>
            </a:endParaRPr>
          </a:p>
        </p:txBody>
      </p:sp>
      <p:sp>
        <p:nvSpPr>
          <p:cNvPr id="3" name="Объект 2"/>
          <p:cNvSpPr>
            <a:spLocks noGrp="1"/>
          </p:cNvSpPr>
          <p:nvPr>
            <p:ph sz="half" idx="1"/>
          </p:nvPr>
        </p:nvSpPr>
        <p:spPr>
          <a:xfrm>
            <a:off x="378371" y="875304"/>
            <a:ext cx="4786723" cy="4525963"/>
          </a:xfrm>
        </p:spPr>
        <p:txBody>
          <a:bodyPr>
            <a:normAutofit fontScale="77500" lnSpcReduction="20000"/>
          </a:bodyPr>
          <a:lstStyle/>
          <a:p>
            <a:pPr marL="0" indent="457200" algn="just">
              <a:buNone/>
            </a:pPr>
            <a:r>
              <a:rPr lang="ru-RU" dirty="0"/>
              <a:t>15 июня - Всемирный день ветра.</a:t>
            </a:r>
            <a:br>
              <a:rPr lang="ru-RU" dirty="0"/>
            </a:br>
            <a:r>
              <a:rPr lang="ru-RU" dirty="0"/>
              <a:t>В старшей группе прошли тематические беседы, посвящённые Всемирному дню </a:t>
            </a:r>
            <a:r>
              <a:rPr lang="ru-RU" dirty="0" smtClean="0"/>
              <a:t>ветра.</a:t>
            </a:r>
          </a:p>
          <a:p>
            <a:pPr marL="0" indent="457200" algn="just">
              <a:buNone/>
            </a:pPr>
            <a:r>
              <a:rPr lang="ru-RU" dirty="0" smtClean="0"/>
              <a:t>Дети </a:t>
            </a:r>
            <a:r>
              <a:rPr lang="ru-RU" dirty="0"/>
              <a:t>узнали, что такое ветер, какой он бывает, чем опасен, чем полезен, отгадывали загадки, читали стихи и сказки о ветре. Для наглядности были проведены опыты и эксперименты с воздухом и </a:t>
            </a:r>
            <a:r>
              <a:rPr lang="ru-RU" dirty="0" smtClean="0"/>
              <a:t>ветром.</a:t>
            </a:r>
          </a:p>
          <a:p>
            <a:pPr marL="0" indent="457200" algn="just">
              <a:buNone/>
            </a:pPr>
            <a:r>
              <a:rPr lang="ru-RU" dirty="0" smtClean="0"/>
              <a:t>А </a:t>
            </a:r>
            <a:r>
              <a:rPr lang="ru-RU" dirty="0"/>
              <a:t>на прогулке ребята определяли направление ветра с помощью флюгера, испытывали силу ветра, испытывали в действии вертушки, самолетики и </a:t>
            </a:r>
            <a:r>
              <a:rPr lang="ru-RU" dirty="0" err="1"/>
              <a:t>парашютики</a:t>
            </a:r>
            <a:r>
              <a:rPr lang="ru-RU" dirty="0"/>
              <a:t>.</a:t>
            </a:r>
          </a:p>
        </p:txBody>
      </p:sp>
      <p:pic>
        <p:nvPicPr>
          <p:cNvPr id="5" name="Рисунок 4"/>
          <p:cNvPicPr>
            <a:picLocks noChangeAspect="1"/>
          </p:cNvPicPr>
          <p:nvPr/>
        </p:nvPicPr>
        <p:blipFill rotWithShape="1">
          <a:blip r:embed="rId2"/>
          <a:srcRect l="35057" t="22438" r="29523" b="30312"/>
          <a:stretch/>
        </p:blipFill>
        <p:spPr>
          <a:xfrm>
            <a:off x="6906682" y="888236"/>
            <a:ext cx="3308917" cy="248168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p:cNvPicPr>
            <a:picLocks noChangeAspect="1"/>
          </p:cNvPicPr>
          <p:nvPr/>
        </p:nvPicPr>
        <p:blipFill rotWithShape="1">
          <a:blip r:embed="rId3"/>
          <a:srcRect l="32290" t="25390" r="27310" b="34251"/>
          <a:stretch/>
        </p:blipFill>
        <p:spPr>
          <a:xfrm>
            <a:off x="6067003" y="3211312"/>
            <a:ext cx="3846280" cy="216024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8674" name="Picture 2" descr="https://otkrytky.ru/o/img/0063/otrkytky-ru-14-MXJyZS5ydQ.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7691" y="4941168"/>
            <a:ext cx="2788692" cy="174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70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chemeClr val="accent4"/>
                </a:solidFill>
                <a:latin typeface="Monotype Corsiva" panose="03010101010201010101" pitchFamily="66" charset="0"/>
              </a:rPr>
              <a:t/>
            </a:r>
            <a:br>
              <a:rPr lang="ru-RU" sz="5400" b="1" dirty="0" smtClean="0">
                <a:solidFill>
                  <a:schemeClr val="accent4"/>
                </a:solidFill>
                <a:latin typeface="Monotype Corsiva" panose="03010101010201010101" pitchFamily="66" charset="0"/>
              </a:rPr>
            </a:br>
            <a:r>
              <a:rPr lang="ru-RU" sz="5400" b="1" dirty="0" smtClean="0">
                <a:solidFill>
                  <a:schemeClr val="accent4"/>
                </a:solidFill>
                <a:latin typeface="Monotype Corsiva" panose="03010101010201010101" pitchFamily="66" charset="0"/>
              </a:rPr>
              <a:t>Безопасное </a:t>
            </a:r>
            <a:r>
              <a:rPr lang="ru-RU" sz="5400" b="1" dirty="0">
                <a:solidFill>
                  <a:schemeClr val="accent4"/>
                </a:solidFill>
                <a:latin typeface="Monotype Corsiva" panose="03010101010201010101" pitchFamily="66" charset="0"/>
              </a:rPr>
              <a:t>окно!!!</a:t>
            </a:r>
            <a:br>
              <a:rPr lang="ru-RU" sz="5400" b="1" dirty="0">
                <a:solidFill>
                  <a:schemeClr val="accent4"/>
                </a:solidFill>
                <a:latin typeface="Monotype Corsiva" panose="03010101010201010101" pitchFamily="66" charset="0"/>
              </a:rPr>
            </a:br>
            <a:endParaRPr lang="ru-RU" sz="5400" b="1" dirty="0">
              <a:solidFill>
                <a:schemeClr val="accent4"/>
              </a:solidFill>
              <a:latin typeface="Monotype Corsiva" panose="03010101010201010101" pitchFamily="66" charset="0"/>
            </a:endParaRPr>
          </a:p>
        </p:txBody>
      </p:sp>
      <p:sp>
        <p:nvSpPr>
          <p:cNvPr id="4" name="Объект 3"/>
          <p:cNvSpPr>
            <a:spLocks noGrp="1"/>
          </p:cNvSpPr>
          <p:nvPr>
            <p:ph sz="half" idx="2"/>
          </p:nvPr>
        </p:nvSpPr>
        <p:spPr>
          <a:xfrm>
            <a:off x="5634955" y="1268760"/>
            <a:ext cx="4786723" cy="4525963"/>
          </a:xfrm>
        </p:spPr>
        <p:txBody>
          <a:bodyPr/>
          <a:lstStyle/>
          <a:p>
            <a:pPr marL="0" indent="457200" algn="just">
              <a:buNone/>
            </a:pPr>
            <a:r>
              <a:rPr lang="ru-RU" dirty="0"/>
              <a:t>В нашем детском саду проводится активная профилактическая работа "Безопасное окно".</a:t>
            </a:r>
            <a:br>
              <a:rPr lang="ru-RU" dirty="0"/>
            </a:br>
            <a:r>
              <a:rPr lang="ru-RU" dirty="0"/>
              <a:t>Сегодня всем родителям вручены памятки.</a:t>
            </a:r>
          </a:p>
        </p:txBody>
      </p:sp>
      <p:pic>
        <p:nvPicPr>
          <p:cNvPr id="2050" name="Picture 2" descr="IMG_20230619_175117_0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 y="1417638"/>
            <a:ext cx="2969848" cy="22273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G_20230619_175117_5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512" y="2996952"/>
            <a:ext cx="3064735" cy="2298551"/>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https://illustrators.ru/uploads/illustration/image/100053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0057" y="4083553"/>
            <a:ext cx="4661015" cy="24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999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6000" b="1" dirty="0">
                <a:solidFill>
                  <a:schemeClr val="accent4"/>
                </a:solidFill>
                <a:latin typeface="Monotype Corsiva" panose="03010101010201010101" pitchFamily="66" charset="0"/>
              </a:rPr>
              <a:t>Акция «Подари книгу Мариуполю».</a:t>
            </a:r>
            <a:r>
              <a:rPr lang="ru-RU" dirty="0"/>
              <a:t/>
            </a:r>
            <a:br>
              <a:rPr lang="ru-RU" dirty="0"/>
            </a:br>
            <a:endParaRPr lang="ru-RU" dirty="0"/>
          </a:p>
        </p:txBody>
      </p:sp>
      <p:sp>
        <p:nvSpPr>
          <p:cNvPr id="3" name="Объект 2"/>
          <p:cNvSpPr>
            <a:spLocks noGrp="1"/>
          </p:cNvSpPr>
          <p:nvPr>
            <p:ph sz="half" idx="1"/>
          </p:nvPr>
        </p:nvSpPr>
        <p:spPr>
          <a:xfrm>
            <a:off x="541893" y="1060554"/>
            <a:ext cx="4786723" cy="4525963"/>
          </a:xfrm>
        </p:spPr>
        <p:txBody>
          <a:bodyPr/>
          <a:lstStyle/>
          <a:p>
            <a:pPr marL="0" indent="457200" algn="just">
              <a:buNone/>
            </a:pPr>
            <a:r>
              <a:rPr lang="ru-RU" dirty="0"/>
              <a:t>Воспитанники, родители и сотрудники нашего детского сада активно участвуют в благотворительной акции "Подари книгу Мариуполю"</a:t>
            </a:r>
          </a:p>
        </p:txBody>
      </p:sp>
      <p:pic>
        <p:nvPicPr>
          <p:cNvPr id="3074" name="Picture 2" descr="IMG_20230621_094929_1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730" y="1054338"/>
            <a:ext cx="3262225" cy="244666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6" name="Picture 4" descr="IMG_20230621_094929_3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115" y="3043175"/>
            <a:ext cx="3187519" cy="239063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22" name="Picture 2" descr="https://i.mycdn.me/i?r=AzEPZsRbOZEKgBhR0XGMT1RkbWDH4iwpuiVIKBIrj2AGkqaKTM5SRkZCeTgDn6uOy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35" y="3323535"/>
            <a:ext cx="4774754" cy="322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545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sz="4900" b="1" dirty="0" smtClean="0">
                <a:solidFill>
                  <a:schemeClr val="accent4"/>
                </a:solidFill>
                <a:latin typeface="Monotype Corsiva" panose="03010101010201010101" pitchFamily="66" charset="0"/>
              </a:rPr>
              <a:t>Патриотическая </a:t>
            </a:r>
            <a:r>
              <a:rPr lang="ru-RU" sz="4900" b="1" dirty="0">
                <a:solidFill>
                  <a:schemeClr val="accent4"/>
                </a:solidFill>
                <a:latin typeface="Monotype Corsiva" panose="03010101010201010101" pitchFamily="66" charset="0"/>
              </a:rPr>
              <a:t>акция </a:t>
            </a:r>
            <a:r>
              <a:rPr lang="ru-RU" sz="4900" b="1" dirty="0" smtClean="0">
                <a:solidFill>
                  <a:schemeClr val="accent4"/>
                </a:solidFill>
                <a:latin typeface="Monotype Corsiva" panose="03010101010201010101" pitchFamily="66" charset="0"/>
              </a:rPr>
              <a:t/>
            </a:r>
            <a:br>
              <a:rPr lang="ru-RU" sz="4900" b="1" dirty="0" smtClean="0">
                <a:solidFill>
                  <a:schemeClr val="accent4"/>
                </a:solidFill>
                <a:latin typeface="Monotype Corsiva" panose="03010101010201010101" pitchFamily="66" charset="0"/>
              </a:rPr>
            </a:br>
            <a:r>
              <a:rPr lang="ru-RU" sz="4900" b="1" dirty="0" smtClean="0">
                <a:solidFill>
                  <a:schemeClr val="accent4"/>
                </a:solidFill>
                <a:latin typeface="Monotype Corsiva" panose="03010101010201010101" pitchFamily="66" charset="0"/>
              </a:rPr>
              <a:t>«</a:t>
            </a:r>
            <a:r>
              <a:rPr lang="ru-RU" sz="4900" b="1" dirty="0">
                <a:solidFill>
                  <a:schemeClr val="accent4"/>
                </a:solidFill>
                <a:latin typeface="Monotype Corsiva" panose="03010101010201010101" pitchFamily="66" charset="0"/>
              </a:rPr>
              <a:t>Поклонимся великим тем годам»</a:t>
            </a:r>
            <a:br>
              <a:rPr lang="ru-RU" sz="4900" b="1" dirty="0">
                <a:solidFill>
                  <a:schemeClr val="accent4"/>
                </a:solidFill>
                <a:latin typeface="Monotype Corsiva" panose="03010101010201010101" pitchFamily="66" charset="0"/>
              </a:rPr>
            </a:br>
            <a:endParaRPr lang="ru-RU" sz="4900" b="1" dirty="0">
              <a:solidFill>
                <a:schemeClr val="accent4"/>
              </a:solidFill>
              <a:latin typeface="Monotype Corsiva" panose="03010101010201010101" pitchFamily="66" charset="0"/>
            </a:endParaRPr>
          </a:p>
        </p:txBody>
      </p:sp>
      <p:sp>
        <p:nvSpPr>
          <p:cNvPr id="4" name="Объект 3"/>
          <p:cNvSpPr>
            <a:spLocks noGrp="1"/>
          </p:cNvSpPr>
          <p:nvPr>
            <p:ph sz="half" idx="2"/>
          </p:nvPr>
        </p:nvSpPr>
        <p:spPr/>
        <p:txBody>
          <a:bodyPr>
            <a:normAutofit fontScale="77500" lnSpcReduction="20000"/>
          </a:bodyPr>
          <a:lstStyle/>
          <a:p>
            <a:pPr marL="0" indent="457200" algn="just">
              <a:buNone/>
            </a:pPr>
            <a:r>
              <a:rPr lang="ru-RU" dirty="0"/>
              <a:t>В рамках Всероссийской патриотической акции "Поклонимся великим тем года" дети старшего дошкольного возраста приняли участие в "</a:t>
            </a:r>
            <a:r>
              <a:rPr lang="ru-RU" dirty="0" err="1"/>
              <a:t>квизе</a:t>
            </a:r>
            <a:r>
              <a:rPr lang="ru-RU" dirty="0"/>
              <a:t>"- интеллектуальная командная викторина "Великий год. Сталинград</a:t>
            </a:r>
            <a:r>
              <a:rPr lang="ru-RU" dirty="0" smtClean="0"/>
              <a:t>".</a:t>
            </a:r>
          </a:p>
          <a:p>
            <a:pPr marL="0" indent="457200" algn="just">
              <a:buNone/>
            </a:pPr>
            <a:r>
              <a:rPr lang="ru-RU" dirty="0" smtClean="0"/>
              <a:t>В </a:t>
            </a:r>
            <a:r>
              <a:rPr lang="ru-RU" dirty="0"/>
              <a:t>завершении игры участники просмотрели видеоролики, посвященные </a:t>
            </a:r>
            <a:r>
              <a:rPr lang="ru-RU" dirty="0" smtClean="0"/>
              <a:t>войне.</a:t>
            </a:r>
          </a:p>
          <a:p>
            <a:pPr marL="0" indent="457200" algn="just">
              <a:buNone/>
            </a:pPr>
            <a:r>
              <a:rPr lang="ru-RU" dirty="0" smtClean="0"/>
              <a:t>Дети </a:t>
            </a:r>
            <a:r>
              <a:rPr lang="ru-RU" dirty="0"/>
              <a:t>показали отличные результаты, за что получили дипломы победителей и участников.</a:t>
            </a:r>
          </a:p>
        </p:txBody>
      </p:sp>
      <p:pic>
        <p:nvPicPr>
          <p:cNvPr id="4098" name="Picture 2" descr="IMG_20230622_092226_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70" y="1600200"/>
            <a:ext cx="2726431" cy="204482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100" name="Picture 4" descr="IMG_20230622_092226_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595" y="3212976"/>
            <a:ext cx="2841104" cy="213082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0862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data3.proshkolu.ru/content/media/pic/std/2000000/1925000/1924672-f3c31783293fcbcc.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363" y="332656"/>
            <a:ext cx="10297144"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765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sz="5300" b="1" dirty="0" smtClean="0">
                <a:solidFill>
                  <a:schemeClr val="accent4"/>
                </a:solidFill>
                <a:latin typeface="Monotype Corsiva" panose="03010101010201010101" pitchFamily="66" charset="0"/>
              </a:rPr>
              <a:t>Родительское </a:t>
            </a:r>
            <a:r>
              <a:rPr lang="ru-RU" sz="5300" b="1" dirty="0">
                <a:solidFill>
                  <a:schemeClr val="accent4"/>
                </a:solidFill>
                <a:latin typeface="Monotype Corsiva" panose="03010101010201010101" pitchFamily="66" charset="0"/>
              </a:rPr>
              <a:t>собрание </a:t>
            </a:r>
            <a:r>
              <a:rPr lang="ru-RU" sz="5300" b="1" dirty="0" smtClean="0">
                <a:solidFill>
                  <a:schemeClr val="accent4"/>
                </a:solidFill>
                <a:latin typeface="Monotype Corsiva" panose="03010101010201010101" pitchFamily="66" charset="0"/>
              </a:rPr>
              <a:t/>
            </a:r>
            <a:br>
              <a:rPr lang="ru-RU" sz="5300" b="1" dirty="0" smtClean="0">
                <a:solidFill>
                  <a:schemeClr val="accent4"/>
                </a:solidFill>
                <a:latin typeface="Monotype Corsiva" panose="03010101010201010101" pitchFamily="66" charset="0"/>
              </a:rPr>
            </a:br>
            <a:r>
              <a:rPr lang="ru-RU" sz="5300" b="1" dirty="0" smtClean="0">
                <a:solidFill>
                  <a:schemeClr val="accent4"/>
                </a:solidFill>
                <a:latin typeface="Monotype Corsiva" panose="03010101010201010101" pitchFamily="66" charset="0"/>
              </a:rPr>
              <a:t>«</a:t>
            </a:r>
            <a:r>
              <a:rPr lang="ru-RU" sz="5300" b="1" dirty="0">
                <a:solidFill>
                  <a:schemeClr val="accent4"/>
                </a:solidFill>
                <a:latin typeface="Monotype Corsiva" panose="03010101010201010101" pitchFamily="66" charset="0"/>
              </a:rPr>
              <a:t>Вопросы о компенсации»</a:t>
            </a:r>
            <a:br>
              <a:rPr lang="ru-RU" sz="5300" b="1" dirty="0">
                <a:solidFill>
                  <a:schemeClr val="accent4"/>
                </a:solidFill>
                <a:latin typeface="Monotype Corsiva" panose="03010101010201010101" pitchFamily="66" charset="0"/>
              </a:rPr>
            </a:br>
            <a:endParaRPr lang="ru-RU" sz="5300" b="1" dirty="0">
              <a:solidFill>
                <a:schemeClr val="accent4"/>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В детском саду прошло общее родительское собрание, на котором были рассмотрены вопросы оформления компенсации части родительской платы, типичные ошибки при оформлении услуги.</a:t>
            </a:r>
          </a:p>
        </p:txBody>
      </p:sp>
      <p:pic>
        <p:nvPicPr>
          <p:cNvPr id="5122" name="Picture 2" descr="IMG_20230622_092326_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944" y="1615869"/>
            <a:ext cx="3191850" cy="1803397"/>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124" name="Picture 4" descr="IMG_20230622_092325_9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179" y="2925556"/>
            <a:ext cx="3319027" cy="187525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1748" name="Picture 4" descr="https://gbou-mk.ru/wp-content/uploads/2022/09/1171645_3_1619120814.jpe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6723" y="4349399"/>
            <a:ext cx="6586685" cy="250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166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a:solidFill>
                  <a:schemeClr val="accent4"/>
                </a:solidFill>
                <a:latin typeface="Monotype Corsiva" panose="03010101010201010101" pitchFamily="66" charset="0"/>
              </a:rPr>
              <a:t>22 июня - День памяти и скорби.</a:t>
            </a:r>
            <a:br>
              <a:rPr lang="ru-RU" sz="4800" b="1" dirty="0">
                <a:solidFill>
                  <a:schemeClr val="accent4"/>
                </a:solidFill>
                <a:latin typeface="Monotype Corsiva" panose="03010101010201010101" pitchFamily="66" charset="0"/>
              </a:rPr>
            </a:br>
            <a:endParaRPr lang="ru-RU" sz="4800" b="1" dirty="0">
              <a:solidFill>
                <a:schemeClr val="accent4"/>
              </a:solidFill>
              <a:latin typeface="Monotype Corsiva" panose="03010101010201010101" pitchFamily="66" charset="0"/>
            </a:endParaRPr>
          </a:p>
        </p:txBody>
      </p:sp>
      <p:sp>
        <p:nvSpPr>
          <p:cNvPr id="4" name="Объект 3"/>
          <p:cNvSpPr>
            <a:spLocks noGrp="1"/>
          </p:cNvSpPr>
          <p:nvPr>
            <p:ph sz="half" idx="2"/>
          </p:nvPr>
        </p:nvSpPr>
        <p:spPr>
          <a:xfrm>
            <a:off x="5509247" y="980728"/>
            <a:ext cx="4786723" cy="5040560"/>
          </a:xfrm>
        </p:spPr>
        <p:txBody>
          <a:bodyPr>
            <a:normAutofit fontScale="85000" lnSpcReduction="20000"/>
          </a:bodyPr>
          <a:lstStyle/>
          <a:p>
            <a:pPr marL="0" indent="457200" algn="just">
              <a:buNone/>
            </a:pPr>
            <a:r>
              <a:rPr lang="ru-RU" dirty="0"/>
              <a:t>22 июня - День памяти и </a:t>
            </a:r>
            <a:r>
              <a:rPr lang="ru-RU" dirty="0" smtClean="0"/>
              <a:t>скорби.</a:t>
            </a:r>
          </a:p>
          <a:p>
            <a:pPr marL="0" indent="457200" algn="just">
              <a:buNone/>
            </a:pPr>
            <a:r>
              <a:rPr lang="ru-RU" dirty="0" smtClean="0"/>
              <a:t>В </a:t>
            </a:r>
            <a:r>
              <a:rPr lang="ru-RU" dirty="0"/>
              <a:t>этот день жизнь многих людей разделилась на «до и после» – началась Великая Отечественная </a:t>
            </a:r>
            <a:r>
              <a:rPr lang="ru-RU" dirty="0" smtClean="0"/>
              <a:t>война.</a:t>
            </a:r>
          </a:p>
          <a:p>
            <a:pPr marL="0" indent="457200" algn="just">
              <a:buNone/>
            </a:pPr>
            <a:r>
              <a:rPr lang="ru-RU" dirty="0" smtClean="0"/>
              <a:t>Пока </a:t>
            </a:r>
            <a:r>
              <a:rPr lang="ru-RU" dirty="0"/>
              <a:t>мы помним о ветеранах, их подвиги живы! </a:t>
            </a:r>
            <a:endParaRPr lang="ru-RU" dirty="0" smtClean="0"/>
          </a:p>
          <a:p>
            <a:pPr marL="0" indent="457200" algn="just">
              <a:buNone/>
            </a:pPr>
            <a:r>
              <a:rPr lang="ru-RU" dirty="0" smtClean="0"/>
              <a:t>В </a:t>
            </a:r>
            <a:r>
              <a:rPr lang="ru-RU" dirty="0"/>
              <a:t>этот день по всему миру зажигаются свечи в ночной тишине в память о всех, кто отдал жизнь во имя Великой </a:t>
            </a:r>
            <a:r>
              <a:rPr lang="ru-RU" dirty="0" smtClean="0"/>
              <a:t>Победы.</a:t>
            </a:r>
          </a:p>
          <a:p>
            <a:pPr marL="0" indent="457200" algn="just">
              <a:buNone/>
            </a:pPr>
            <a:r>
              <a:rPr lang="ru-RU" dirty="0" smtClean="0"/>
              <a:t>Воспитанники </a:t>
            </a:r>
            <a:r>
              <a:rPr lang="ru-RU" dirty="0"/>
              <a:t>нашего детского сада помнят подвиг героев и зажигают свои свечи.</a:t>
            </a:r>
          </a:p>
        </p:txBody>
      </p:sp>
      <p:pic>
        <p:nvPicPr>
          <p:cNvPr id="6146" name="Picture 2" descr="IMG_20230622_092550_4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71" y="846138"/>
            <a:ext cx="2013815" cy="20138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G_20230622_092555_2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410" y="2132856"/>
            <a:ext cx="2658648" cy="2658648"/>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https://cdn.gifka.com/public/thumbs/xlarge/4/4849.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47" y="4809672"/>
            <a:ext cx="2592288" cy="185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40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5400" b="1" dirty="0" smtClean="0">
                <a:solidFill>
                  <a:schemeClr val="accent4"/>
                </a:solidFill>
                <a:latin typeface="Monotype Corsiva" panose="03010101010201010101" pitchFamily="66" charset="0"/>
              </a:rPr>
              <a:t/>
            </a:r>
            <a:br>
              <a:rPr lang="ru-RU" sz="5400" b="1" dirty="0" smtClean="0">
                <a:solidFill>
                  <a:schemeClr val="accent4"/>
                </a:solidFill>
                <a:latin typeface="Monotype Corsiva" panose="03010101010201010101" pitchFamily="66" charset="0"/>
              </a:rPr>
            </a:br>
            <a:r>
              <a:rPr lang="ru-RU" sz="5400" b="1" dirty="0" smtClean="0">
                <a:solidFill>
                  <a:schemeClr val="accent4"/>
                </a:solidFill>
                <a:latin typeface="Monotype Corsiva" panose="03010101010201010101" pitchFamily="66" charset="0"/>
              </a:rPr>
              <a:t>Тематический </a:t>
            </a:r>
            <a:r>
              <a:rPr lang="ru-RU" sz="5400" b="1" dirty="0">
                <a:solidFill>
                  <a:schemeClr val="accent4"/>
                </a:solidFill>
                <a:latin typeface="Monotype Corsiva" panose="03010101010201010101" pitchFamily="66" charset="0"/>
              </a:rPr>
              <a:t>день ПДД.</a:t>
            </a:r>
            <a:br>
              <a:rPr lang="ru-RU" sz="5400" b="1" dirty="0">
                <a:solidFill>
                  <a:schemeClr val="accent4"/>
                </a:solidFill>
                <a:latin typeface="Monotype Corsiva" panose="03010101010201010101" pitchFamily="66" charset="0"/>
              </a:rPr>
            </a:br>
            <a:endParaRPr lang="ru-RU" sz="5400" b="1" dirty="0">
              <a:solidFill>
                <a:schemeClr val="accent4"/>
              </a:solidFill>
              <a:latin typeface="Monotype Corsiva" panose="03010101010201010101" pitchFamily="66" charset="0"/>
            </a:endParaRPr>
          </a:p>
        </p:txBody>
      </p:sp>
      <p:sp>
        <p:nvSpPr>
          <p:cNvPr id="3" name="Объект 2"/>
          <p:cNvSpPr>
            <a:spLocks noGrp="1"/>
          </p:cNvSpPr>
          <p:nvPr>
            <p:ph sz="half" idx="1"/>
          </p:nvPr>
        </p:nvSpPr>
        <p:spPr>
          <a:xfrm>
            <a:off x="541893" y="1124745"/>
            <a:ext cx="4786723" cy="5001420"/>
          </a:xfrm>
        </p:spPr>
        <p:txBody>
          <a:bodyPr>
            <a:normAutofit fontScale="92500"/>
          </a:bodyPr>
          <a:lstStyle/>
          <a:p>
            <a:pPr marL="0" indent="457200" algn="just">
              <a:buNone/>
            </a:pPr>
            <a:r>
              <a:rPr lang="ru-RU" dirty="0"/>
              <a:t>Обучение правилам дорожного движения в детском саду – это жизненная необходимость, поэтому различные мероприятия по ПДД, всегда актуальны в дошкольном образовании.</a:t>
            </a:r>
            <a:br>
              <a:rPr lang="ru-RU" dirty="0"/>
            </a:br>
            <a:r>
              <a:rPr lang="ru-RU" dirty="0"/>
              <a:t>В старшей группе прошёл тематический день ПДД. Ребята закрепили знания о правилах дорожного движения, играли в дидактические игры, рисовали.</a:t>
            </a:r>
          </a:p>
        </p:txBody>
      </p:sp>
      <p:pic>
        <p:nvPicPr>
          <p:cNvPr id="7170" name="Picture 2" descr="IMG_20230630_092923_5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955" y="1124743"/>
            <a:ext cx="2577044" cy="193278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2" name="Picture 4" descr="IMG_20230630_092924_0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163" y="3038945"/>
            <a:ext cx="3048897" cy="23324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3794" name="Picture 2" descr="https://mdoutopolek1.edusite.ru/images/ntebbj7kc.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70977" y="394167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47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chemeClr val="accent4"/>
                </a:solidFill>
                <a:latin typeface="Monotype Corsiva" panose="03010101010201010101" pitchFamily="66" charset="0"/>
              </a:rPr>
              <a:t/>
            </a:r>
            <a:br>
              <a:rPr lang="ru-RU" sz="5400" b="1" dirty="0" smtClean="0">
                <a:solidFill>
                  <a:schemeClr val="accent4"/>
                </a:solidFill>
                <a:latin typeface="Monotype Corsiva" panose="03010101010201010101" pitchFamily="66" charset="0"/>
              </a:rPr>
            </a:br>
            <a:r>
              <a:rPr lang="ru-RU" sz="5400" b="1" dirty="0" smtClean="0">
                <a:solidFill>
                  <a:schemeClr val="accent4"/>
                </a:solidFill>
                <a:latin typeface="Monotype Corsiva" panose="03010101010201010101" pitchFamily="66" charset="0"/>
              </a:rPr>
              <a:t>ПДД </a:t>
            </a:r>
            <a:r>
              <a:rPr lang="ru-RU" sz="5400" b="1" dirty="0">
                <a:solidFill>
                  <a:schemeClr val="accent4"/>
                </a:solidFill>
                <a:latin typeface="Monotype Corsiva" panose="03010101010201010101" pitchFamily="66" charset="0"/>
              </a:rPr>
              <a:t>для малышей.</a:t>
            </a:r>
            <a:br>
              <a:rPr lang="ru-RU" sz="5400" b="1" dirty="0">
                <a:solidFill>
                  <a:schemeClr val="accent4"/>
                </a:solidFill>
                <a:latin typeface="Monotype Corsiva" panose="03010101010201010101" pitchFamily="66" charset="0"/>
              </a:rPr>
            </a:br>
            <a:endParaRPr lang="ru-RU" sz="5400" b="1" dirty="0">
              <a:solidFill>
                <a:schemeClr val="accent4"/>
              </a:solidFill>
              <a:latin typeface="Monotype Corsiva" panose="03010101010201010101" pitchFamily="66" charset="0"/>
            </a:endParaRPr>
          </a:p>
        </p:txBody>
      </p:sp>
      <p:sp>
        <p:nvSpPr>
          <p:cNvPr id="4" name="Объект 3"/>
          <p:cNvSpPr>
            <a:spLocks noGrp="1"/>
          </p:cNvSpPr>
          <p:nvPr>
            <p:ph sz="half" idx="2"/>
          </p:nvPr>
        </p:nvSpPr>
        <p:spPr/>
        <p:txBody>
          <a:bodyPr>
            <a:normAutofit fontScale="92500"/>
          </a:bodyPr>
          <a:lstStyle/>
          <a:p>
            <a:pPr marL="0" indent="457200" algn="just">
              <a:buNone/>
            </a:pPr>
            <a:r>
              <a:rPr lang="ru-RU" dirty="0"/>
              <a:t>Наступило лето! Дети много времени проводят на улице.</a:t>
            </a:r>
            <a:br>
              <a:rPr lang="ru-RU" dirty="0"/>
            </a:br>
            <a:r>
              <a:rPr lang="ru-RU" dirty="0"/>
              <a:t>Как уберечь наших детей?  </a:t>
            </a:r>
            <a:br>
              <a:rPr lang="ru-RU" dirty="0"/>
            </a:br>
            <a:r>
              <a:rPr lang="ru-RU" dirty="0"/>
              <a:t>Как научит их правильно переходить дорогу?</a:t>
            </a:r>
            <a:br>
              <a:rPr lang="ru-RU" dirty="0"/>
            </a:br>
            <a:r>
              <a:rPr lang="ru-RU" dirty="0"/>
              <a:t> Мы решили начать эту работу с самого раннего возраста.</a:t>
            </a:r>
            <a:br>
              <a:rPr lang="ru-RU" dirty="0"/>
            </a:br>
            <a:r>
              <a:rPr lang="ru-RU" dirty="0"/>
              <a:t>Так, воспитанники ясельной группы знакомятся с элементарными правилами дорожного движения.</a:t>
            </a:r>
          </a:p>
        </p:txBody>
      </p:sp>
      <p:pic>
        <p:nvPicPr>
          <p:cNvPr id="8194" name="Picture 2" descr="IMG_20230630_093040_6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 y="548680"/>
            <a:ext cx="1419457" cy="3085777"/>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8196" name="Picture 4" descr="IMG_20230630_093040_7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029" y="1260776"/>
            <a:ext cx="1534612" cy="333611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4818" name="Picture 2" descr="https://rused.ru/irk-mdou139/wp-content/uploads/sites/72/2023/02/%D0%B3%D0%B8%D0%B2-%D0%BF%D0%B4%D0%B4.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400" y="4437112"/>
            <a:ext cx="2689293" cy="201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590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chemeClr val="accent4"/>
                </a:solidFill>
                <a:latin typeface="Monotype Corsiva" panose="03010101010201010101" pitchFamily="66" charset="0"/>
              </a:rPr>
              <a:t/>
            </a:r>
            <a:br>
              <a:rPr lang="ru-RU" sz="5400" b="1" dirty="0" smtClean="0">
                <a:solidFill>
                  <a:schemeClr val="accent4"/>
                </a:solidFill>
                <a:latin typeface="Monotype Corsiva" panose="03010101010201010101" pitchFamily="66" charset="0"/>
              </a:rPr>
            </a:br>
            <a:r>
              <a:rPr lang="ru-RU" sz="5400" b="1" dirty="0" smtClean="0">
                <a:solidFill>
                  <a:schemeClr val="accent4"/>
                </a:solidFill>
                <a:latin typeface="Monotype Corsiva" panose="03010101010201010101" pitchFamily="66" charset="0"/>
              </a:rPr>
              <a:t>Осторожно </a:t>
            </a:r>
            <a:r>
              <a:rPr lang="ru-RU" sz="5400" b="1" dirty="0">
                <a:solidFill>
                  <a:schemeClr val="accent4"/>
                </a:solidFill>
                <a:latin typeface="Monotype Corsiva" panose="03010101010201010101" pitchFamily="66" charset="0"/>
              </a:rPr>
              <a:t>дорога</a:t>
            </a:r>
            <a:br>
              <a:rPr lang="ru-RU" sz="5400" b="1" dirty="0">
                <a:solidFill>
                  <a:schemeClr val="accent4"/>
                </a:solidFill>
                <a:latin typeface="Monotype Corsiva" panose="03010101010201010101" pitchFamily="66" charset="0"/>
              </a:rPr>
            </a:br>
            <a:endParaRPr lang="ru-RU" sz="5400" b="1" dirty="0">
              <a:solidFill>
                <a:schemeClr val="accent4"/>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В ясельной группе оформлена стенгазета для родителей "Осторожно, дорога", в которой размещены материалы по обучению детей правилам дорожного движения, проблемные ситуации на дороге и много полезного.</a:t>
            </a:r>
          </a:p>
        </p:txBody>
      </p:sp>
      <p:pic>
        <p:nvPicPr>
          <p:cNvPr id="9218" name="Picture 2" descr="IMG_20230630_093144_7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971" y="1567297"/>
            <a:ext cx="1952857" cy="259228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20" name="Picture 4" descr="IMG_20230630_093144_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251" y="529864"/>
            <a:ext cx="1872208" cy="248523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5842" name="Picture 2" descr="https://www.zr.ru/d/gifimport/11/17/8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43067" y="4066440"/>
            <a:ext cx="3986634" cy="249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352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smtClean="0">
                <a:solidFill>
                  <a:srgbClr val="7030A0"/>
                </a:solidFill>
                <a:latin typeface="Monotype Corsiva" panose="03010101010201010101" pitchFamily="66" charset="0"/>
              </a:rPr>
              <a:t>Безопасная дорога</a:t>
            </a:r>
            <a:endParaRPr lang="ru-RU" sz="54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p:txBody>
          <a:bodyPr>
            <a:normAutofit/>
          </a:bodyPr>
          <a:lstStyle/>
          <a:p>
            <a:pPr marL="0" indent="457200" algn="just">
              <a:buNone/>
            </a:pPr>
            <a:r>
              <a:rPr lang="ru-RU" dirty="0"/>
              <a:t>Тема "Безопасная дорога" актуальна, особенно в летний период, когда дети много времени проводят на улице.</a:t>
            </a:r>
            <a:br>
              <a:rPr lang="ru-RU" dirty="0"/>
            </a:br>
            <a:r>
              <a:rPr lang="ru-RU" dirty="0"/>
              <a:t>Так, воспитанники старшей группы закрепили знания дорожных знаков. Повторили какой знак, что обозначает а затем нарисовали их.</a:t>
            </a:r>
          </a:p>
        </p:txBody>
      </p:sp>
      <p:pic>
        <p:nvPicPr>
          <p:cNvPr id="1026" name="Picture 2" descr="IMG_20230630_093343_8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71" y="1264342"/>
            <a:ext cx="2579720" cy="193479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IMG_20230630_093343_7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635" y="2852936"/>
            <a:ext cx="2243641" cy="1682731"/>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 name="Picture 2" descr="https://mediasubs.ru/group/uploads/mi/mir-v-kotorom-tyi-zhivesh/image/1623310613-939820-82949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6598" y="3573016"/>
            <a:ext cx="1907388" cy="2844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839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7030A0"/>
                </a:solidFill>
                <a:latin typeface="Monotype Corsiva" panose="03010101010201010101" pitchFamily="66" charset="0"/>
              </a:rPr>
              <a:t/>
            </a:r>
            <a:br>
              <a:rPr lang="ru-RU" sz="5400" b="1" dirty="0" smtClean="0">
                <a:solidFill>
                  <a:srgbClr val="7030A0"/>
                </a:solidFill>
                <a:latin typeface="Monotype Corsiva" panose="03010101010201010101" pitchFamily="66" charset="0"/>
              </a:rPr>
            </a:br>
            <a:r>
              <a:rPr lang="ru-RU" sz="5400" b="1" dirty="0" smtClean="0">
                <a:solidFill>
                  <a:srgbClr val="7030A0"/>
                </a:solidFill>
                <a:latin typeface="Monotype Corsiva" panose="03010101010201010101" pitchFamily="66" charset="0"/>
              </a:rPr>
              <a:t>Пешеходный </a:t>
            </a:r>
            <a:r>
              <a:rPr lang="ru-RU" sz="5400" b="1" dirty="0">
                <a:solidFill>
                  <a:srgbClr val="7030A0"/>
                </a:solidFill>
                <a:latin typeface="Monotype Corsiva" panose="03010101010201010101" pitchFamily="66" charset="0"/>
              </a:rPr>
              <a:t>переход.</a:t>
            </a:r>
            <a:br>
              <a:rPr lang="ru-RU" sz="5400" b="1" dirty="0">
                <a:solidFill>
                  <a:srgbClr val="7030A0"/>
                </a:solidFill>
                <a:latin typeface="Monotype Corsiva" panose="03010101010201010101" pitchFamily="66" charset="0"/>
              </a:rPr>
            </a:br>
            <a:endParaRPr lang="ru-RU" sz="54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a:xfrm>
            <a:off x="525282" y="1388937"/>
            <a:ext cx="4786723" cy="4525963"/>
          </a:xfrm>
        </p:spPr>
        <p:txBody>
          <a:bodyPr>
            <a:normAutofit fontScale="70000" lnSpcReduction="20000"/>
          </a:bodyPr>
          <a:lstStyle/>
          <a:p>
            <a:pPr marL="0" indent="457200" algn="just">
              <a:buNone/>
            </a:pPr>
            <a:r>
              <a:rPr lang="ru-RU" dirty="0"/>
              <a:t>На протяжении длительного времени в детском саду ведется систематическая работа по обучению детей правилам дорожного движения.</a:t>
            </a:r>
            <a:br>
              <a:rPr lang="ru-RU" dirty="0"/>
            </a:br>
            <a:r>
              <a:rPr lang="ru-RU" dirty="0"/>
              <a:t>ВО второй младшей группе прошли мероприятия направленные на профилактику дорожно-транспортного травматизма. Основной целью проведения мероприятий является: формирование представлений детей о правилах дорожного движения и дорожных знаках.</a:t>
            </a:r>
            <a:br>
              <a:rPr lang="ru-RU" dirty="0"/>
            </a:br>
            <a:r>
              <a:rPr lang="ru-RU" dirty="0"/>
              <a:t>По закреплению всей проведенной работы детьми сделана аппликация "Пешеходный переход".</a:t>
            </a:r>
          </a:p>
        </p:txBody>
      </p:sp>
      <p:pic>
        <p:nvPicPr>
          <p:cNvPr id="2050" name="Picture 2" descr="IMG_20230630_093453_2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947" y="1600200"/>
            <a:ext cx="2342388" cy="1756791"/>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2" name="Picture 4" descr="IMG_20230630_093453_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277" y="1916832"/>
            <a:ext cx="2313449" cy="1735087"/>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 name="Picture 2" descr="https://gas-kvas.com/uploads/posts/2023-01/1674002140_gas-kvas-com-p-risunok-na-temu-ulitsa-doroga-peshekhod-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1743" y="4005064"/>
            <a:ext cx="4247183" cy="246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655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7030A0"/>
                </a:solidFill>
                <a:latin typeface="Monotype Corsiva" panose="03010101010201010101" pitchFamily="66" charset="0"/>
              </a:rPr>
              <a:t>Пожарные спешат на помощь.</a:t>
            </a:r>
            <a:br>
              <a:rPr lang="ru-RU" b="1" dirty="0">
                <a:solidFill>
                  <a:srgbClr val="7030A0"/>
                </a:solidFill>
                <a:latin typeface="Monotype Corsiva" panose="03010101010201010101" pitchFamily="66" charset="0"/>
              </a:rPr>
            </a:br>
            <a:endParaRPr lang="ru-RU" b="1" dirty="0">
              <a:solidFill>
                <a:srgbClr val="7030A0"/>
              </a:solidFill>
              <a:latin typeface="Monotype Corsiva" panose="03010101010201010101" pitchFamily="66" charset="0"/>
            </a:endParaRPr>
          </a:p>
        </p:txBody>
      </p:sp>
      <p:sp>
        <p:nvSpPr>
          <p:cNvPr id="4" name="Объект 3"/>
          <p:cNvSpPr>
            <a:spLocks noGrp="1"/>
          </p:cNvSpPr>
          <p:nvPr>
            <p:ph sz="half" idx="2"/>
          </p:nvPr>
        </p:nvSpPr>
        <p:spPr>
          <a:xfrm>
            <a:off x="5509247" y="913574"/>
            <a:ext cx="4786723" cy="4525963"/>
          </a:xfrm>
        </p:spPr>
        <p:txBody>
          <a:bodyPr>
            <a:normAutofit fontScale="77500" lnSpcReduction="20000"/>
          </a:bodyPr>
          <a:lstStyle/>
          <a:p>
            <a:pPr marL="0" indent="457200" algn="just">
              <a:buNone/>
            </a:pPr>
            <a:r>
              <a:rPr lang="ru-RU" dirty="0"/>
              <a:t>Пожар легче предупредить, чем потушить. Эта привычная фраза не теряет актуальности, особенно в отношении пожарной безопасности в детских учреждениях.</a:t>
            </a:r>
            <a:br>
              <a:rPr lang="ru-RU" dirty="0"/>
            </a:br>
            <a:r>
              <a:rPr lang="ru-RU" dirty="0"/>
              <a:t>В подготовительной группе прошёл тематический день "Юные пожарные спешат на помощь», в начале которого, была проведена беседа о правилах поведения при пожаре, о профессии пожарного, а также вспомнили средства пожаротушения.</a:t>
            </a:r>
            <a:br>
              <a:rPr lang="ru-RU" dirty="0"/>
            </a:br>
            <a:r>
              <a:rPr lang="ru-RU" dirty="0"/>
              <a:t>Кульминацией дня стала коллективная работа «потуши пожар».</a:t>
            </a:r>
          </a:p>
        </p:txBody>
      </p:sp>
      <p:pic>
        <p:nvPicPr>
          <p:cNvPr id="3074" name="Picture 2" descr="IMG_20230630_094553_5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71" y="913574"/>
            <a:ext cx="2592288" cy="194421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6" name="Picture 4" descr="IMG_20230630_094554_3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619" y="2455037"/>
            <a:ext cx="2777837" cy="208337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 name="Picture 2" descr="https://printonic.ru/uploads/images/2016/04/15/img_5710aeafd7fd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74" y="4294925"/>
            <a:ext cx="3614592" cy="256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291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7030A0"/>
                </a:solidFill>
                <a:latin typeface="Monotype Corsiva" panose="03010101010201010101" pitchFamily="66" charset="0"/>
              </a:rPr>
              <a:t/>
            </a:r>
            <a:br>
              <a:rPr lang="ru-RU" b="1" dirty="0" smtClean="0">
                <a:solidFill>
                  <a:srgbClr val="7030A0"/>
                </a:solidFill>
                <a:latin typeface="Monotype Corsiva" panose="03010101010201010101" pitchFamily="66" charset="0"/>
              </a:rPr>
            </a:br>
            <a:r>
              <a:rPr lang="ru-RU" b="1" dirty="0" smtClean="0">
                <a:solidFill>
                  <a:srgbClr val="7030A0"/>
                </a:solidFill>
                <a:latin typeface="Monotype Corsiva" panose="03010101010201010101" pitchFamily="66" charset="0"/>
              </a:rPr>
              <a:t>Спортивное </a:t>
            </a:r>
            <a:r>
              <a:rPr lang="ru-RU" b="1" dirty="0">
                <a:solidFill>
                  <a:srgbClr val="7030A0"/>
                </a:solidFill>
                <a:latin typeface="Monotype Corsiva" panose="03010101010201010101" pitchFamily="66" charset="0"/>
              </a:rPr>
              <a:t>развлечение </a:t>
            </a:r>
            <a:r>
              <a:rPr lang="ru-RU" b="1" dirty="0" smtClean="0">
                <a:solidFill>
                  <a:srgbClr val="7030A0"/>
                </a:solidFill>
                <a:latin typeface="Monotype Corsiva" panose="03010101010201010101" pitchFamily="66" charset="0"/>
              </a:rPr>
              <a:t/>
            </a:r>
            <a:br>
              <a:rPr lang="ru-RU" b="1" dirty="0" smtClean="0">
                <a:solidFill>
                  <a:srgbClr val="7030A0"/>
                </a:solidFill>
                <a:latin typeface="Monotype Corsiva" panose="03010101010201010101" pitchFamily="66" charset="0"/>
              </a:rPr>
            </a:br>
            <a:r>
              <a:rPr lang="ru-RU" b="1" dirty="0" smtClean="0">
                <a:solidFill>
                  <a:srgbClr val="7030A0"/>
                </a:solidFill>
                <a:latin typeface="Monotype Corsiva" panose="03010101010201010101" pitchFamily="66" charset="0"/>
              </a:rPr>
              <a:t>«</a:t>
            </a:r>
            <a:r>
              <a:rPr lang="ru-RU" b="1" dirty="0">
                <a:solidFill>
                  <a:srgbClr val="7030A0"/>
                </a:solidFill>
                <a:latin typeface="Monotype Corsiva" panose="03010101010201010101" pitchFamily="66" charset="0"/>
              </a:rPr>
              <a:t>Красный, желтый, зеленый».</a:t>
            </a:r>
            <a:br>
              <a:rPr lang="ru-RU" b="1" dirty="0">
                <a:solidFill>
                  <a:srgbClr val="7030A0"/>
                </a:solidFill>
                <a:latin typeface="Monotype Corsiva" panose="03010101010201010101" pitchFamily="66" charset="0"/>
              </a:rPr>
            </a:br>
            <a:endParaRPr lang="ru-RU"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62500" lnSpcReduction="20000"/>
          </a:bodyPr>
          <a:lstStyle/>
          <a:p>
            <a:pPr marL="0" indent="457200" algn="just">
              <a:buNone/>
            </a:pPr>
            <a:r>
              <a:rPr lang="ru-RU" dirty="0"/>
              <a:t>Обучение детей правилам безопасности дорожного движения, по-прежнему, остается одной из важнейших задач дошкольного образования. Поэтому, необходима постоянная работа с детьми по формированию представлений о важности соблюдения правил дорожного </a:t>
            </a:r>
            <a:r>
              <a:rPr lang="ru-RU" dirty="0" smtClean="0"/>
              <a:t>движения.</a:t>
            </a:r>
          </a:p>
          <a:p>
            <a:pPr marL="0" indent="457200" algn="just">
              <a:buNone/>
            </a:pPr>
            <a:r>
              <a:rPr lang="ru-RU" dirty="0" smtClean="0"/>
              <a:t>В </a:t>
            </a:r>
            <a:r>
              <a:rPr lang="ru-RU" dirty="0"/>
              <a:t>рамках недели ПДД во второй младшей группе прошло спортивное развлечение «Красный, желтый, зеленый», целью которого было в игровой форме закрепить представление детей о правилах дорожного движения, дорожных знаках, видах переходов, сигналах светофора; воспитывать чувство ответственности и осторожное поведение на улицах</a:t>
            </a:r>
            <a:r>
              <a:rPr lang="ru-RU" dirty="0" smtClean="0"/>
              <a:t>.</a:t>
            </a:r>
            <a:endParaRPr lang="ru-RU" dirty="0"/>
          </a:p>
        </p:txBody>
      </p:sp>
      <p:pic>
        <p:nvPicPr>
          <p:cNvPr id="4098" name="Picture 2" descr="IMG_20230703_095301_9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0" y="1629722"/>
            <a:ext cx="2879089" cy="2159317"/>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100" name="Picture 4" descr="IMG_20230703_095302_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179" y="3140968"/>
            <a:ext cx="2877968" cy="215847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 name="Picture 2" descr="https://img-fotki.yandex.ru/get/898391/32653844.6d/0_9495f_a31d0d73_ori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237" y="3796047"/>
            <a:ext cx="1937572" cy="276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649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7030A0"/>
                </a:solidFill>
                <a:latin typeface="Monotype Corsiva" panose="03010101010201010101" pitchFamily="66" charset="0"/>
              </a:rPr>
              <a:t/>
            </a:r>
            <a:br>
              <a:rPr lang="ru-RU" sz="5400" b="1" dirty="0" smtClean="0">
                <a:solidFill>
                  <a:srgbClr val="7030A0"/>
                </a:solidFill>
                <a:latin typeface="Monotype Corsiva" panose="03010101010201010101" pitchFamily="66" charset="0"/>
              </a:rPr>
            </a:br>
            <a:r>
              <a:rPr lang="ru-RU" sz="5400" b="1" dirty="0" smtClean="0">
                <a:solidFill>
                  <a:srgbClr val="7030A0"/>
                </a:solidFill>
                <a:latin typeface="Monotype Corsiva" panose="03010101010201010101" pitchFamily="66" charset="0"/>
              </a:rPr>
              <a:t>Пожарная </a:t>
            </a:r>
            <a:r>
              <a:rPr lang="ru-RU" sz="5400" b="1" dirty="0">
                <a:solidFill>
                  <a:srgbClr val="7030A0"/>
                </a:solidFill>
                <a:latin typeface="Monotype Corsiva" panose="03010101010201010101" pitchFamily="66" charset="0"/>
              </a:rPr>
              <a:t>машина?</a:t>
            </a:r>
            <a:br>
              <a:rPr lang="ru-RU" sz="5400" b="1" dirty="0">
                <a:solidFill>
                  <a:srgbClr val="7030A0"/>
                </a:solidFill>
                <a:latin typeface="Monotype Corsiva" panose="03010101010201010101" pitchFamily="66" charset="0"/>
              </a:rPr>
            </a:br>
            <a:endParaRPr lang="ru-RU" sz="54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a:xfrm>
            <a:off x="5533290" y="1190639"/>
            <a:ext cx="4786723" cy="4525963"/>
          </a:xfrm>
        </p:spPr>
        <p:txBody>
          <a:bodyPr>
            <a:normAutofit fontScale="62500" lnSpcReduction="20000"/>
          </a:bodyPr>
          <a:lstStyle/>
          <a:p>
            <a:r>
              <a:rPr lang="ru-RU" dirty="0"/>
              <a:t>Пожарная машина — это то, что интересно любому ребенку. В старшей группе дети познакомились со специальным транспортом «Пожарная машина».</a:t>
            </a:r>
            <a:br>
              <a:rPr lang="ru-RU" dirty="0"/>
            </a:br>
            <a:r>
              <a:rPr lang="ru-RU" dirty="0"/>
              <a:t>Воспитатель рассказал, что спецтехника - это такой вид транспорта, который используется не только для передвижения, но и предназначен для различной помощи людям. Пожарная машина называется от слова пожар, она - красного цвета. Когда едет пожарная машина её не только хорошо видно, но и далеко слышно. Она быстро едет, так как надо скорее доехать к месту пожара, спасти людей и справиться с огнем.</a:t>
            </a:r>
            <a:br>
              <a:rPr lang="ru-RU" dirty="0"/>
            </a:br>
            <a:r>
              <a:rPr lang="ru-RU" dirty="0"/>
              <a:t>Дети рассмотрели детально оснащение машины и как можно вызвать машину из пожарной части.</a:t>
            </a:r>
            <a:br>
              <a:rPr lang="ru-RU" dirty="0"/>
            </a:br>
            <a:r>
              <a:rPr lang="ru-RU" dirty="0"/>
              <a:t>По итогам беседы дети изготовили из цветной бумаги "Пожарные машины"</a:t>
            </a:r>
          </a:p>
        </p:txBody>
      </p:sp>
      <p:pic>
        <p:nvPicPr>
          <p:cNvPr id="5122" name="Picture 2" descr="IMG_20230703_095405_1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55" y="1190639"/>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124" name="Picture 4" descr="IMG_20230703_095405_9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642" y="1600201"/>
            <a:ext cx="2700265" cy="139063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 name="Picture 2" descr="https://easymp3.ru/uploads/images/b/i/f/biffguyz_patsani_skazali_ti_s_rjazani_vk_com_new_ringtones.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432" y="3469466"/>
            <a:ext cx="4912420" cy="276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46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b="1" dirty="0">
                <a:solidFill>
                  <a:srgbClr val="002060"/>
                </a:solidFill>
                <a:latin typeface="Monotype Corsiva" panose="03010101010201010101" pitchFamily="66" charset="0"/>
              </a:rPr>
              <a:t>Красочный праздник – День защиты детей</a:t>
            </a:r>
            <a:r>
              <a:rPr lang="ru-RU" dirty="0"/>
              <a:t/>
            </a:r>
            <a:br>
              <a:rPr lang="ru-RU" dirty="0"/>
            </a:br>
            <a:endParaRPr lang="ru-RU" dirty="0"/>
          </a:p>
        </p:txBody>
      </p:sp>
      <p:sp>
        <p:nvSpPr>
          <p:cNvPr id="5" name="Объект 4"/>
          <p:cNvSpPr>
            <a:spLocks noGrp="1"/>
          </p:cNvSpPr>
          <p:nvPr>
            <p:ph sz="half" idx="1"/>
          </p:nvPr>
        </p:nvSpPr>
        <p:spPr>
          <a:xfrm>
            <a:off x="512121" y="881665"/>
            <a:ext cx="4786723" cy="5571671"/>
          </a:xfrm>
        </p:spPr>
        <p:txBody>
          <a:bodyPr>
            <a:normAutofit fontScale="92500" lnSpcReduction="20000"/>
          </a:bodyPr>
          <a:lstStyle/>
          <a:p>
            <a:pPr marL="0" indent="457200" algn="just">
              <a:buNone/>
            </a:pPr>
            <a:r>
              <a:rPr lang="ru-RU" dirty="0" smtClean="0"/>
              <a:t>1 июня </a:t>
            </a:r>
            <a:r>
              <a:rPr lang="ru-RU" dirty="0"/>
              <a:t>наш детский сад отметил светлый, красочный праздник - День Защиты детей.</a:t>
            </a:r>
            <a:br>
              <a:rPr lang="ru-RU" dirty="0"/>
            </a:br>
            <a:r>
              <a:rPr lang="ru-RU" dirty="0"/>
              <a:t>У воспитанников второй младшей группы праздник начался с веселой песни, которая создавала праздничное настроение «Солнечный круг».</a:t>
            </a:r>
            <a:br>
              <a:rPr lang="ru-RU" dirty="0"/>
            </a:br>
            <a:r>
              <a:rPr lang="ru-RU" dirty="0"/>
              <a:t>Дети рассказали стихи о лете, о детстве и спели весёлые песни, соревновались в весёлых и  интересных эстафетах, играли в весёлые игры.  </a:t>
            </a:r>
            <a:br>
              <a:rPr lang="ru-RU" dirty="0"/>
            </a:br>
            <a:r>
              <a:rPr lang="ru-RU" dirty="0"/>
              <a:t>Праздник оставил в сердцах детей самые теплые воспоминания. </a:t>
            </a:r>
          </a:p>
        </p:txBody>
      </p:sp>
      <p:pic>
        <p:nvPicPr>
          <p:cNvPr id="2050" name="Picture 2" descr="IMG_20230602_160305_5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999" y="885461"/>
            <a:ext cx="2880320" cy="216024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2" name="Picture 4" descr="IMG_20230602_160305_5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294" y="1442937"/>
            <a:ext cx="2744096" cy="205807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6" name="Picture 2" descr="https://xn--h1adaolkc5e.ot7.ru/admin/uploads/6/9/9/%D0%BE%D1%82%D0%BA%D1%80%D1%8B%D1%82%D0%BA%D0%B8-%D0%BA%D0%BE-%D0%94%D0%BD%D1%8E-%D0%97%D0%B0%D1%89%D0%B8%D1%82%D1%8B-%D0%94%D0%B5%D1%82%D0%B5%D0%B9-%D1%81%D0%BA%D0%B0%D1%87%D0%B0%D1%82%D1%8C-%D0%B1%D0%B5%D1%81%D0%BF%D0%BB%D0%B0%D1%82%D0%BD%D0%BE-%D0%9E%D1%82%D0%BA%D1%80%D1%8B%D1%82%D0%BA%D0%B8-%D1%81-%D0%B4%D0%BD%D1%91%D0%BC-%D0%B7%D0%B0%D1%89%D0%B8%D1%82%D1%8B-%D0%B4%D0%B5%D1%82%D0%B5%D0%B9-57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54271" y="3526308"/>
            <a:ext cx="4145012" cy="310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04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Огонь </a:t>
            </a:r>
            <a:r>
              <a:rPr lang="ru-RU" sz="6000" b="1" dirty="0">
                <a:solidFill>
                  <a:srgbClr val="7030A0"/>
                </a:solidFill>
                <a:latin typeface="Monotype Corsiva" panose="03010101010201010101" pitchFamily="66" charset="0"/>
              </a:rPr>
              <a:t>– это опасность!</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lnSpcReduction="10000"/>
          </a:bodyPr>
          <a:lstStyle/>
          <a:p>
            <a:pPr marL="0" indent="457200" algn="just">
              <a:buNone/>
            </a:pPr>
            <a:r>
              <a:rPr lang="ru-RU" dirty="0"/>
              <a:t>В рамках недели безопасности в ясельной группе были проведены мероприятия по пожарной </a:t>
            </a:r>
            <a:r>
              <a:rPr lang="ru-RU" dirty="0" smtClean="0"/>
              <a:t>безопасности.</a:t>
            </a:r>
          </a:p>
          <a:p>
            <a:pPr marL="0" indent="457200" algn="just">
              <a:buNone/>
            </a:pPr>
            <a:r>
              <a:rPr lang="ru-RU" dirty="0" smtClean="0"/>
              <a:t>Учитывая </a:t>
            </a:r>
            <a:r>
              <a:rPr lang="ru-RU" dirty="0"/>
              <a:t>ранний возраст детей, старались построить работу так, чтобы детям в доступной для них форме было понятно, что «Огонь-это опасность».</a:t>
            </a:r>
          </a:p>
        </p:txBody>
      </p:sp>
      <p:pic>
        <p:nvPicPr>
          <p:cNvPr id="6146" name="Picture 2" descr="IMG_20230703_095501_3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971" y="1124744"/>
            <a:ext cx="1152128" cy="250462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148" name="Picture 4" descr="IMG_20230703_095501_4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855" y="1417638"/>
            <a:ext cx="1224136" cy="2661165"/>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 name="Picture 2" descr="https://media.baamboozle.com/uploads/images/94351/1614697595_258510_url.gif"/>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2193" y="1562904"/>
            <a:ext cx="5031798" cy="503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36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7030A0"/>
                </a:solidFill>
                <a:latin typeface="Monotype Corsiva" panose="03010101010201010101" pitchFamily="66" charset="0"/>
              </a:rPr>
              <a:t/>
            </a:r>
            <a:br>
              <a:rPr lang="ru-RU" sz="5400" b="1" dirty="0" smtClean="0">
                <a:solidFill>
                  <a:srgbClr val="7030A0"/>
                </a:solidFill>
                <a:latin typeface="Monotype Corsiva" panose="03010101010201010101" pitchFamily="66" charset="0"/>
              </a:rPr>
            </a:br>
            <a:r>
              <a:rPr lang="ru-RU" sz="5400" b="1" dirty="0" smtClean="0">
                <a:solidFill>
                  <a:srgbClr val="7030A0"/>
                </a:solidFill>
                <a:latin typeface="Monotype Corsiva" panose="03010101010201010101" pitchFamily="66" charset="0"/>
              </a:rPr>
              <a:t>День </a:t>
            </a:r>
            <a:r>
              <a:rPr lang="ru-RU" sz="5400" b="1" dirty="0">
                <a:solidFill>
                  <a:srgbClr val="7030A0"/>
                </a:solidFill>
                <a:latin typeface="Monotype Corsiva" panose="03010101010201010101" pitchFamily="66" charset="0"/>
              </a:rPr>
              <a:t>ГИБДД</a:t>
            </a:r>
            <a:br>
              <a:rPr lang="ru-RU" sz="5400" b="1" dirty="0">
                <a:solidFill>
                  <a:srgbClr val="7030A0"/>
                </a:solidFill>
                <a:latin typeface="Monotype Corsiva" panose="03010101010201010101" pitchFamily="66" charset="0"/>
              </a:rPr>
            </a:br>
            <a:endParaRPr lang="ru-RU" sz="54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p:txBody>
          <a:bodyPr>
            <a:normAutofit fontScale="77500" lnSpcReduction="20000"/>
          </a:bodyPr>
          <a:lstStyle/>
          <a:p>
            <a:pPr marL="0" indent="457200" algn="just">
              <a:buNone/>
            </a:pPr>
            <a:r>
              <a:rPr lang="ru-RU" dirty="0"/>
              <a:t>3 июля отмечается важный профессиональный праздник – День </a:t>
            </a:r>
            <a:r>
              <a:rPr lang="ru-RU" dirty="0" smtClean="0"/>
              <a:t>ГИБДД.</a:t>
            </a:r>
          </a:p>
          <a:p>
            <a:pPr marL="0" indent="457200" algn="just">
              <a:buNone/>
            </a:pPr>
            <a:r>
              <a:rPr lang="ru-RU" dirty="0" smtClean="0"/>
              <a:t>Накануне </a:t>
            </a:r>
            <a:r>
              <a:rPr lang="ru-RU" dirty="0"/>
              <a:t>этого праздника ребята нашего детского сада в игровой форме повторили правила дорожного движения и безопасного поведения на улицах города, расширили знания о дорожных </a:t>
            </a:r>
            <a:r>
              <a:rPr lang="ru-RU" dirty="0" smtClean="0"/>
              <a:t>знаках.</a:t>
            </a:r>
          </a:p>
          <a:p>
            <a:pPr marL="0" indent="457200" algn="just">
              <a:buNone/>
            </a:pPr>
            <a:r>
              <a:rPr lang="ru-RU" dirty="0" smtClean="0"/>
              <a:t>Дети </a:t>
            </a:r>
            <a:r>
              <a:rPr lang="ru-RU" dirty="0"/>
              <a:t>познакомились с профессией инспектора ГИБДД. Даже сами на некоторое время им стали, облачившись в фуражку и жилет, взяв в руки жезл.</a:t>
            </a:r>
          </a:p>
        </p:txBody>
      </p:sp>
      <p:pic>
        <p:nvPicPr>
          <p:cNvPr id="7170" name="Picture 2" descr="IMG_20230703_104225_0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71" y="621615"/>
            <a:ext cx="2609563" cy="195717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2" name="Picture 4" descr="IMG_20230703_104225_1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595" y="2204864"/>
            <a:ext cx="2496277"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 name="Picture 2" descr="https://otkrytky.ru/o/img/0114/otrkytky-ru-77-aGxvcG90eXNoa2kucnU.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7857" y="4293096"/>
            <a:ext cx="3038297" cy="217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998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День </a:t>
            </a:r>
            <a:r>
              <a:rPr lang="ru-RU" sz="6000" b="1" dirty="0">
                <a:solidFill>
                  <a:srgbClr val="7030A0"/>
                </a:solidFill>
                <a:latin typeface="Monotype Corsiva" panose="03010101010201010101" pitchFamily="66" charset="0"/>
              </a:rPr>
              <a:t>часов</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77500" lnSpcReduction="20000"/>
          </a:bodyPr>
          <a:lstStyle/>
          <a:p>
            <a:pPr marL="0" indent="457200" algn="just">
              <a:buNone/>
            </a:pPr>
            <a:r>
              <a:rPr lang="ru-RU" dirty="0"/>
              <a:t>Лето - время не только для отдыха и игр, но и время новых открытий, увлекательных и познавательных.</a:t>
            </a:r>
            <a:br>
              <a:rPr lang="ru-RU" dirty="0"/>
            </a:br>
            <a:r>
              <a:rPr lang="ru-RU" dirty="0"/>
              <a:t>В нашем детском саду проходил тематический День часов, организованный педагогом -</a:t>
            </a:r>
            <a:r>
              <a:rPr lang="ru-RU" dirty="0" smtClean="0"/>
              <a:t>психологом.</a:t>
            </a:r>
          </a:p>
          <a:p>
            <a:pPr marL="0" indent="457200" algn="just">
              <a:buNone/>
            </a:pPr>
            <a:r>
              <a:rPr lang="ru-RU" dirty="0" smtClean="0"/>
              <a:t>Ребята </a:t>
            </a:r>
            <a:r>
              <a:rPr lang="ru-RU" dirty="0"/>
              <a:t>знакомились с часами, историей их возникновения, устройством, видами, беседовали о значении времени в жизни каждого человека, о режиме дня в детском саду и дома, учились определять время по часам.</a:t>
            </a:r>
          </a:p>
        </p:txBody>
      </p:sp>
      <p:pic>
        <p:nvPicPr>
          <p:cNvPr id="8194" name="Picture 2" descr="IMG_20230710_152130_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979" y="1417637"/>
            <a:ext cx="2818420" cy="159240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8196" name="Picture 4" descr="IMG_20230710_152130_5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203" y="3212976"/>
            <a:ext cx="2655612"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 name="Picture 2" descr="https://i.gifer.com/origin/87/879bd0d106546144547d01f8edfc1657.gif"/>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947" y="4077072"/>
            <a:ext cx="2509218" cy="2509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2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5300" b="1" dirty="0" smtClean="0">
                <a:solidFill>
                  <a:srgbClr val="7030A0"/>
                </a:solidFill>
                <a:latin typeface="Monotype Corsiva" panose="03010101010201010101" pitchFamily="66" charset="0"/>
              </a:rPr>
              <a:t/>
            </a:r>
            <a:br>
              <a:rPr lang="ru-RU" sz="5300" b="1" dirty="0" smtClean="0">
                <a:solidFill>
                  <a:srgbClr val="7030A0"/>
                </a:solidFill>
                <a:latin typeface="Monotype Corsiva" panose="03010101010201010101" pitchFamily="66" charset="0"/>
              </a:rPr>
            </a:br>
            <a:r>
              <a:rPr lang="ru-RU" sz="5300" b="1" dirty="0" smtClean="0">
                <a:solidFill>
                  <a:srgbClr val="7030A0"/>
                </a:solidFill>
                <a:latin typeface="Monotype Corsiva" panose="03010101010201010101" pitchFamily="66" charset="0"/>
              </a:rPr>
              <a:t>120 </a:t>
            </a:r>
            <a:r>
              <a:rPr lang="ru-RU" sz="5300" b="1" dirty="0">
                <a:solidFill>
                  <a:srgbClr val="7030A0"/>
                </a:solidFill>
                <a:latin typeface="Monotype Corsiva" panose="03010101010201010101" pitchFamily="66" charset="0"/>
              </a:rPr>
              <a:t>лет со дня рождения В.Г. </a:t>
            </a:r>
            <a:r>
              <a:rPr lang="ru-RU" sz="5300" b="1" dirty="0" err="1">
                <a:solidFill>
                  <a:srgbClr val="7030A0"/>
                </a:solidFill>
                <a:latin typeface="Monotype Corsiva" panose="03010101010201010101" pitchFamily="66" charset="0"/>
              </a:rPr>
              <a:t>Сутеева</a:t>
            </a:r>
            <a:r>
              <a:rPr lang="ru-RU" dirty="0"/>
              <a:t/>
            </a:r>
            <a:br>
              <a:rPr lang="ru-RU" dirty="0"/>
            </a:br>
            <a:endParaRPr lang="ru-RU" dirty="0"/>
          </a:p>
        </p:txBody>
      </p:sp>
      <p:sp>
        <p:nvSpPr>
          <p:cNvPr id="4" name="Объект 3"/>
          <p:cNvSpPr>
            <a:spLocks noGrp="1"/>
          </p:cNvSpPr>
          <p:nvPr>
            <p:ph sz="half" idx="2"/>
          </p:nvPr>
        </p:nvSpPr>
        <p:spPr/>
        <p:txBody>
          <a:bodyPr>
            <a:normAutofit fontScale="85000" lnSpcReduction="10000"/>
          </a:bodyPr>
          <a:lstStyle/>
          <a:p>
            <a:pPr marL="0" indent="457200" algn="just">
              <a:buNone/>
            </a:pPr>
            <a:r>
              <a:rPr lang="ru-RU" dirty="0"/>
              <a:t>5 июля отмечается знаменательная дата – 120 лет со дня рождения детского писателя, художника, сценариста и режиссера анимационного кино Владимира Григорьевича </a:t>
            </a:r>
            <a:r>
              <a:rPr lang="ru-RU" dirty="0" err="1" smtClean="0"/>
              <a:t>Сутеева</a:t>
            </a:r>
            <a:r>
              <a:rPr lang="ru-RU" dirty="0" smtClean="0"/>
              <a:t>.</a:t>
            </a:r>
          </a:p>
          <a:p>
            <a:pPr marL="0" indent="457200" algn="just">
              <a:buNone/>
            </a:pPr>
            <a:r>
              <a:rPr lang="ru-RU" dirty="0" smtClean="0"/>
              <a:t>Воспитанники </a:t>
            </a:r>
            <a:r>
              <a:rPr lang="ru-RU" dirty="0"/>
              <a:t>подготовительной группы познакомились с творчеством писателя, читающие ребята прочитали его произведения. Всё знания закрепили в своих рисунках.</a:t>
            </a:r>
          </a:p>
        </p:txBody>
      </p:sp>
      <p:pic>
        <p:nvPicPr>
          <p:cNvPr id="9218" name="Picture 2" descr="IMG_20230710_152335_3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06" y="1430748"/>
            <a:ext cx="2376303" cy="1782227"/>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20" name="Picture 4" descr="IMG_20230710_152335_3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000" y="2636912"/>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 name="Picture 4" descr="https://kashira-library.mo.muzkult.ru/media/2020/10/17/124316805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470" y="4311698"/>
            <a:ext cx="3086237" cy="231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25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Неделя </a:t>
            </a:r>
            <a:r>
              <a:rPr lang="ru-RU" sz="6000" b="1" dirty="0">
                <a:solidFill>
                  <a:srgbClr val="7030A0"/>
                </a:solidFill>
                <a:latin typeface="Monotype Corsiva" panose="03010101010201010101" pitchFamily="66" charset="0"/>
              </a:rPr>
              <a:t>экспериментов.</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85000" lnSpcReduction="10000"/>
          </a:bodyPr>
          <a:lstStyle/>
          <a:p>
            <a:pPr marL="0" indent="457200" algn="just">
              <a:buNone/>
            </a:pPr>
            <a:r>
              <a:rPr lang="ru-RU" dirty="0"/>
              <a:t>Продолжается неделя </a:t>
            </a:r>
            <a:r>
              <a:rPr lang="ru-RU" dirty="0" smtClean="0"/>
              <a:t>экспериментов.</a:t>
            </a:r>
          </a:p>
          <a:p>
            <a:pPr marL="0" indent="457200" algn="just">
              <a:buNone/>
            </a:pPr>
            <a:r>
              <a:rPr lang="ru-RU" dirty="0" smtClean="0"/>
              <a:t>Сегодня </a:t>
            </a:r>
            <a:r>
              <a:rPr lang="ru-RU" dirty="0"/>
              <a:t>воспитанники ясельной группы выясняли, что тонет, а что </a:t>
            </a:r>
            <a:r>
              <a:rPr lang="ru-RU" dirty="0" smtClean="0"/>
              <a:t>нет.</a:t>
            </a:r>
          </a:p>
          <a:p>
            <a:pPr marL="0" indent="457200" algn="just">
              <a:buNone/>
            </a:pPr>
            <a:r>
              <a:rPr lang="ru-RU" dirty="0" smtClean="0"/>
              <a:t>Каждый </a:t>
            </a:r>
            <a:r>
              <a:rPr lang="ru-RU" dirty="0"/>
              <a:t>совместный опыт с детьми — это возможность раскрыть взаимосвязи и причины наблюдаемых явлений. Позволяет получать новые знания практическим путем, обобщать и систематизировать уже имеющиеся представления.</a:t>
            </a:r>
          </a:p>
        </p:txBody>
      </p:sp>
      <p:pic>
        <p:nvPicPr>
          <p:cNvPr id="10242" name="Picture 2" descr="IMG_20230710_152459_6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994" y="1052736"/>
            <a:ext cx="1325927" cy="237140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44" name="Picture 4" descr="IMG_20230710_152500_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99" y="1700808"/>
            <a:ext cx="1135415" cy="246829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 name="Picture 2" descr="https://fsd.multiurok.ru/html/2022/07/13/s_62cec982472a7/phpELqfb8_Kartoteka_opytov_i_experimentov_v_mladshey_gruppe_html_1d96e3aa69b852d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39011" y="3645024"/>
            <a:ext cx="2286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918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Игры </a:t>
            </a:r>
            <a:r>
              <a:rPr lang="ru-RU" sz="6000" b="1" dirty="0">
                <a:solidFill>
                  <a:srgbClr val="7030A0"/>
                </a:solidFill>
                <a:latin typeface="Monotype Corsiva" panose="03010101010201010101" pitchFamily="66" charset="0"/>
              </a:rPr>
              <a:t>с водой.</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p:txBody>
          <a:bodyPr>
            <a:normAutofit fontScale="70000" lnSpcReduction="20000"/>
          </a:bodyPr>
          <a:lstStyle/>
          <a:p>
            <a:pPr marL="0" indent="457200" algn="just">
              <a:buNone/>
            </a:pPr>
            <a:r>
              <a:rPr lang="ru-RU" dirty="0"/>
              <a:t>Жаркое, солнечное лето – залог хорошего настроения. Теплое солнышко ласкает наших малышей своими лучами, яркие краски цветущих растений радуют глаз. Прогулки стали еще разнообразней и интересней, и продолжительней.</a:t>
            </a:r>
          </a:p>
          <a:p>
            <a:pPr marL="0" indent="457200" algn="just">
              <a:buNone/>
            </a:pPr>
            <a:r>
              <a:rPr lang="ru-RU" dirty="0"/>
              <a:t>В ясельной группе организовываются для детей игры с водой, чему воспитанники очень обрадовались. В жаркие, летние дни без таких игр не обойтись. Вода успокаивает, расслабляет, а в теплую погоду детям просто приятно поплескаться в ней. Воспитанники играли в игры: «Рыбалка», Кто быстрее нальет водичку», «Достань камушки со дна», «Купание кукол» и т.д.</a:t>
            </a:r>
          </a:p>
          <a:p>
            <a:endParaRPr lang="ru-RU" dirty="0"/>
          </a:p>
        </p:txBody>
      </p:sp>
      <p:pic>
        <p:nvPicPr>
          <p:cNvPr id="3074" name="Picture 2" descr="IMG_20230712_150558_2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 y="774812"/>
            <a:ext cx="2372991" cy="208823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6" name="Picture 4" descr="IMG_20230712_150558_7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579" y="2522178"/>
            <a:ext cx="2977130" cy="168208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1266" name="Picture 2" descr="https://gas-kvas.com/uploads/posts/2023-02/1676512383_gas-kvas-com-p-kupel-detskii-risunok-4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04258"/>
            <a:ext cx="3688848" cy="245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090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Разноцветная </a:t>
            </a:r>
            <a:r>
              <a:rPr lang="ru-RU" sz="6000" b="1" dirty="0">
                <a:solidFill>
                  <a:srgbClr val="7030A0"/>
                </a:solidFill>
                <a:latin typeface="Monotype Corsiva" panose="03010101010201010101" pitchFamily="66" charset="0"/>
              </a:rPr>
              <a:t>вода.</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85000" lnSpcReduction="10000"/>
          </a:bodyPr>
          <a:lstStyle/>
          <a:p>
            <a:pPr marL="0" indent="457200" algn="just">
              <a:buNone/>
            </a:pPr>
            <a:r>
              <a:rPr lang="ru-RU" dirty="0"/>
              <a:t>Одним из самых интересных и занимательных дел в детском саду всегда было экспериментирование, которому посвящена эта </a:t>
            </a:r>
            <a:r>
              <a:rPr lang="ru-RU" dirty="0" smtClean="0"/>
              <a:t>неделя.</a:t>
            </a:r>
          </a:p>
          <a:p>
            <a:pPr marL="0" indent="457200" algn="just">
              <a:buNone/>
            </a:pPr>
            <a:r>
              <a:rPr lang="ru-RU" dirty="0" smtClean="0"/>
              <a:t>Воспитанники </a:t>
            </a:r>
            <a:r>
              <a:rPr lang="ru-RU" dirty="0"/>
              <a:t>ясельной группы открыли её интереснейшим досугом "Разноцветная вода".</a:t>
            </a:r>
            <a:br>
              <a:rPr lang="ru-RU" dirty="0"/>
            </a:br>
            <a:r>
              <a:rPr lang="ru-RU" dirty="0"/>
              <a:t>Малыши убедились в том, что вода бесцветная, принимает цвет того вещества, которое в нее добавлено.</a:t>
            </a:r>
          </a:p>
        </p:txBody>
      </p:sp>
      <p:pic>
        <p:nvPicPr>
          <p:cNvPr id="4098" name="Picture 2" descr="IMG_20230712_150903_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1" y="1372719"/>
            <a:ext cx="2979785" cy="1370701"/>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100" name="Picture 4" descr="IMG_20230712_150903_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4694" y="1372719"/>
            <a:ext cx="1305297" cy="283760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6" name="Picture 2" descr="https://i.gifer.com/embedded/download/7ruV.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65823" y="3212976"/>
            <a:ext cx="2286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26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День </a:t>
            </a:r>
            <a:r>
              <a:rPr lang="ru-RU" sz="6000" b="1" dirty="0">
                <a:solidFill>
                  <a:srgbClr val="7030A0"/>
                </a:solidFill>
                <a:latin typeface="Monotype Corsiva" panose="03010101010201010101" pitchFamily="66" charset="0"/>
              </a:rPr>
              <a:t>шоколада</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p:txBody>
          <a:bodyPr>
            <a:normAutofit fontScale="85000" lnSpcReduction="10000"/>
          </a:bodyPr>
          <a:lstStyle/>
          <a:p>
            <a:pPr marL="0" indent="457200" algn="just">
              <a:buNone/>
            </a:pPr>
            <a:r>
              <a:rPr lang="ru-RU" dirty="0"/>
              <a:t>11 июля отмечается Всемирный день шоколада. Самый сладкий и самый вкусный </a:t>
            </a:r>
            <a:r>
              <a:rPr lang="ru-RU" dirty="0" smtClean="0"/>
              <a:t>праздник.</a:t>
            </a:r>
          </a:p>
          <a:p>
            <a:pPr marL="0" indent="457200" algn="just">
              <a:buNone/>
            </a:pPr>
            <a:r>
              <a:rPr lang="ru-RU" dirty="0" smtClean="0"/>
              <a:t>Ребята </a:t>
            </a:r>
            <a:r>
              <a:rPr lang="ru-RU" dirty="0"/>
              <a:t>ясельной группы не могли пропустить такое событие.</a:t>
            </a:r>
            <a:br>
              <a:rPr lang="ru-RU" dirty="0"/>
            </a:br>
            <a:r>
              <a:rPr lang="ru-RU" dirty="0"/>
              <a:t>Праздник прошёл с творческими заданиями, с рассматриванием фантиков и оберток от конфет и </a:t>
            </a:r>
            <a:r>
              <a:rPr lang="ru-RU" dirty="0" smtClean="0"/>
              <a:t>шоколадок.</a:t>
            </a:r>
          </a:p>
          <a:p>
            <a:pPr marL="0" indent="457200" algn="just">
              <a:buNone/>
            </a:pPr>
            <a:r>
              <a:rPr lang="ru-RU" dirty="0" smtClean="0"/>
              <a:t>А </a:t>
            </a:r>
            <a:r>
              <a:rPr lang="ru-RU" dirty="0"/>
              <a:t>в завершение всего изготовили "шоколад" своими руками.</a:t>
            </a:r>
          </a:p>
        </p:txBody>
      </p:sp>
      <p:pic>
        <p:nvPicPr>
          <p:cNvPr id="5122" name="Picture 2" descr="photo1689085829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9" y="1124743"/>
            <a:ext cx="1368152" cy="297424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124" name="Picture 4" descr="photo1689085829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571" y="1600201"/>
            <a:ext cx="1368152" cy="297424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0" name="Picture 2" descr="https://otkrytky.ru/o/img/0139/otrkytky-ru-43-bXV6LXBvZGFyb2sucnU.gif"/>
          <p:cNvPicPr>
            <a:picLocks noChangeAspect="1" noChangeArrowheads="1" noCrop="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363" y="4006913"/>
            <a:ext cx="4733256" cy="256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749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err="1" smtClean="0">
                <a:solidFill>
                  <a:srgbClr val="7030A0"/>
                </a:solidFill>
                <a:latin typeface="Monotype Corsiva" panose="03010101010201010101" pitchFamily="66" charset="0"/>
              </a:rPr>
              <a:t>Книжкина</a:t>
            </a:r>
            <a:r>
              <a:rPr lang="ru-RU" sz="6000" b="1" dirty="0" smtClean="0">
                <a:solidFill>
                  <a:srgbClr val="7030A0"/>
                </a:solidFill>
                <a:latin typeface="Monotype Corsiva" panose="03010101010201010101" pitchFamily="66" charset="0"/>
              </a:rPr>
              <a:t> </a:t>
            </a:r>
            <a:r>
              <a:rPr lang="ru-RU" sz="6000" b="1" dirty="0">
                <a:solidFill>
                  <a:srgbClr val="7030A0"/>
                </a:solidFill>
                <a:latin typeface="Monotype Corsiva" panose="03010101010201010101" pitchFamily="66" charset="0"/>
              </a:rPr>
              <a:t>больница</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a:xfrm>
            <a:off x="5541246" y="1417638"/>
            <a:ext cx="4786723" cy="4525963"/>
          </a:xfrm>
        </p:spPr>
        <p:txBody>
          <a:bodyPr>
            <a:normAutofit fontScale="85000" lnSpcReduction="10000"/>
          </a:bodyPr>
          <a:lstStyle/>
          <a:p>
            <a:pPr marL="0" indent="457200" algn="just">
              <a:buNone/>
            </a:pPr>
            <a:r>
              <a:rPr lang="ru-RU" dirty="0"/>
              <a:t>Воспитанники средней группы сегодня активно работали в "</a:t>
            </a:r>
            <a:r>
              <a:rPr lang="ru-RU" dirty="0" err="1"/>
              <a:t>Книжкиной</a:t>
            </a:r>
            <a:r>
              <a:rPr lang="ru-RU" dirty="0"/>
              <a:t> больницы" под чутким руководством доктора </a:t>
            </a:r>
            <a:r>
              <a:rPr lang="ru-RU" dirty="0" err="1" smtClean="0"/>
              <a:t>Книжкиной</a:t>
            </a:r>
            <a:r>
              <a:rPr lang="ru-RU" dirty="0" smtClean="0"/>
              <a:t>.</a:t>
            </a:r>
          </a:p>
          <a:p>
            <a:pPr marL="0" indent="457200" algn="just">
              <a:buNone/>
            </a:pPr>
            <a:r>
              <a:rPr lang="ru-RU" dirty="0" smtClean="0"/>
              <a:t>Занимаясь </a:t>
            </a:r>
            <a:r>
              <a:rPr lang="ru-RU" dirty="0"/>
              <a:t>ремонтом книг, дети увлеклись новым, по-настоящему полезным делом, включились в работу с желанием и </a:t>
            </a:r>
            <a:r>
              <a:rPr lang="ru-RU" dirty="0" smtClean="0"/>
              <a:t>интересом.</a:t>
            </a:r>
          </a:p>
          <a:p>
            <a:pPr marL="0" indent="457200" algn="just">
              <a:buNone/>
            </a:pPr>
            <a:r>
              <a:rPr lang="ru-RU" dirty="0" smtClean="0"/>
              <a:t>В </a:t>
            </a:r>
            <a:r>
              <a:rPr lang="ru-RU" dirty="0"/>
              <a:t>ходе работы прочувствовали важность своей работы, пришли к выводу: книги нужно беречь!!!</a:t>
            </a:r>
          </a:p>
        </p:txBody>
      </p:sp>
      <p:pic>
        <p:nvPicPr>
          <p:cNvPr id="7170" name="Picture 2" descr="photo1688996043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7" y="1304355"/>
            <a:ext cx="3168352" cy="237626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2" name="Picture 4" descr="photo1688996043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953" y="3284984"/>
            <a:ext cx="3150293" cy="236272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4" name="Picture 2" descr="https://pic.rutubelist.ru/video/84/5d/845daf59eabcf6021f059e1b4737b634.jpg"/>
          <p:cNvPicPr>
            <a:picLocks noChangeAspect="1" noChangeArrowheads="1"/>
          </p:cNvPicPr>
          <p:nvPr/>
        </p:nvPicPr>
        <p:blipFill>
          <a:blip r:embed="rId4" cstate="print">
            <a:clrChange>
              <a:clrFrom>
                <a:srgbClr val="EBEBE9"/>
              </a:clrFrom>
              <a:clrTo>
                <a:srgbClr val="EBEBE9">
                  <a:alpha val="0"/>
                </a:srgbClr>
              </a:clrTo>
            </a:clrChange>
            <a:extLst>
              <a:ext uri="{28A0092B-C50C-407E-A947-70E740481C1C}">
                <a14:useLocalDpi xmlns:a14="http://schemas.microsoft.com/office/drawing/2010/main" val="0"/>
              </a:ext>
            </a:extLst>
          </a:blip>
          <a:srcRect/>
          <a:stretch>
            <a:fillRect/>
          </a:stretch>
        </p:blipFill>
        <p:spPr bwMode="auto">
          <a:xfrm>
            <a:off x="234355" y="4869160"/>
            <a:ext cx="2651786" cy="198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28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Уборка </a:t>
            </a:r>
            <a:r>
              <a:rPr lang="ru-RU" sz="6000" b="1" dirty="0">
                <a:solidFill>
                  <a:srgbClr val="7030A0"/>
                </a:solidFill>
                <a:latin typeface="Monotype Corsiva" panose="03010101010201010101" pitchFamily="66" charset="0"/>
              </a:rPr>
              <a:t>группы</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a:xfrm>
            <a:off x="514067" y="1417638"/>
            <a:ext cx="4786723" cy="4525963"/>
          </a:xfrm>
        </p:spPr>
        <p:txBody>
          <a:bodyPr/>
          <a:lstStyle/>
          <a:p>
            <a:pPr marL="0" indent="457200" algn="just">
              <a:buNone/>
            </a:pPr>
            <a:r>
              <a:rPr lang="ru-RU" dirty="0"/>
              <a:t>Сегодня в подготовительной группе "День частоты". Ребята с удовольствием убирают группу, моют игрушки.</a:t>
            </a:r>
            <a:br>
              <a:rPr lang="ru-RU" dirty="0"/>
            </a:br>
            <a:r>
              <a:rPr lang="ru-RU" dirty="0"/>
              <a:t>Старшие товарищи покидают стены нашего детского сада, оставляя малышам чистую, ухоженную группу.</a:t>
            </a:r>
          </a:p>
        </p:txBody>
      </p:sp>
      <p:pic>
        <p:nvPicPr>
          <p:cNvPr id="8194" name="Picture 2" descr="photo1689162195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946" y="1348364"/>
            <a:ext cx="2390137" cy="179260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8196" name="Picture 4" descr="photo1689162195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239" y="1556792"/>
            <a:ext cx="2358355" cy="176876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100" name="Picture 4" descr="https://topuch.com/coglasovano-utverjdayu-zamdir-po-vr-direktor-t-i-belyankina-f/1096500_html_f5df6df28497fb2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979" y="3383660"/>
            <a:ext cx="2488185" cy="2533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81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День </a:t>
            </a:r>
            <a:r>
              <a:rPr lang="ru-RU" b="1" dirty="0">
                <a:solidFill>
                  <a:srgbClr val="002060"/>
                </a:solidFill>
                <a:latin typeface="Monotype Corsiva" panose="03010101010201010101" pitchFamily="66" charset="0"/>
              </a:rPr>
              <a:t>защиты детей </a:t>
            </a:r>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в </a:t>
            </a:r>
            <a:r>
              <a:rPr lang="ru-RU" b="1" dirty="0">
                <a:solidFill>
                  <a:srgbClr val="002060"/>
                </a:solidFill>
                <a:latin typeface="Monotype Corsiva" panose="03010101010201010101" pitchFamily="66" charset="0"/>
              </a:rPr>
              <a:t>1 младшей и ясельной группах</a:t>
            </a:r>
            <a:r>
              <a:rPr lang="ru-RU" dirty="0"/>
              <a:t/>
            </a:r>
            <a:br>
              <a:rPr lang="ru-RU" dirty="0"/>
            </a:br>
            <a:endParaRPr lang="ru-RU" dirty="0"/>
          </a:p>
        </p:txBody>
      </p:sp>
      <p:sp>
        <p:nvSpPr>
          <p:cNvPr id="4" name="Объект 3"/>
          <p:cNvSpPr>
            <a:spLocks noGrp="1"/>
          </p:cNvSpPr>
          <p:nvPr>
            <p:ph sz="half" idx="2"/>
          </p:nvPr>
        </p:nvSpPr>
        <p:spPr/>
        <p:txBody>
          <a:bodyPr>
            <a:normAutofit fontScale="92500" lnSpcReduction="10000"/>
          </a:bodyPr>
          <a:lstStyle/>
          <a:p>
            <a:pPr marL="0" indent="457200" algn="just">
              <a:buNone/>
            </a:pPr>
            <a:r>
              <a:rPr lang="ru-RU" dirty="0"/>
              <a:t>В день Защиты к детям ясельной и первой младшей группы прилетел </a:t>
            </a:r>
            <a:r>
              <a:rPr lang="ru-RU" dirty="0" err="1"/>
              <a:t>Карлсон</a:t>
            </a:r>
            <a:r>
              <a:rPr lang="ru-RU" dirty="0"/>
              <a:t>.</a:t>
            </a:r>
            <a:br>
              <a:rPr lang="ru-RU" dirty="0"/>
            </a:br>
            <a:r>
              <a:rPr lang="ru-RU" dirty="0"/>
              <a:t>Он смеялся, шутил, играл с малышами в игры "Веселый шарик", "Солнышко и дождик".</a:t>
            </a:r>
            <a:br>
              <a:rPr lang="ru-RU" dirty="0"/>
            </a:br>
            <a:r>
              <a:rPr lang="ru-RU" dirty="0"/>
              <a:t>В доме сказочного героя ребята получили угощения.</a:t>
            </a:r>
            <a:br>
              <a:rPr lang="ru-RU" dirty="0"/>
            </a:br>
            <a:r>
              <a:rPr lang="ru-RU" dirty="0"/>
              <a:t>Море радости, улыбок, веселья и положительных эмоций подарил </a:t>
            </a:r>
            <a:r>
              <a:rPr lang="ru-RU" dirty="0" err="1"/>
              <a:t>Карлсон</a:t>
            </a:r>
            <a:r>
              <a:rPr lang="ru-RU" dirty="0"/>
              <a:t> своим юным друзьям!</a:t>
            </a:r>
          </a:p>
        </p:txBody>
      </p:sp>
      <p:pic>
        <p:nvPicPr>
          <p:cNvPr id="3074" name="Picture 2" descr="IMG_20230602_160519_5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62" y="1600200"/>
            <a:ext cx="2438399" cy="182879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6" name="Picture 4" descr="IMG_20230602_160519_5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478" y="3140968"/>
            <a:ext cx="2304256" cy="172819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0" name="Picture 2" descr="https://i.mycdn.me/i?r=AyH4iRPQ2q0otWIFepML2LxRp4o5BOgteNIr0vuAGnQ2-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95" y="4040769"/>
            <a:ext cx="2307456" cy="2298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15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Виртуальная </a:t>
            </a:r>
            <a:r>
              <a:rPr lang="ru-RU" sz="6000" b="1" dirty="0">
                <a:solidFill>
                  <a:srgbClr val="7030A0"/>
                </a:solidFill>
                <a:latin typeface="Monotype Corsiva" panose="03010101010201010101" pitchFamily="66" charset="0"/>
              </a:rPr>
              <a:t>экскурсия</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a:xfrm>
            <a:off x="5524193" y="1390940"/>
            <a:ext cx="4786723" cy="4525963"/>
          </a:xfrm>
        </p:spPr>
        <p:txBody>
          <a:bodyPr>
            <a:normAutofit fontScale="85000" lnSpcReduction="20000"/>
          </a:bodyPr>
          <a:lstStyle/>
          <a:p>
            <a:pPr marL="0" indent="457200" algn="just">
              <a:buNone/>
            </a:pPr>
            <a:r>
              <a:rPr lang="ru-RU" dirty="0"/>
              <a:t>Воспитанники подготовительной группы отправились в виртуальную экскурсию "Мир домашних животных</a:t>
            </a:r>
            <a:r>
              <a:rPr lang="ru-RU" dirty="0" smtClean="0"/>
              <a:t>".</a:t>
            </a:r>
          </a:p>
          <a:p>
            <a:pPr marL="0" indent="457200" algn="just">
              <a:buNone/>
            </a:pPr>
            <a:r>
              <a:rPr lang="ru-RU" dirty="0" smtClean="0"/>
              <a:t>Данная </a:t>
            </a:r>
            <a:r>
              <a:rPr lang="ru-RU" dirty="0"/>
              <a:t>форма работы помогает ребятам познакомиться с миром животных, которых можно содержать в домашних условиях. Общение с животными обогащает и расширяет знания ребят, формирует у них любовь к братьям нашим меньшим</a:t>
            </a:r>
            <a:r>
              <a:rPr lang="ru-RU" dirty="0" smtClean="0"/>
              <a:t>.</a:t>
            </a:r>
            <a:r>
              <a:rPr lang="ru-RU" dirty="0"/>
              <a:t/>
            </a:r>
            <a:br>
              <a:rPr lang="ru-RU" dirty="0"/>
            </a:br>
            <a:endParaRPr lang="ru-RU" dirty="0"/>
          </a:p>
        </p:txBody>
      </p:sp>
      <p:pic>
        <p:nvPicPr>
          <p:cNvPr id="9218" name="Picture 2" descr="photo1689226137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7" y="1417638"/>
            <a:ext cx="2614852" cy="196113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20" name="Picture 4" descr="photo1689226137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611" y="2560638"/>
            <a:ext cx="2372275" cy="177920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25117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6700" b="1" dirty="0">
                <a:solidFill>
                  <a:srgbClr val="7030A0"/>
                </a:solidFill>
                <a:latin typeface="Monotype Corsiva" panose="03010101010201010101" pitchFamily="66" charset="0"/>
              </a:rPr>
              <a:t>Домашние животные</a:t>
            </a:r>
            <a:r>
              <a:rPr lang="ru-RU" dirty="0"/>
              <a:t/>
            </a:r>
            <a:br>
              <a:rPr lang="ru-RU" dirty="0"/>
            </a:br>
            <a:endParaRPr lang="ru-RU" dirty="0"/>
          </a:p>
        </p:txBody>
      </p:sp>
      <p:sp>
        <p:nvSpPr>
          <p:cNvPr id="3" name="Объект 2"/>
          <p:cNvSpPr>
            <a:spLocks noGrp="1"/>
          </p:cNvSpPr>
          <p:nvPr>
            <p:ph sz="half" idx="1"/>
          </p:nvPr>
        </p:nvSpPr>
        <p:spPr>
          <a:xfrm>
            <a:off x="516009" y="846138"/>
            <a:ext cx="4786723" cy="4525963"/>
          </a:xfrm>
        </p:spPr>
        <p:txBody>
          <a:bodyPr>
            <a:normAutofit fontScale="92500"/>
          </a:bodyPr>
          <a:lstStyle/>
          <a:p>
            <a:pPr marL="0" indent="457200" algn="just">
              <a:buNone/>
            </a:pPr>
            <a:r>
              <a:rPr lang="ru-RU" dirty="0"/>
              <a:t>В рамках тематической недели «Домашние животные» в нашем детском саду проходят разнообразные мероприятия.</a:t>
            </a:r>
            <a:br>
              <a:rPr lang="ru-RU" dirty="0"/>
            </a:br>
            <a:r>
              <a:rPr lang="ru-RU" dirty="0"/>
              <a:t>Дети средней группы в игровой форме  знакомятся с домашними животными нашего края, закрепляют знания о них.</a:t>
            </a:r>
            <a:br>
              <a:rPr lang="ru-RU" dirty="0"/>
            </a:br>
            <a:r>
              <a:rPr lang="ru-RU" dirty="0"/>
              <a:t>Сегодня ребята слепили своё любимое животное.</a:t>
            </a:r>
          </a:p>
        </p:txBody>
      </p:sp>
      <p:pic>
        <p:nvPicPr>
          <p:cNvPr id="10242" name="Picture 2" descr="photo1689272092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731" y="1162621"/>
            <a:ext cx="2976331" cy="223224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44" name="Picture 4" descr="photo1689272092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195" y="2674231"/>
            <a:ext cx="2765654" cy="2074241"/>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122" name="Picture 2" descr="https://i.gifer.com/4AQQ.gif"/>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4795" y="4581128"/>
            <a:ext cx="2943225"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915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Водные </a:t>
            </a:r>
            <a:r>
              <a:rPr lang="ru-RU" sz="6000" b="1" dirty="0">
                <a:solidFill>
                  <a:srgbClr val="7030A0"/>
                </a:solidFill>
                <a:latin typeface="Monotype Corsiva" panose="03010101010201010101" pitchFamily="66" charset="0"/>
              </a:rPr>
              <a:t>жители</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p:txBody>
          <a:bodyPr>
            <a:normAutofit fontScale="92500" lnSpcReduction="10000"/>
          </a:bodyPr>
          <a:lstStyle/>
          <a:p>
            <a:pPr marL="0" indent="457200" algn="just">
              <a:buNone/>
            </a:pPr>
            <a:r>
              <a:rPr lang="ru-RU" dirty="0"/>
              <a:t>Воспитанники подготовительной группы продолжают знакомиться домашними обитателями. И сегодня это водные жители.</a:t>
            </a:r>
            <a:br>
              <a:rPr lang="ru-RU" dirty="0"/>
            </a:br>
            <a:r>
              <a:rPr lang="ru-RU" dirty="0"/>
              <a:t>Ребята закрепили знания об аквариуме, о его обитателях, описали общую красоту и привлекательность аквариума, развивали умение отвечать на вопросы, воспитывали интерес к водному миру аквариума.</a:t>
            </a:r>
          </a:p>
        </p:txBody>
      </p:sp>
      <p:pic>
        <p:nvPicPr>
          <p:cNvPr id="11266" name="Picture 2" descr="photo16895797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 y="1196752"/>
            <a:ext cx="2688299" cy="201622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146" name="Picture 2" descr="https://i.pinimg.com/originals/7a/36/3a/7a363af33728ed229c3c6419de0ab4bb.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0579" y="3356992"/>
            <a:ext cx="2334386" cy="311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577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b="1" dirty="0" smtClean="0">
                <a:solidFill>
                  <a:srgbClr val="7030A0"/>
                </a:solidFill>
                <a:latin typeface="Monotype Corsiva" panose="03010101010201010101" pitchFamily="66" charset="0"/>
              </a:rPr>
              <a:t/>
            </a:r>
            <a:br>
              <a:rPr lang="ru-RU" b="1" dirty="0" smtClean="0">
                <a:solidFill>
                  <a:srgbClr val="7030A0"/>
                </a:solidFill>
                <a:latin typeface="Monotype Corsiva" panose="03010101010201010101" pitchFamily="66" charset="0"/>
              </a:rPr>
            </a:br>
            <a:r>
              <a:rPr lang="ru-RU" b="1" dirty="0" smtClean="0">
                <a:solidFill>
                  <a:srgbClr val="7030A0"/>
                </a:solidFill>
                <a:latin typeface="Monotype Corsiva" panose="03010101010201010101" pitchFamily="66" charset="0"/>
              </a:rPr>
              <a:t>Эксперимент </a:t>
            </a:r>
            <a:br>
              <a:rPr lang="ru-RU" b="1" dirty="0" smtClean="0">
                <a:solidFill>
                  <a:srgbClr val="7030A0"/>
                </a:solidFill>
                <a:latin typeface="Monotype Corsiva" panose="03010101010201010101" pitchFamily="66" charset="0"/>
              </a:rPr>
            </a:br>
            <a:r>
              <a:rPr lang="ru-RU" b="1" dirty="0" smtClean="0">
                <a:solidFill>
                  <a:srgbClr val="7030A0"/>
                </a:solidFill>
                <a:latin typeface="Monotype Corsiva" panose="03010101010201010101" pitchFamily="66" charset="0"/>
              </a:rPr>
              <a:t>«</a:t>
            </a:r>
            <a:r>
              <a:rPr lang="ru-RU" b="1" dirty="0">
                <a:solidFill>
                  <a:srgbClr val="7030A0"/>
                </a:solidFill>
                <a:latin typeface="Monotype Corsiva" panose="03010101010201010101" pitchFamily="66" charset="0"/>
              </a:rPr>
              <a:t>Как вода питает растения»</a:t>
            </a:r>
            <a:br>
              <a:rPr lang="ru-RU" b="1" dirty="0">
                <a:solidFill>
                  <a:srgbClr val="7030A0"/>
                </a:solidFill>
                <a:latin typeface="Monotype Corsiva" panose="03010101010201010101" pitchFamily="66" charset="0"/>
              </a:rPr>
            </a:br>
            <a:endParaRPr lang="ru-RU"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70000" lnSpcReduction="20000"/>
          </a:bodyPr>
          <a:lstStyle/>
          <a:p>
            <a:pPr marL="0" indent="457200" algn="just">
              <a:buNone/>
            </a:pPr>
            <a:r>
              <a:rPr lang="ru-RU" dirty="0"/>
              <a:t>Для того, чтоб узнать, как вода питает растение, ребята из старшей группы провели опыт с листьями салата, с водой и пищевым красителем. Листы на следующий день окрасились в цвет красителя, находящегося в стакане: в одном стакане прожилки – жёлтые, в другом стакане – красные, в третьем – </a:t>
            </a:r>
            <a:r>
              <a:rPr lang="ru-RU" dirty="0" smtClean="0"/>
              <a:t>зелёные.</a:t>
            </a:r>
          </a:p>
          <a:p>
            <a:pPr marL="0" indent="457200" algn="just">
              <a:buNone/>
            </a:pPr>
            <a:r>
              <a:rPr lang="ru-RU" dirty="0" smtClean="0"/>
              <a:t>А </a:t>
            </a:r>
            <a:r>
              <a:rPr lang="ru-RU" dirty="0"/>
              <a:t>те листья, которые оставили без красителя – цвет не изменили.</a:t>
            </a:r>
            <a:br>
              <a:rPr lang="ru-RU" dirty="0"/>
            </a:br>
            <a:r>
              <a:rPr lang="ru-RU" dirty="0"/>
              <a:t>Благодаря проведенному опыту, дети определили, как окрасилось растение и сделали вывод, что нельзя ломать и срывать растения, о них нужно заботиться.</a:t>
            </a:r>
          </a:p>
        </p:txBody>
      </p:sp>
      <p:pic>
        <p:nvPicPr>
          <p:cNvPr id="12290" name="Picture 2" descr="photo1689582979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52" y="1652140"/>
            <a:ext cx="2449944" cy="183745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2292" name="Picture 4" descr="photo1689582979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396" y="2824000"/>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0" name="Picture 2" descr="https://otvet.imgsmail.ru/download/u_ed47865f43a15d995b635138fd686dff_800.gif"/>
          <p:cNvPicPr>
            <a:picLocks noChangeAspect="1" noChangeArrowheads="1" noCrop="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609847" y="3880338"/>
            <a:ext cx="2291318" cy="246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00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6000" b="1" dirty="0">
                <a:solidFill>
                  <a:srgbClr val="7030A0"/>
                </a:solidFill>
                <a:latin typeface="Monotype Corsiva" panose="03010101010201010101" pitchFamily="66" charset="0"/>
              </a:rPr>
              <a:t>Дачная растительность</a:t>
            </a:r>
            <a:r>
              <a:rPr lang="ru-RU" dirty="0"/>
              <a:t/>
            </a:r>
            <a:br>
              <a:rPr lang="ru-RU" dirty="0"/>
            </a:br>
            <a:endParaRPr lang="ru-RU" dirty="0"/>
          </a:p>
        </p:txBody>
      </p:sp>
      <p:sp>
        <p:nvSpPr>
          <p:cNvPr id="4" name="Объект 3"/>
          <p:cNvSpPr>
            <a:spLocks noGrp="1"/>
          </p:cNvSpPr>
          <p:nvPr>
            <p:ph sz="half" idx="2"/>
          </p:nvPr>
        </p:nvSpPr>
        <p:spPr>
          <a:xfrm>
            <a:off x="5453023" y="1052736"/>
            <a:ext cx="4786723" cy="4525963"/>
          </a:xfrm>
        </p:spPr>
        <p:txBody>
          <a:bodyPr>
            <a:normAutofit fontScale="92500"/>
          </a:bodyPr>
          <a:lstStyle/>
          <a:p>
            <a:pPr marL="0" indent="457200" algn="just">
              <a:buNone/>
            </a:pPr>
            <a:r>
              <a:rPr lang="ru-RU" dirty="0"/>
              <a:t>Лето - благоприятное время для решения многих задач в работе с дошкольниками, в том числе и познавательных. Огород является   источником  познания  природы.  Здесь  расширяются,  углубляются,  закрепляются  знания  воспитанников. Они приобщаются к трудовой деятельности по уходу  за растениями.</a:t>
            </a:r>
          </a:p>
        </p:txBody>
      </p:sp>
      <p:pic>
        <p:nvPicPr>
          <p:cNvPr id="13314" name="Picture 2" descr="photo1689587473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2" y="1052736"/>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3316" name="Picture 4" descr="photo1689587473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446" y="2434432"/>
            <a:ext cx="2574229" cy="193067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8194" name="Picture 2" descr="https://my-farmer.ru/wp-content/uploads/6/3/c/63cd7052f738befd6987e2d76082fdc3.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607" y="4348545"/>
            <a:ext cx="5163757" cy="2413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14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5300" b="1" dirty="0">
                <a:solidFill>
                  <a:srgbClr val="7030A0"/>
                </a:solidFill>
                <a:latin typeface="Monotype Corsiva" panose="03010101010201010101" pitchFamily="66" charset="0"/>
              </a:rPr>
              <a:t>Лепка домашних питомцев</a:t>
            </a:r>
            <a:r>
              <a:rPr lang="ru-RU" dirty="0"/>
              <a:t/>
            </a:r>
            <a:br>
              <a:rPr lang="ru-RU" dirty="0"/>
            </a:br>
            <a:endParaRPr lang="ru-RU" dirty="0"/>
          </a:p>
        </p:txBody>
      </p:sp>
      <p:sp>
        <p:nvSpPr>
          <p:cNvPr id="3" name="Объект 2"/>
          <p:cNvSpPr>
            <a:spLocks noGrp="1"/>
          </p:cNvSpPr>
          <p:nvPr>
            <p:ph sz="half" idx="1"/>
          </p:nvPr>
        </p:nvSpPr>
        <p:spPr/>
        <p:txBody>
          <a:bodyPr/>
          <a:lstStyle/>
          <a:p>
            <a:pPr marL="0" indent="457200" algn="just">
              <a:buNone/>
            </a:pPr>
            <a:r>
              <a:rPr lang="ru-RU" dirty="0"/>
              <a:t>Воспитанники подготовительной группы узнали много нового о домашних питомцах и свои впечатления отразили в лепке.</a:t>
            </a:r>
          </a:p>
        </p:txBody>
      </p:sp>
      <p:pic>
        <p:nvPicPr>
          <p:cNvPr id="14338" name="Picture 2" descr="photo1689748386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1" y="989945"/>
            <a:ext cx="2382172" cy="178662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4340" name="Picture 4" descr="photo1689748386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263" y="2132945"/>
            <a:ext cx="2579391" cy="172819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18" name="Picture 2" descr="https://www.gifki.org/data/media/288/ovtsa-i-ovechka-animatsionnaya-kartinka-001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15275" y="887702"/>
            <a:ext cx="1400175" cy="9429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forumsmilenet.b-cdn.net/u/3/b/9/3b989a5d5d8ab6dcd231e44462eb435f.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34510" y="3403847"/>
            <a:ext cx="183832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ic.pics.livejournal.com/rossianca/85300823/3633285/3633285_original.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92107" y="3842376"/>
            <a:ext cx="2466975" cy="237172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new.akvarom.ru/wp-content/uploads/2014/12/2935861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34150" y="4810662"/>
            <a:ext cx="2162175" cy="118110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wdesk.ru/_ph/197/2/640151278.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8770" y="5037138"/>
            <a:ext cx="20193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222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Знакомство </a:t>
            </a:r>
            <a:r>
              <a:rPr lang="ru-RU" sz="6000" b="1" dirty="0">
                <a:solidFill>
                  <a:srgbClr val="7030A0"/>
                </a:solidFill>
                <a:latin typeface="Monotype Corsiva" panose="03010101010201010101" pitchFamily="66" charset="0"/>
              </a:rPr>
              <a:t>с попугаем</a:t>
            </a:r>
            <a:r>
              <a:rPr lang="ru-RU" dirty="0"/>
              <a:t/>
            </a:r>
            <a:br>
              <a:rPr lang="ru-RU" dirty="0"/>
            </a:br>
            <a:endParaRPr lang="ru-RU" dirty="0"/>
          </a:p>
        </p:txBody>
      </p:sp>
      <p:sp>
        <p:nvSpPr>
          <p:cNvPr id="4" name="Объект 3"/>
          <p:cNvSpPr>
            <a:spLocks noGrp="1"/>
          </p:cNvSpPr>
          <p:nvPr>
            <p:ph sz="half" idx="2"/>
          </p:nvPr>
        </p:nvSpPr>
        <p:spPr/>
        <p:txBody>
          <a:bodyPr/>
          <a:lstStyle/>
          <a:p>
            <a:pPr marL="0" indent="457200" algn="just">
              <a:buNone/>
            </a:pPr>
            <a:r>
              <a:rPr lang="ru-RU" dirty="0"/>
              <a:t>Воспитанники подготовительной группы продолжают знакомство с домашними питомцами.</a:t>
            </a:r>
            <a:br>
              <a:rPr lang="ru-RU" dirty="0"/>
            </a:br>
            <a:r>
              <a:rPr lang="ru-RU" dirty="0"/>
              <a:t>Сегодняшний день посвящён птицам, а в частности попугаям</a:t>
            </a:r>
            <a:r>
              <a:rPr lang="ru-RU" dirty="0" smtClean="0"/>
              <a:t>.</a:t>
            </a:r>
            <a:endParaRPr lang="ru-RU" dirty="0"/>
          </a:p>
        </p:txBody>
      </p:sp>
      <p:pic>
        <p:nvPicPr>
          <p:cNvPr id="15362" name="Picture 2" descr="photo16896633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 y="1411422"/>
            <a:ext cx="3004830" cy="2253623"/>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42" name="Picture 2" descr="https://i.gifer.com/LzhV.gif"/>
          <p:cNvPicPr>
            <a:picLocks noChangeAspect="1" noChangeArrowheads="1" noCrop="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058" y="4178748"/>
            <a:ext cx="1947416" cy="19474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cs8.livemaster.ru/storage/bf/28/6f0c369164b4bc07887c15bba5xh.gif"/>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2627" y="3863182"/>
            <a:ext cx="2328703" cy="232870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gifki.org/data/media/591/popugay-animatsionnaya-kartinka-001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67003" y="4426529"/>
            <a:ext cx="12096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stihi.ru/pics/2020/10/21/798.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34434" y="4399742"/>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5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День </a:t>
            </a:r>
            <a:r>
              <a:rPr lang="ru-RU" sz="6000" b="1" dirty="0">
                <a:solidFill>
                  <a:srgbClr val="7030A0"/>
                </a:solidFill>
                <a:latin typeface="Monotype Corsiva" panose="03010101010201010101" pitchFamily="66" charset="0"/>
              </a:rPr>
              <a:t>шахмат.</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85000" lnSpcReduction="10000"/>
          </a:bodyPr>
          <a:lstStyle/>
          <a:p>
            <a:pPr marL="0" indent="457200" algn="just">
              <a:buNone/>
            </a:pPr>
            <a:r>
              <a:rPr lang="ru-RU" dirty="0"/>
              <a:t>20 июля - Международный день шахмат. Шахматы – удивительная логическая игра, популярность которой не угасает уже несколько тысячелетий.</a:t>
            </a:r>
            <a:br>
              <a:rPr lang="ru-RU" dirty="0"/>
            </a:br>
            <a:r>
              <a:rPr lang="ru-RU" dirty="0"/>
              <a:t>В нашем детском саду для детей старшей группы прошёл тематический день "В Королевстве шахмат</a:t>
            </a:r>
            <a:r>
              <a:rPr lang="ru-RU" dirty="0" smtClean="0"/>
              <a:t>".</a:t>
            </a:r>
          </a:p>
          <a:p>
            <a:pPr marL="0" indent="457200" algn="just">
              <a:buNone/>
            </a:pPr>
            <a:r>
              <a:rPr lang="ru-RU" dirty="0" smtClean="0"/>
              <a:t>В </a:t>
            </a:r>
            <a:r>
              <a:rPr lang="ru-RU" dirty="0"/>
              <a:t>Королевстве дети познакомились с историей шахмат, шахматной доской, шахматными полями и фигурами.</a:t>
            </a:r>
          </a:p>
        </p:txBody>
      </p:sp>
      <p:pic>
        <p:nvPicPr>
          <p:cNvPr id="5" name="Рисунок 4"/>
          <p:cNvPicPr>
            <a:picLocks noChangeAspect="1"/>
          </p:cNvPicPr>
          <p:nvPr/>
        </p:nvPicPr>
        <p:blipFill rotWithShape="1">
          <a:blip r:embed="rId2"/>
          <a:srcRect l="38931" t="28344" r="34504" b="36219"/>
          <a:stretch/>
        </p:blipFill>
        <p:spPr>
          <a:xfrm>
            <a:off x="6067003" y="1417638"/>
            <a:ext cx="3744416" cy="280831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266" name="Picture 2" descr="https://media.tenor.com/1yPAoV8qyPwAAAAC/homestuck-kin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1099" y="4581128"/>
            <a:ext cx="2349624" cy="183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397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Растения </a:t>
            </a:r>
            <a:r>
              <a:rPr lang="ru-RU" sz="6000" b="1" dirty="0">
                <a:solidFill>
                  <a:srgbClr val="7030A0"/>
                </a:solidFill>
                <a:latin typeface="Monotype Corsiva" panose="03010101010201010101" pitchFamily="66" charset="0"/>
              </a:rPr>
              <a:t>из коктейльных трубочек.</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p:txBody>
          <a:bodyPr>
            <a:normAutofit fontScale="92500" lnSpcReduction="20000"/>
          </a:bodyPr>
          <a:lstStyle/>
          <a:p>
            <a:pPr marL="0" indent="457200" algn="just">
              <a:buNone/>
            </a:pPr>
            <a:r>
              <a:rPr lang="ru-RU" dirty="0"/>
              <a:t>В рамках тематической недели "Растения родного города", посвящённой 150-летию города Узловая воспитанники подготовительной группы изготовили деревья в нетрадиционной технике.</a:t>
            </a:r>
            <a:br>
              <a:rPr lang="ru-RU" dirty="0"/>
            </a:br>
            <a:r>
              <a:rPr lang="ru-RU" dirty="0"/>
              <a:t>Ребята использовали для поделок коктейльные трубочки и </a:t>
            </a:r>
            <a:r>
              <a:rPr lang="ru-RU" dirty="0" smtClean="0"/>
              <a:t>салфетки.</a:t>
            </a:r>
          </a:p>
          <a:p>
            <a:pPr marL="0" indent="457200" algn="just">
              <a:buNone/>
            </a:pPr>
            <a:r>
              <a:rPr lang="ru-RU" dirty="0" smtClean="0"/>
              <a:t>И </a:t>
            </a:r>
            <a:r>
              <a:rPr lang="ru-RU" dirty="0"/>
              <a:t>вот, что у них получилось!!!</a:t>
            </a:r>
          </a:p>
        </p:txBody>
      </p:sp>
      <p:pic>
        <p:nvPicPr>
          <p:cNvPr id="16386" name="Picture 2" descr="IMG_20230805_113807_8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90" y="885826"/>
            <a:ext cx="2622813" cy="196711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6388" name="Picture 4" descr="IMG_20230805_113807_7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64" y="2749748"/>
            <a:ext cx="2441839" cy="183137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2292" name="Picture 4" descr="https://i.gifer.com/embedded/download/ZdPH.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9497" y="3492755"/>
            <a:ext cx="2590219" cy="305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511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Приемка </a:t>
            </a:r>
            <a:r>
              <a:rPr lang="ru-RU" sz="6000" b="1" dirty="0">
                <a:solidFill>
                  <a:srgbClr val="7030A0"/>
                </a:solidFill>
                <a:latin typeface="Monotype Corsiva" panose="03010101010201010101" pitchFamily="66" charset="0"/>
              </a:rPr>
              <a:t>учреждения.</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85000" lnSpcReduction="10000"/>
          </a:bodyPr>
          <a:lstStyle/>
          <a:p>
            <a:pPr marL="0" indent="457200" algn="just">
              <a:buNone/>
            </a:pPr>
            <a:r>
              <a:rPr lang="ru-RU" dirty="0"/>
              <a:t>В соответствии с приказами комитета образования администрации муниципального образования </a:t>
            </a:r>
            <a:r>
              <a:rPr lang="ru-RU" dirty="0" err="1"/>
              <a:t>Узловский</a:t>
            </a:r>
            <a:r>
              <a:rPr lang="ru-RU" dirty="0"/>
              <a:t> район от 29.05.2023 № 115-д «Об организации подготовки и приёмки образовательных организаций </a:t>
            </a:r>
            <a:r>
              <a:rPr lang="ru-RU" dirty="0" err="1"/>
              <a:t>Узловского</a:t>
            </a:r>
            <a:r>
              <a:rPr lang="ru-RU" dirty="0"/>
              <a:t> района к новому 2023-2024 учебному году» 01.08.2023 года в МДОУ центре развития ребёнка - д/с № 14 успешно прошла приёмка к 2023-2024 учебному году.</a:t>
            </a:r>
          </a:p>
        </p:txBody>
      </p:sp>
      <p:pic>
        <p:nvPicPr>
          <p:cNvPr id="17410" name="Picture 2" descr="IMG_20230805_114003_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615" y="1384782"/>
            <a:ext cx="2245569" cy="1684177"/>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7412" name="Picture 4" descr="IMG_20230805_114002_8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841" y="1772816"/>
            <a:ext cx="2496277"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3314" name="Picture 2" descr="https://static.wixstatic.com/media/895aa0_fc8b873a736d4d888863ae341f34c8fb~mv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4955" y="3664915"/>
            <a:ext cx="4870500" cy="256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04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День </a:t>
            </a:r>
            <a:r>
              <a:rPr lang="ru-RU" b="1" dirty="0">
                <a:solidFill>
                  <a:srgbClr val="002060"/>
                </a:solidFill>
                <a:latin typeface="Monotype Corsiva" panose="03010101010201010101" pitchFamily="66" charset="0"/>
              </a:rPr>
              <a:t>защиты детей </a:t>
            </a:r>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в </a:t>
            </a:r>
            <a:r>
              <a:rPr lang="ru-RU" b="1" dirty="0">
                <a:solidFill>
                  <a:srgbClr val="002060"/>
                </a:solidFill>
                <a:latin typeface="Monotype Corsiva" panose="03010101010201010101" pitchFamily="66" charset="0"/>
              </a:rPr>
              <a:t>средней группе</a:t>
            </a:r>
            <a:br>
              <a:rPr lang="ru-RU" b="1" dirty="0">
                <a:solidFill>
                  <a:srgbClr val="002060"/>
                </a:solidFill>
                <a:latin typeface="Monotype Corsiva" panose="03010101010201010101" pitchFamily="66" charset="0"/>
              </a:rPr>
            </a:br>
            <a:endParaRPr lang="ru-RU" b="1" dirty="0">
              <a:solidFill>
                <a:srgbClr val="002060"/>
              </a:solidFill>
              <a:latin typeface="Monotype Corsiva" panose="03010101010201010101" pitchFamily="66" charset="0"/>
            </a:endParaRPr>
          </a:p>
        </p:txBody>
      </p:sp>
      <p:sp>
        <p:nvSpPr>
          <p:cNvPr id="3" name="Объект 2"/>
          <p:cNvSpPr>
            <a:spLocks noGrp="1"/>
          </p:cNvSpPr>
          <p:nvPr>
            <p:ph sz="half" idx="1"/>
          </p:nvPr>
        </p:nvSpPr>
        <p:spPr/>
        <p:txBody>
          <a:bodyPr>
            <a:normAutofit fontScale="92500" lnSpcReduction="10000"/>
          </a:bodyPr>
          <a:lstStyle/>
          <a:p>
            <a:pPr marL="0" indent="457200" algn="just">
              <a:buNone/>
            </a:pPr>
            <a:r>
              <a:rPr lang="ru-RU" dirty="0"/>
              <a:t>В День Защиты Детей в средней группе был организован "День </a:t>
            </a:r>
            <a:r>
              <a:rPr lang="ru-RU" dirty="0" smtClean="0"/>
              <a:t>больших затей</a:t>
            </a:r>
            <a:r>
              <a:rPr lang="ru-RU" dirty="0"/>
              <a:t>".</a:t>
            </a:r>
            <a:br>
              <a:rPr lang="ru-RU" dirty="0"/>
            </a:br>
            <a:r>
              <a:rPr lang="ru-RU" dirty="0"/>
              <a:t>Дети с удовольствием играли в игры, участвовали в веселых конкурсах и эстафетах. Всем было очень весело и интересно.</a:t>
            </a:r>
            <a:br>
              <a:rPr lang="ru-RU" dirty="0"/>
            </a:br>
            <a:r>
              <a:rPr lang="ru-RU" dirty="0"/>
              <a:t>На лицах детей сверкала улыбка, для них это было настоящее веселье и удовольствие.</a:t>
            </a:r>
          </a:p>
        </p:txBody>
      </p:sp>
      <p:pic>
        <p:nvPicPr>
          <p:cNvPr id="4098" name="Picture 2" descr="IMG_20230602_160616_8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947" y="1600200"/>
            <a:ext cx="2918452" cy="218883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100" name="Picture 4" descr="IMG_20230602_160616_7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584" y="274638"/>
            <a:ext cx="1833826" cy="243428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 name="Picture 2" descr="https://bestgif.su/_ph/10/2/69896318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1179" y="3986200"/>
            <a:ext cx="2444184" cy="244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09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Завтрак </a:t>
            </a:r>
            <a:r>
              <a:rPr lang="ru-RU" sz="6000" b="1" dirty="0">
                <a:solidFill>
                  <a:srgbClr val="7030A0"/>
                </a:solidFill>
                <a:latin typeface="Monotype Corsiva" panose="03010101010201010101" pitchFamily="66" charset="0"/>
              </a:rPr>
              <a:t>туриста.</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p:txBody>
          <a:bodyPr>
            <a:normAutofit lnSpcReduction="10000"/>
          </a:bodyPr>
          <a:lstStyle/>
          <a:p>
            <a:pPr marL="0" indent="457200" algn="just">
              <a:buNone/>
            </a:pPr>
            <a:r>
              <a:rPr lang="ru-RU" dirty="0"/>
              <a:t>Воспитанники старшей группы провели интересный эксперимент под шуточным названием "завтрак туриста".</a:t>
            </a:r>
            <a:br>
              <a:rPr lang="ru-RU" dirty="0"/>
            </a:br>
            <a:r>
              <a:rPr lang="ru-RU" dirty="0"/>
              <a:t>Ребята на протяжении недели наблюдали за изменением хлеба в различных условиях.</a:t>
            </a:r>
            <a:br>
              <a:rPr lang="ru-RU" dirty="0"/>
            </a:br>
            <a:r>
              <a:rPr lang="ru-RU" dirty="0"/>
              <a:t>На основе сделанных выводов, дети сформулировали правила хранения хлеба.</a:t>
            </a:r>
          </a:p>
        </p:txBody>
      </p:sp>
      <p:pic>
        <p:nvPicPr>
          <p:cNvPr id="18434" name="Picture 2" descr="IMG_20230809_124936_6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7" y="1254780"/>
            <a:ext cx="2582862" cy="258286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8436" name="Picture 4" descr="IMG_20230809_124936_3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587" y="3068960"/>
            <a:ext cx="2592288" cy="194421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4338" name="Picture 2" descr="https://i.gifer.com/MGIk.gif"/>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458" y="4653136"/>
            <a:ext cx="1680554" cy="176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57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День </a:t>
            </a:r>
            <a:r>
              <a:rPr lang="ru-RU" sz="6000" b="1" dirty="0">
                <a:solidFill>
                  <a:srgbClr val="7030A0"/>
                </a:solidFill>
                <a:latin typeface="Monotype Corsiva" panose="03010101010201010101" pitchFamily="66" charset="0"/>
              </a:rPr>
              <a:t>кошек</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Сегодня, 8 августа 2023 года, в России отмечается международный праздник, который посвящён обаятельным пушистым спутникам, которые сопровождают человечество уже тысячи лет - кошкам.</a:t>
            </a:r>
          </a:p>
        </p:txBody>
      </p:sp>
      <p:pic>
        <p:nvPicPr>
          <p:cNvPr id="19458" name="Picture 2" descr="IMG_20230809_125040_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011" y="1438954"/>
            <a:ext cx="2566110" cy="256611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5362" name="Picture 2" descr="https://vdohnovenno.ru/sites/default/files/2023-08/a2e9a32d3622a809b76fcee79652fc92.gif"/>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9171" y="3645024"/>
            <a:ext cx="2939058" cy="299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486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6700" b="1" dirty="0">
                <a:solidFill>
                  <a:srgbClr val="7030A0"/>
                </a:solidFill>
                <a:latin typeface="Monotype Corsiva" panose="03010101010201010101" pitchFamily="66" charset="0"/>
              </a:rPr>
              <a:t>День физкультурника</a:t>
            </a:r>
            <a:r>
              <a:rPr lang="ru-RU" dirty="0"/>
              <a:t/>
            </a:r>
            <a:br>
              <a:rPr lang="ru-RU" dirty="0"/>
            </a:br>
            <a:endParaRPr lang="ru-RU" dirty="0"/>
          </a:p>
        </p:txBody>
      </p:sp>
      <p:sp>
        <p:nvSpPr>
          <p:cNvPr id="4" name="Объект 3"/>
          <p:cNvSpPr>
            <a:spLocks noGrp="1"/>
          </p:cNvSpPr>
          <p:nvPr>
            <p:ph sz="half" idx="2"/>
          </p:nvPr>
        </p:nvSpPr>
        <p:spPr>
          <a:xfrm>
            <a:off x="5521279" y="1211660"/>
            <a:ext cx="4786723" cy="4525963"/>
          </a:xfrm>
        </p:spPr>
        <p:txBody>
          <a:bodyPr>
            <a:normAutofit fontScale="77500" lnSpcReduction="20000"/>
          </a:bodyPr>
          <a:lstStyle/>
          <a:p>
            <a:pPr marL="0" indent="457200" algn="just">
              <a:buNone/>
            </a:pPr>
            <a:r>
              <a:rPr lang="ru-RU" dirty="0"/>
              <a:t>Накануне Дня физкультурника в нашем детском саду прошли соревнования прошли под девизом «Мы одна большая семья», которых приняли участие воспитанники и </a:t>
            </a:r>
            <a:r>
              <a:rPr lang="ru-RU" dirty="0" smtClean="0"/>
              <a:t>сотрудники.</a:t>
            </a:r>
          </a:p>
          <a:p>
            <a:pPr marL="0" indent="457200" algn="just">
              <a:buNone/>
            </a:pPr>
            <a:r>
              <a:rPr lang="ru-RU" dirty="0" smtClean="0"/>
              <a:t>Программа </a:t>
            </a:r>
            <a:r>
              <a:rPr lang="ru-RU" dirty="0"/>
              <a:t>«Веселых стартов» была довольно насыщенной. Командам были предложены занимательные конкурсы с бегом, прыжками, эстафеты с мячами и др.</a:t>
            </a:r>
            <a:br>
              <a:rPr lang="ru-RU" dirty="0"/>
            </a:br>
            <a:r>
              <a:rPr lang="ru-RU" dirty="0"/>
              <a:t>На спортивной площадке царили смех, шум и веселье. Проведённый спортивный праздник никого не оставил равнодушным.</a:t>
            </a:r>
          </a:p>
        </p:txBody>
      </p:sp>
      <p:pic>
        <p:nvPicPr>
          <p:cNvPr id="20482" name="Picture 2" descr="IMG_20230814_090928_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68" y="980728"/>
            <a:ext cx="2743393" cy="2057545"/>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484" name="Picture 4" descr="IMG_20230814_090928_1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015" y="2420888"/>
            <a:ext cx="2810012" cy="210750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6386" name="Picture 2" descr="https://otkrytky.ru/o/img/0230/otrkytky-ru-37-cHJndS10YXRhcnN0YW4ucnU.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893" y="4221088"/>
            <a:ext cx="3974638" cy="223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206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Яблочный </a:t>
            </a:r>
            <a:r>
              <a:rPr lang="ru-RU" sz="6000" b="1" dirty="0">
                <a:solidFill>
                  <a:srgbClr val="7030A0"/>
                </a:solidFill>
                <a:latin typeface="Monotype Corsiva" panose="03010101010201010101" pitchFamily="66" charset="0"/>
              </a:rPr>
              <a:t>спас</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85000" lnSpcReduction="20000"/>
          </a:bodyPr>
          <a:lstStyle/>
          <a:p>
            <a:pPr marL="0" indent="457200" algn="just">
              <a:buNone/>
            </a:pPr>
            <a:r>
              <a:rPr lang="ru-RU" dirty="0"/>
              <a:t>19 августа в народном календаре отмечается праздник «Яблочный Спас». Это событие не осталось без внимания и в МДОУ центре развития ребёнка - д/с № </a:t>
            </a:r>
            <a:r>
              <a:rPr lang="ru-RU" dirty="0" smtClean="0"/>
              <a:t>14.</a:t>
            </a:r>
          </a:p>
          <a:p>
            <a:pPr marL="0" indent="457200" algn="just">
              <a:buNone/>
            </a:pPr>
            <a:r>
              <a:rPr lang="ru-RU" dirty="0" smtClean="0"/>
              <a:t>В </a:t>
            </a:r>
            <a:r>
              <a:rPr lang="ru-RU" dirty="0"/>
              <a:t>преддверии праздника с детьми были проведены различные мероприятия: беседы о празднике, рассматривание иллюстраций, картинок, яблок, чтение художественной литературы; исследование яблок (на вкус, цвет, запах).</a:t>
            </a:r>
          </a:p>
        </p:txBody>
      </p:sp>
      <p:pic>
        <p:nvPicPr>
          <p:cNvPr id="21506" name="Picture 2" descr="IMG_20230821_092152_9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962" y="1417638"/>
            <a:ext cx="2474581" cy="185593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1508" name="Picture 4" descr="IMG_20230821_092152_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469" y="2560638"/>
            <a:ext cx="2784309" cy="208823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7410" name="Picture 2" descr="https://otkrytky.ru/o/img/0249/otrkytky-ru-42-b3Q3LnJ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6962" y="4432548"/>
            <a:ext cx="3090014" cy="206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16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a:solidFill>
                  <a:srgbClr val="7030A0"/>
                </a:solidFill>
                <a:latin typeface="Monotype Corsiva" panose="03010101010201010101" pitchFamily="66" charset="0"/>
              </a:rPr>
              <a:t/>
            </a:r>
            <a:br>
              <a:rPr lang="ru-RU" sz="6000" b="1" dirty="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Курская </a:t>
            </a:r>
            <a:r>
              <a:rPr lang="ru-RU" sz="6000" b="1" dirty="0">
                <a:solidFill>
                  <a:srgbClr val="7030A0"/>
                </a:solidFill>
                <a:latin typeface="Monotype Corsiva" panose="03010101010201010101" pitchFamily="66" charset="0"/>
              </a:rPr>
              <a:t>битва</a:t>
            </a:r>
            <a:br>
              <a:rPr lang="ru-RU" sz="6000" b="1" dirty="0">
                <a:solidFill>
                  <a:srgbClr val="7030A0"/>
                </a:solidFill>
                <a:latin typeface="Monotype Corsiva" panose="03010101010201010101" pitchFamily="66" charset="0"/>
              </a:rPr>
            </a:br>
            <a:r>
              <a:rPr lang="ru-RU" sz="6000" b="1" dirty="0">
                <a:solidFill>
                  <a:srgbClr val="7030A0"/>
                </a:solidFill>
                <a:latin typeface="Monotype Corsiva" panose="03010101010201010101" pitchFamily="66" charset="0"/>
              </a:rPr>
              <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a:xfrm>
            <a:off x="5653297" y="1225352"/>
            <a:ext cx="4786723" cy="4525963"/>
          </a:xfrm>
        </p:spPr>
        <p:txBody>
          <a:bodyPr>
            <a:normAutofit fontScale="92500" lnSpcReduction="10000"/>
          </a:bodyPr>
          <a:lstStyle/>
          <a:p>
            <a:pPr marL="0" indent="457200" algn="just">
              <a:buNone/>
            </a:pPr>
            <a:r>
              <a:rPr lang="ru-RU" dirty="0"/>
              <a:t>Сегодня в подготовительной группе прошло мероприятие, посвящённое 80-летию Курской битвы «Курская битва: мы память бережно храним».</a:t>
            </a:r>
            <a:br>
              <a:rPr lang="ru-RU" dirty="0"/>
            </a:br>
            <a:r>
              <a:rPr lang="ru-RU" dirty="0"/>
              <a:t>Нынешнее поколение в неоплатном долгу перед теми, кто остался на полях сражений и перед теми, кто вернулся, обеспечив нам мирную жизнь. Наш долг помнить о тех суровых днях и о героях войны.</a:t>
            </a:r>
          </a:p>
        </p:txBody>
      </p:sp>
      <p:pic>
        <p:nvPicPr>
          <p:cNvPr id="2050" name="Picture 2" descr="IMG_20230825_093413_6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71" y="1196752"/>
            <a:ext cx="2910845" cy="218313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2" name="Picture 4" descr="IMG_20230825_093413_8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595" y="2924944"/>
            <a:ext cx="2976331" cy="223224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8436" name="Picture 4" descr="https://yashma.office-nko.ru/wp-content/uploads/2021/08/rAOJiAqm_P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235" y="4509120"/>
            <a:ext cx="2091805" cy="206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5438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7030A0"/>
                </a:solidFill>
                <a:latin typeface="Monotype Corsiva" panose="03010101010201010101" pitchFamily="66" charset="0"/>
              </a:rPr>
              <a:t>День </a:t>
            </a:r>
            <a:r>
              <a:rPr lang="ru-RU" sz="6000" b="1" dirty="0">
                <a:solidFill>
                  <a:srgbClr val="7030A0"/>
                </a:solidFill>
                <a:latin typeface="Monotype Corsiva" panose="03010101010201010101" pitchFamily="66" charset="0"/>
              </a:rPr>
              <a:t>военного медика.</a:t>
            </a:r>
            <a:br>
              <a:rPr lang="ru-RU" sz="6000" b="1" dirty="0">
                <a:solidFill>
                  <a:srgbClr val="7030A0"/>
                </a:solidFill>
                <a:latin typeface="Monotype Corsiva" panose="03010101010201010101" pitchFamily="66" charset="0"/>
              </a:rPr>
            </a:br>
            <a:endParaRPr lang="ru-RU" sz="6000" b="1" dirty="0">
              <a:solidFill>
                <a:srgbClr val="7030A0"/>
              </a:solidFill>
              <a:latin typeface="Monotype Corsiva" panose="03010101010201010101" pitchFamily="66" charset="0"/>
            </a:endParaRPr>
          </a:p>
        </p:txBody>
      </p:sp>
      <p:sp>
        <p:nvSpPr>
          <p:cNvPr id="3" name="Объект 2"/>
          <p:cNvSpPr>
            <a:spLocks noGrp="1"/>
          </p:cNvSpPr>
          <p:nvPr>
            <p:ph sz="half" idx="1"/>
          </p:nvPr>
        </p:nvSpPr>
        <p:spPr/>
        <p:txBody>
          <a:bodyPr>
            <a:normAutofit fontScale="77500" lnSpcReduction="20000"/>
          </a:bodyPr>
          <a:lstStyle/>
          <a:p>
            <a:pPr marL="0" indent="457200" algn="just">
              <a:buNone/>
            </a:pPr>
            <a:r>
              <a:rPr lang="ru-RU" dirty="0"/>
              <a:t>28 августа профессиональный праздник отмечают военные медики - врачи, медицинский персонал среднего и младшего звена, работники здравоохранения в военной </a:t>
            </a:r>
            <a:r>
              <a:rPr lang="ru-RU" dirty="0" smtClean="0"/>
              <a:t>сфере.</a:t>
            </a:r>
          </a:p>
          <a:p>
            <a:pPr marL="0" indent="457200" algn="just">
              <a:buNone/>
            </a:pPr>
            <a:r>
              <a:rPr lang="ru-RU" dirty="0" smtClean="0"/>
              <a:t>Воспитанники </a:t>
            </a:r>
            <a:r>
              <a:rPr lang="ru-RU" dirty="0"/>
              <a:t>подготовительной группы познакомились с нелёгким трудом военных медиков.</a:t>
            </a:r>
            <a:br>
              <a:rPr lang="ru-RU" dirty="0"/>
            </a:br>
            <a:r>
              <a:rPr lang="ru-RU" dirty="0"/>
              <a:t>Ребята выяснили, что военный медик - профессия без преувеличения героическая, требующая не только высокого мастерства, полной самоотдачи, быстрого принятия решений, но и смелости.</a:t>
            </a:r>
          </a:p>
        </p:txBody>
      </p:sp>
      <p:pic>
        <p:nvPicPr>
          <p:cNvPr id="3074" name="Picture 2" descr="gEE1yFfBV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87" y="1408688"/>
            <a:ext cx="2825629"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rotWithShape="1">
          <a:blip r:embed="rId3"/>
          <a:srcRect l="38188" t="26577" r="33586" b="36017"/>
          <a:stretch/>
        </p:blipFill>
        <p:spPr>
          <a:xfrm>
            <a:off x="6444097" y="4077072"/>
            <a:ext cx="3092555" cy="2304256"/>
          </a:xfrm>
          <a:prstGeom prst="rect">
            <a:avLst/>
          </a:prstGeom>
        </p:spPr>
      </p:pic>
    </p:spTree>
    <p:extLst>
      <p:ext uri="{BB962C8B-B14F-4D97-AF65-F5344CB8AC3E}">
        <p14:creationId xmlns:p14="http://schemas.microsoft.com/office/powerpoint/2010/main" val="32139397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7030A0"/>
                </a:solidFill>
                <a:latin typeface="Monotype Corsiva" panose="03010101010201010101" pitchFamily="66" charset="0"/>
              </a:rPr>
              <a:t/>
            </a:r>
            <a:br>
              <a:rPr lang="ru-RU" sz="5400" b="1" dirty="0" smtClean="0">
                <a:solidFill>
                  <a:srgbClr val="7030A0"/>
                </a:solidFill>
                <a:latin typeface="Monotype Corsiva" panose="03010101010201010101" pitchFamily="66" charset="0"/>
              </a:rPr>
            </a:br>
            <a:r>
              <a:rPr lang="ru-RU" sz="5400" b="1" dirty="0" smtClean="0">
                <a:solidFill>
                  <a:srgbClr val="7030A0"/>
                </a:solidFill>
                <a:latin typeface="Monotype Corsiva" panose="03010101010201010101" pitchFamily="66" charset="0"/>
              </a:rPr>
              <a:t>Малые </a:t>
            </a:r>
            <a:r>
              <a:rPr lang="ru-RU" sz="5400" b="1" dirty="0">
                <a:solidFill>
                  <a:srgbClr val="7030A0"/>
                </a:solidFill>
                <a:latin typeface="Monotype Corsiva" panose="03010101010201010101" pitchFamily="66" charset="0"/>
              </a:rPr>
              <a:t>летние олимпийские игры.</a:t>
            </a:r>
            <a:br>
              <a:rPr lang="ru-RU" sz="5400" b="1" dirty="0">
                <a:solidFill>
                  <a:srgbClr val="7030A0"/>
                </a:solidFill>
                <a:latin typeface="Monotype Corsiva" panose="03010101010201010101" pitchFamily="66" charset="0"/>
              </a:rPr>
            </a:br>
            <a:endParaRPr lang="ru-RU" sz="5400" b="1" dirty="0">
              <a:solidFill>
                <a:srgbClr val="7030A0"/>
              </a:solidFill>
              <a:latin typeface="Monotype Corsiva" panose="03010101010201010101" pitchFamily="66" charset="0"/>
            </a:endParaRPr>
          </a:p>
        </p:txBody>
      </p:sp>
      <p:sp>
        <p:nvSpPr>
          <p:cNvPr id="4" name="Объект 3"/>
          <p:cNvSpPr>
            <a:spLocks noGrp="1"/>
          </p:cNvSpPr>
          <p:nvPr>
            <p:ph sz="half" idx="2"/>
          </p:nvPr>
        </p:nvSpPr>
        <p:spPr/>
        <p:txBody>
          <a:bodyPr>
            <a:normAutofit fontScale="62500" lnSpcReduction="20000"/>
          </a:bodyPr>
          <a:lstStyle/>
          <a:p>
            <a:pPr marL="0" indent="457200" algn="just">
              <a:buNone/>
            </a:pPr>
            <a:r>
              <a:rPr lang="ru-RU" dirty="0"/>
              <a:t>Сегодня в МДОУ центре развития ребёнка - д/с 14 прошли Малые летние Олимпийские игры для детей старшего дошкольного </a:t>
            </a:r>
            <a:r>
              <a:rPr lang="ru-RU" dirty="0" smtClean="0"/>
              <a:t>возраста.</a:t>
            </a:r>
          </a:p>
          <a:p>
            <a:pPr marL="0" indent="457200" algn="just">
              <a:buNone/>
            </a:pPr>
            <a:r>
              <a:rPr lang="ru-RU" dirty="0" smtClean="0"/>
              <a:t>Дети </a:t>
            </a:r>
            <a:r>
              <a:rPr lang="ru-RU" dirty="0"/>
              <a:t>узнали, что такое Олимпиада, узнали, что символ Олимпиады – пять сплетённых цветных колец.</a:t>
            </a:r>
            <a:br>
              <a:rPr lang="ru-RU" dirty="0"/>
            </a:br>
            <a:r>
              <a:rPr lang="ru-RU" dirty="0"/>
              <a:t>Программа была довольно насыщенной: юным олимпийцам были предложены занимательные и непростые испытания, где ребята смогли проявить свои спортивные навыки в беге, ловкости, выносливости и </a:t>
            </a:r>
            <a:r>
              <a:rPr lang="ru-RU" dirty="0" smtClean="0"/>
              <a:t>меткости.</a:t>
            </a:r>
          </a:p>
          <a:p>
            <a:pPr marL="0" indent="457200" algn="just">
              <a:buNone/>
            </a:pPr>
            <a:r>
              <a:rPr lang="ru-RU" dirty="0" smtClean="0"/>
              <a:t>Данное </a:t>
            </a:r>
            <a:r>
              <a:rPr lang="ru-RU" dirty="0"/>
              <a:t>мероприятие проводилось с целью повышение интереса к физической культуре и здоровому образу жизни, воспитания волевых качеств, развития стремления к победе и уверенности в своих силах.</a:t>
            </a:r>
          </a:p>
        </p:txBody>
      </p:sp>
      <p:pic>
        <p:nvPicPr>
          <p:cNvPr id="4098" name="Picture 2" descr="IMG_20230830_095601_5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26" y="1256540"/>
            <a:ext cx="2577075" cy="193280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100" name="Picture 4" descr="IMG_20230830_095602_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619" y="2181234"/>
            <a:ext cx="2688299" cy="201622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9458" name="Picture 2" descr="https://rused.ru/irk-mdou84/wp-content/uploads/sites/108/2021/07/kartinka_2.jpg"/>
          <p:cNvPicPr>
            <a:picLocks noChangeAspect="1" noChangeArrowheads="1"/>
          </p:cNvPicPr>
          <p:nvPr/>
        </p:nvPicPr>
        <p:blipFill>
          <a:blip r:embed="rId4" cstate="print">
            <a:clrChange>
              <a:clrFrom>
                <a:srgbClr val="E5F6FE"/>
              </a:clrFrom>
              <a:clrTo>
                <a:srgbClr val="E5F6FE">
                  <a:alpha val="0"/>
                </a:srgbClr>
              </a:clrTo>
            </a:clrChange>
            <a:extLst>
              <a:ext uri="{28A0092B-C50C-407E-A947-70E740481C1C}">
                <a14:useLocalDpi xmlns:a14="http://schemas.microsoft.com/office/drawing/2010/main" val="0"/>
              </a:ext>
            </a:extLst>
          </a:blip>
          <a:srcRect/>
          <a:stretch>
            <a:fillRect/>
          </a:stretch>
        </p:blipFill>
        <p:spPr bwMode="auto">
          <a:xfrm>
            <a:off x="178606" y="4095654"/>
            <a:ext cx="3368117" cy="252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50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6700" b="1" dirty="0">
                <a:solidFill>
                  <a:srgbClr val="7030A0"/>
                </a:solidFill>
                <a:latin typeface="Monotype Corsiva" panose="03010101010201010101" pitchFamily="66" charset="0"/>
              </a:rPr>
              <a:t>День хороводных игр</a:t>
            </a:r>
            <a:r>
              <a:rPr lang="ru-RU" dirty="0"/>
              <a:t/>
            </a:r>
            <a:br>
              <a:rPr lang="ru-RU" dirty="0"/>
            </a:br>
            <a:endParaRPr lang="ru-RU" dirty="0"/>
          </a:p>
        </p:txBody>
      </p:sp>
      <p:sp>
        <p:nvSpPr>
          <p:cNvPr id="3" name="Объект 2"/>
          <p:cNvSpPr>
            <a:spLocks noGrp="1"/>
          </p:cNvSpPr>
          <p:nvPr>
            <p:ph sz="half" idx="1"/>
          </p:nvPr>
        </p:nvSpPr>
        <p:spPr>
          <a:xfrm>
            <a:off x="477438" y="1052736"/>
            <a:ext cx="4786723" cy="4525963"/>
          </a:xfrm>
        </p:spPr>
        <p:txBody>
          <a:bodyPr>
            <a:normAutofit fontScale="77500" lnSpcReduction="20000"/>
          </a:bodyPr>
          <a:lstStyle/>
          <a:p>
            <a:pPr marL="0" indent="457200" algn="just">
              <a:buNone/>
            </a:pPr>
            <a:r>
              <a:rPr lang="ru-RU" dirty="0"/>
              <a:t>Сегодня в детском саду прошёл День хороводных игр.</a:t>
            </a:r>
            <a:br>
              <a:rPr lang="ru-RU" dirty="0"/>
            </a:br>
            <a:r>
              <a:rPr lang="ru-RU" dirty="0"/>
              <a:t>Ребята узнали много интересного из истории народного фольклора, познакомились с различными видами хороводного </a:t>
            </a:r>
            <a:r>
              <a:rPr lang="ru-RU" dirty="0" smtClean="0"/>
              <a:t>шаг.</a:t>
            </a:r>
          </a:p>
          <a:p>
            <a:pPr marL="0" indent="457200" algn="just">
              <a:buNone/>
            </a:pPr>
            <a:r>
              <a:rPr lang="ru-RU" dirty="0" smtClean="0"/>
              <a:t>Во </a:t>
            </a:r>
            <a:r>
              <a:rPr lang="ru-RU" dirty="0"/>
              <a:t>время фольклорного развлечения все ребята смогли поучаствовать в музыкальных хороводах и плясках: «Цветочки», «Во поле берёза стояла», «В хороводе были мы», «По малину в сад пойдём</a:t>
            </a:r>
            <a:r>
              <a:rPr lang="ru-RU" dirty="0" smtClean="0"/>
              <a:t>».</a:t>
            </a:r>
          </a:p>
          <a:p>
            <a:pPr marL="0" indent="457200" algn="just">
              <a:buNone/>
            </a:pPr>
            <a:r>
              <a:rPr lang="ru-RU" dirty="0" smtClean="0"/>
              <a:t>В </a:t>
            </a:r>
            <a:r>
              <a:rPr lang="ru-RU" dirty="0"/>
              <a:t>этот день ребята повеселились от души и получили заряд бодрости на весь день.</a:t>
            </a:r>
          </a:p>
        </p:txBody>
      </p:sp>
      <p:pic>
        <p:nvPicPr>
          <p:cNvPr id="5122" name="Picture 2" descr="IMG_20230830_095737_6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257" y="1196752"/>
            <a:ext cx="2304256" cy="172819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124" name="Picture 4" descr="IMG_20230830_095737_8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8154" y="2204864"/>
            <a:ext cx="2573635" cy="193022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482" name="Picture 2" descr="https://flomaster.club/uploads/posts/2022-08/1660719313_22-flomaster-club-p-khorovod-kartinki-dlya-detei-krasivo-4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1257" y="3847058"/>
            <a:ext cx="3456959" cy="284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0886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sun9-38.userapi.com/c240331/u546705551/d17/-3/z_61f669a5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0" y="-12220"/>
            <a:ext cx="10861033" cy="687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539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7030A0"/>
                </a:solidFill>
                <a:latin typeface="Monotype Corsiva" panose="03010101010201010101" pitchFamily="66" charset="0"/>
              </a:rPr>
              <a:t/>
            </a:r>
            <a:br>
              <a:rPr lang="ru-RU" sz="6000" b="1" dirty="0" smtClean="0">
                <a:solidFill>
                  <a:srgbClr val="7030A0"/>
                </a:solidFill>
                <a:latin typeface="Monotype Corsiva" panose="03010101010201010101" pitchFamily="66" charset="0"/>
              </a:rPr>
            </a:br>
            <a:r>
              <a:rPr lang="ru-RU" sz="6000" b="1" dirty="0" smtClean="0">
                <a:solidFill>
                  <a:srgbClr val="C00000"/>
                </a:solidFill>
                <a:latin typeface="Monotype Corsiva" panose="03010101010201010101" pitchFamily="66" charset="0"/>
              </a:rPr>
              <a:t>Мастер-класс</a:t>
            </a:r>
            <a:r>
              <a:rPr lang="ru-RU" sz="6000" b="1" dirty="0">
                <a:solidFill>
                  <a:srgbClr val="C00000"/>
                </a:solidFill>
                <a:latin typeface="Monotype Corsiva" panose="03010101010201010101" pitchFamily="66" charset="0"/>
              </a:rPr>
              <a:t/>
            </a:r>
            <a:br>
              <a:rPr lang="ru-RU" sz="6000" b="1" dirty="0">
                <a:solidFill>
                  <a:srgbClr val="C00000"/>
                </a:solidFill>
                <a:latin typeface="Monotype Corsiva" panose="03010101010201010101" pitchFamily="66" charset="0"/>
              </a:rPr>
            </a:br>
            <a:endParaRPr lang="ru-RU" sz="6000" b="1" dirty="0">
              <a:solidFill>
                <a:srgbClr val="C00000"/>
              </a:solidFill>
              <a:latin typeface="Monotype Corsiva" panose="03010101010201010101" pitchFamily="66" charset="0"/>
            </a:endParaRPr>
          </a:p>
        </p:txBody>
      </p:sp>
      <p:sp>
        <p:nvSpPr>
          <p:cNvPr id="4" name="Объект 3"/>
          <p:cNvSpPr>
            <a:spLocks noGrp="1"/>
          </p:cNvSpPr>
          <p:nvPr>
            <p:ph sz="half" idx="2"/>
          </p:nvPr>
        </p:nvSpPr>
        <p:spPr>
          <a:xfrm>
            <a:off x="5536559" y="1268760"/>
            <a:ext cx="4786723" cy="4525963"/>
          </a:xfrm>
        </p:spPr>
        <p:txBody>
          <a:bodyPr>
            <a:normAutofit fontScale="85000" lnSpcReduction="20000"/>
          </a:bodyPr>
          <a:lstStyle/>
          <a:p>
            <a:pPr marL="0" indent="457200" algn="just">
              <a:buNone/>
            </a:pPr>
            <a:r>
              <a:rPr lang="ru-RU" dirty="0"/>
              <a:t>В Год педагога и наставника в нашем детском саду реализуется план мероприятий.</a:t>
            </a:r>
            <a:br>
              <a:rPr lang="ru-RU" dirty="0"/>
            </a:br>
            <a:r>
              <a:rPr lang="ru-RU" dirty="0"/>
              <a:t>Одной из форм работы являются мастер-классы. Это отличная возможность в практической деятельности улучшить свои практические достижения.</a:t>
            </a:r>
            <a:br>
              <a:rPr lang="ru-RU" dirty="0"/>
            </a:br>
            <a:r>
              <a:rPr lang="ru-RU" dirty="0"/>
              <a:t>Так, наставник </a:t>
            </a:r>
            <a:r>
              <a:rPr lang="ru-RU" dirty="0" err="1"/>
              <a:t>Раева</a:t>
            </a:r>
            <a:r>
              <a:rPr lang="ru-RU" dirty="0"/>
              <a:t> Т. В. провела мастер -класс для своего наставляемого </a:t>
            </a:r>
            <a:r>
              <a:rPr lang="ru-RU" dirty="0" err="1"/>
              <a:t>Перегудовой</a:t>
            </a:r>
            <a:r>
              <a:rPr lang="ru-RU" dirty="0"/>
              <a:t> Е. Ю. на тему "Развитие сенсорных способностей у детей младшего дошкольного возраста"</a:t>
            </a:r>
          </a:p>
        </p:txBody>
      </p:sp>
      <p:pic>
        <p:nvPicPr>
          <p:cNvPr id="5" name="Рисунок 4"/>
          <p:cNvPicPr>
            <a:picLocks noChangeAspect="1"/>
          </p:cNvPicPr>
          <p:nvPr/>
        </p:nvPicPr>
        <p:blipFill rotWithShape="1">
          <a:blip r:embed="rId2"/>
          <a:srcRect l="33950" t="25391" r="30077" b="32282"/>
          <a:stretch/>
        </p:blipFill>
        <p:spPr>
          <a:xfrm>
            <a:off x="541893" y="846138"/>
            <a:ext cx="2664296" cy="176253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p:cNvPicPr>
            <a:picLocks noChangeAspect="1"/>
          </p:cNvPicPr>
          <p:nvPr/>
        </p:nvPicPr>
        <p:blipFill rotWithShape="1">
          <a:blip r:embed="rId3"/>
          <a:srcRect l="34504" t="23422" r="30077" b="30313"/>
          <a:stretch/>
        </p:blipFill>
        <p:spPr>
          <a:xfrm>
            <a:off x="2692603" y="2135907"/>
            <a:ext cx="2843956" cy="208853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2530" name="Picture 2" descr="https://i.mycdn.me/i?r=AzEPZsRbOZEKgBhR0XGMT1RkStQjYpzDQFVbCpX7Xfu9EKaKTM5SRkZCeTgDn6uOyic"/>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28406" r="28236"/>
          <a:stretch/>
        </p:blipFill>
        <p:spPr bwMode="auto">
          <a:xfrm>
            <a:off x="666403" y="3668812"/>
            <a:ext cx="2088232"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33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День </a:t>
            </a:r>
            <a:r>
              <a:rPr lang="ru-RU" b="1" dirty="0">
                <a:solidFill>
                  <a:srgbClr val="002060"/>
                </a:solidFill>
                <a:latin typeface="Monotype Corsiva" panose="03010101010201010101" pitchFamily="66" charset="0"/>
              </a:rPr>
              <a:t>защиты детей </a:t>
            </a:r>
            <a:r>
              <a:rPr lang="ru-RU" b="1" dirty="0" smtClean="0">
                <a:solidFill>
                  <a:srgbClr val="002060"/>
                </a:solidFill>
                <a:latin typeface="Monotype Corsiva" panose="03010101010201010101" pitchFamily="66" charset="0"/>
              </a:rPr>
              <a:t/>
            </a:r>
            <a:br>
              <a:rPr lang="ru-RU" b="1" dirty="0" smtClean="0">
                <a:solidFill>
                  <a:srgbClr val="002060"/>
                </a:solidFill>
                <a:latin typeface="Monotype Corsiva" panose="03010101010201010101" pitchFamily="66" charset="0"/>
              </a:rPr>
            </a:br>
            <a:r>
              <a:rPr lang="ru-RU" b="1" dirty="0" smtClean="0">
                <a:solidFill>
                  <a:srgbClr val="002060"/>
                </a:solidFill>
                <a:latin typeface="Monotype Corsiva" panose="03010101010201010101" pitchFamily="66" charset="0"/>
              </a:rPr>
              <a:t>в </a:t>
            </a:r>
            <a:r>
              <a:rPr lang="ru-RU" b="1" dirty="0">
                <a:solidFill>
                  <a:srgbClr val="002060"/>
                </a:solidFill>
                <a:latin typeface="Monotype Corsiva" panose="03010101010201010101" pitchFamily="66" charset="0"/>
              </a:rPr>
              <a:t>старшей и подготовительной группах</a:t>
            </a:r>
            <a:r>
              <a:rPr lang="ru-RU" dirty="0"/>
              <a:t/>
            </a:r>
            <a:br>
              <a:rPr lang="ru-RU" dirty="0"/>
            </a:br>
            <a:endParaRPr lang="ru-RU" dirty="0"/>
          </a:p>
        </p:txBody>
      </p:sp>
      <p:sp>
        <p:nvSpPr>
          <p:cNvPr id="4" name="Объект 3"/>
          <p:cNvSpPr>
            <a:spLocks noGrp="1"/>
          </p:cNvSpPr>
          <p:nvPr>
            <p:ph sz="half" idx="2"/>
          </p:nvPr>
        </p:nvSpPr>
        <p:spPr/>
        <p:txBody>
          <a:bodyPr>
            <a:normAutofit fontScale="70000" lnSpcReduction="20000"/>
          </a:bodyPr>
          <a:lstStyle/>
          <a:p>
            <a:pPr marL="0" indent="457200" algn="just">
              <a:buNone/>
            </a:pPr>
            <a:r>
              <a:rPr lang="ru-RU" dirty="0"/>
              <a:t>В день защиты детей к ребятам старшей и подготовительной групп в гости пришли озорные клоуны </a:t>
            </a:r>
            <a:r>
              <a:rPr lang="ru-RU" dirty="0" err="1"/>
              <a:t>Клепа</a:t>
            </a:r>
            <a:r>
              <a:rPr lang="ru-RU" dirty="0"/>
              <a:t> и Ириска.</a:t>
            </a:r>
            <a:br>
              <a:rPr lang="ru-RU" dirty="0"/>
            </a:br>
            <a:r>
              <a:rPr lang="ru-RU" dirty="0"/>
              <a:t>Дети вместе с ними отправились в веселое путешествие.</a:t>
            </a:r>
            <a:br>
              <a:rPr lang="ru-RU" dirty="0"/>
            </a:br>
            <a:r>
              <a:rPr lang="ru-RU" dirty="0"/>
              <a:t>Клоун </a:t>
            </a:r>
            <a:r>
              <a:rPr lang="ru-RU" dirty="0" err="1"/>
              <a:t>Клепа</a:t>
            </a:r>
            <a:r>
              <a:rPr lang="ru-RU" dirty="0"/>
              <a:t> приготовил  малышам интересные эстафеты, развлек их мыльными пузырями.</a:t>
            </a:r>
            <a:br>
              <a:rPr lang="ru-RU" dirty="0"/>
            </a:br>
            <a:r>
              <a:rPr lang="ru-RU" dirty="0"/>
              <a:t>Ириска поиграла с ребятами воздушными шарами и научила танцевать зажигательные танцы.</a:t>
            </a:r>
            <a:br>
              <a:rPr lang="ru-RU" dirty="0"/>
            </a:br>
            <a:r>
              <a:rPr lang="ru-RU" dirty="0"/>
              <a:t>Веселые клоуны смешили детей своими выдумками. На мероприятии царило настроение радости и веселья, все получили заряд положительных эмоций.</a:t>
            </a:r>
          </a:p>
        </p:txBody>
      </p:sp>
      <p:pic>
        <p:nvPicPr>
          <p:cNvPr id="5122" name="Picture 2" descr="IMG_20230602_160828_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3" y="1376074"/>
            <a:ext cx="1905000" cy="1428750"/>
          </a:xfrm>
          <a:prstGeom prst="rect">
            <a:avLst/>
          </a:prstGeom>
          <a:ln w="127000" cap="rnd">
            <a:solidFill>
              <a:srgbClr val="0070C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24" name="Picture 4" descr="IMG_20230602_160828_6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651" y="1700808"/>
            <a:ext cx="1905000" cy="1428750"/>
          </a:xfrm>
          <a:prstGeom prst="rect">
            <a:avLst/>
          </a:prstGeom>
          <a:ln w="127000" cap="rnd">
            <a:solidFill>
              <a:srgbClr val="0070C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076" name="Picture 4" descr="https://cardsmy.com/_ph/42/2/16220219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893" y="3412728"/>
            <a:ext cx="3098302" cy="294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332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C00000"/>
                </a:solidFill>
                <a:latin typeface="Monotype Corsiva" panose="03010101010201010101" pitchFamily="66" charset="0"/>
              </a:rPr>
              <a:t/>
            </a:r>
            <a:br>
              <a:rPr lang="ru-RU" sz="5400" b="1" dirty="0" smtClean="0">
                <a:solidFill>
                  <a:srgbClr val="C00000"/>
                </a:solidFill>
                <a:latin typeface="Monotype Corsiva" panose="03010101010201010101" pitchFamily="66" charset="0"/>
              </a:rPr>
            </a:br>
            <a:r>
              <a:rPr lang="ru-RU" sz="5400" b="1" dirty="0" smtClean="0">
                <a:solidFill>
                  <a:srgbClr val="C00000"/>
                </a:solidFill>
                <a:latin typeface="Monotype Corsiva" panose="03010101010201010101" pitchFamily="66" charset="0"/>
              </a:rPr>
              <a:t>Дидактическая </a:t>
            </a:r>
            <a:r>
              <a:rPr lang="ru-RU" sz="5400" b="1" dirty="0">
                <a:solidFill>
                  <a:srgbClr val="C00000"/>
                </a:solidFill>
                <a:latin typeface="Monotype Corsiva" panose="03010101010201010101" pitchFamily="66" charset="0"/>
              </a:rPr>
              <a:t>игра о профессиях</a:t>
            </a:r>
            <a:br>
              <a:rPr lang="ru-RU" sz="5400" b="1" dirty="0">
                <a:solidFill>
                  <a:srgbClr val="C00000"/>
                </a:solidFill>
                <a:latin typeface="Monotype Corsiva" panose="03010101010201010101" pitchFamily="66" charset="0"/>
              </a:rPr>
            </a:br>
            <a:endParaRPr lang="ru-RU" sz="5400" b="1" dirty="0">
              <a:solidFill>
                <a:srgbClr val="C00000"/>
              </a:solidFill>
              <a:latin typeface="Monotype Corsiva" panose="03010101010201010101" pitchFamily="66" charset="0"/>
            </a:endParaRPr>
          </a:p>
        </p:txBody>
      </p:sp>
      <p:sp>
        <p:nvSpPr>
          <p:cNvPr id="3" name="Объект 2"/>
          <p:cNvSpPr>
            <a:spLocks noGrp="1"/>
          </p:cNvSpPr>
          <p:nvPr>
            <p:ph sz="half" idx="1"/>
          </p:nvPr>
        </p:nvSpPr>
        <p:spPr/>
        <p:txBody>
          <a:bodyPr>
            <a:normAutofit fontScale="85000" lnSpcReduction="20000"/>
          </a:bodyPr>
          <a:lstStyle/>
          <a:p>
            <a:pPr marL="0" indent="457200" algn="just">
              <a:buNone/>
            </a:pPr>
            <a:r>
              <a:rPr lang="ru-RU" dirty="0"/>
              <a:t>В год Педагога и наставника воспитатели нашего детского сада совершенствуют своё мастерство. Опытные педагоги делятся своими знаниями с начинающими.</a:t>
            </a:r>
            <a:br>
              <a:rPr lang="ru-RU" dirty="0"/>
            </a:br>
            <a:r>
              <a:rPr lang="ru-RU" dirty="0"/>
              <a:t>Так, воспитатель второй младшей группы изготовила дидактическую игру о профессиях, которые задействованы в работе детского сада: воспитатель, повар, младший воспитатель, медсестра.</a:t>
            </a:r>
            <a:br>
              <a:rPr lang="ru-RU" dirty="0"/>
            </a:br>
            <a:r>
              <a:rPr lang="ru-RU" dirty="0"/>
              <a:t>Своей игрой поделилась с коллегами. Дети с удовольствием играли в неё.</a:t>
            </a:r>
          </a:p>
        </p:txBody>
      </p:sp>
      <p:pic>
        <p:nvPicPr>
          <p:cNvPr id="6146" name="Picture 2" descr="IMG_20230626_081843_3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947" y="1444603"/>
            <a:ext cx="1728192" cy="229406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148" name="Picture 4" descr="IMG_20230626_081843_5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5235" y="1577217"/>
            <a:ext cx="2012429" cy="2671365"/>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3554" name="Picture 2" descr="https://sun9-4.userapi.com/impg/RWdeH38HVhPNU0es4cbxspbllPS3alHmWqpc3g/N6oAtLM2c58.jpg?size=1280x720&amp;quality=95&amp;sign=a098ae0e58b60a7dd2193b7866a0b871&amp;c_uniq_tag=auqNyMS5Z5yuis2HSHKdIeliNe4nTUpE-UM2AId4yd0&amp;type=album"/>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752" t="14957" r="27565"/>
          <a:stretch/>
        </p:blipFill>
        <p:spPr bwMode="auto">
          <a:xfrm>
            <a:off x="5886983" y="4207428"/>
            <a:ext cx="2808312" cy="2650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75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C00000"/>
                </a:solidFill>
                <a:latin typeface="Monotype Corsiva" panose="03010101010201010101" pitchFamily="66" charset="0"/>
              </a:rPr>
              <a:t/>
            </a:r>
            <a:br>
              <a:rPr lang="ru-RU" sz="5400" b="1" dirty="0" smtClean="0">
                <a:solidFill>
                  <a:srgbClr val="C00000"/>
                </a:solidFill>
                <a:latin typeface="Monotype Corsiva" panose="03010101010201010101" pitchFamily="66" charset="0"/>
              </a:rPr>
            </a:br>
            <a:r>
              <a:rPr lang="ru-RU" sz="5400" b="1" dirty="0" smtClean="0">
                <a:solidFill>
                  <a:srgbClr val="C00000"/>
                </a:solidFill>
                <a:latin typeface="Monotype Corsiva" panose="03010101010201010101" pitchFamily="66" charset="0"/>
              </a:rPr>
              <a:t>Проведение </a:t>
            </a:r>
            <a:r>
              <a:rPr lang="ru-RU" sz="5400" b="1" dirty="0">
                <a:solidFill>
                  <a:srgbClr val="C00000"/>
                </a:solidFill>
                <a:latin typeface="Monotype Corsiva" panose="03010101010201010101" pitchFamily="66" charset="0"/>
              </a:rPr>
              <a:t>прогулки.</a:t>
            </a:r>
            <a:br>
              <a:rPr lang="ru-RU" sz="5400" b="1" dirty="0">
                <a:solidFill>
                  <a:srgbClr val="C00000"/>
                </a:solidFill>
                <a:latin typeface="Monotype Corsiva" panose="03010101010201010101" pitchFamily="66" charset="0"/>
              </a:rPr>
            </a:br>
            <a:endParaRPr lang="ru-RU" sz="5400" b="1" dirty="0">
              <a:solidFill>
                <a:srgbClr val="C00000"/>
              </a:solidFill>
              <a:latin typeface="Monotype Corsiva" panose="03010101010201010101" pitchFamily="66" charset="0"/>
            </a:endParaRPr>
          </a:p>
        </p:txBody>
      </p:sp>
      <p:sp>
        <p:nvSpPr>
          <p:cNvPr id="4" name="Объект 3"/>
          <p:cNvSpPr>
            <a:spLocks noGrp="1"/>
          </p:cNvSpPr>
          <p:nvPr>
            <p:ph sz="half" idx="2"/>
          </p:nvPr>
        </p:nvSpPr>
        <p:spPr>
          <a:xfrm>
            <a:off x="5487921" y="1349002"/>
            <a:ext cx="4786723" cy="4525963"/>
          </a:xfrm>
        </p:spPr>
        <p:txBody>
          <a:bodyPr>
            <a:normAutofit lnSpcReduction="10000"/>
          </a:bodyPr>
          <a:lstStyle/>
          <a:p>
            <a:pPr marL="0" indent="457200" algn="just">
              <a:buNone/>
            </a:pPr>
            <a:r>
              <a:rPr lang="ru-RU" dirty="0"/>
              <a:t>В год педагога и наставника опытные педагоги делятся своими знаниями с </a:t>
            </a:r>
            <a:r>
              <a:rPr lang="ru-RU" dirty="0" smtClean="0"/>
              <a:t>молодыми.</a:t>
            </a:r>
          </a:p>
          <a:p>
            <a:pPr marL="0" indent="457200" algn="just">
              <a:buNone/>
            </a:pPr>
            <a:r>
              <a:rPr lang="ru-RU" dirty="0" smtClean="0"/>
              <a:t>Так</a:t>
            </a:r>
            <a:r>
              <a:rPr lang="ru-RU" dirty="0"/>
              <a:t>, воспитатель нашего детского сада с многолетним стажем </a:t>
            </a:r>
            <a:r>
              <a:rPr lang="ru-RU" dirty="0" err="1"/>
              <a:t>Мызникова</a:t>
            </a:r>
            <a:r>
              <a:rPr lang="ru-RU" dirty="0"/>
              <a:t> Л. Д. поделилась со своими наставляемыми опытом проведения прогулки в летний период.</a:t>
            </a:r>
          </a:p>
        </p:txBody>
      </p:sp>
      <p:pic>
        <p:nvPicPr>
          <p:cNvPr id="7170" name="Picture 2" descr="IMG_20230724_083908_1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45" y="1200546"/>
            <a:ext cx="2542238" cy="143636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2" name="Picture 4" descr="IMG_20230724_083908_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847" y="2786856"/>
            <a:ext cx="2920804" cy="165025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4578" name="Picture 2" descr="https://gas-kvas.com/uploads/posts/2023-02/1676454641_gas-kvas-com-p-risunok-uchastka-detskogo-sada-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371" y="4300790"/>
            <a:ext cx="3024336" cy="212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631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G_20230619_104050"/>
          <p:cNvPicPr>
            <a:picLocks noChangeAspect="1" noChangeArrowheads="1"/>
          </p:cNvPicPr>
          <p:nvPr/>
        </p:nvPicPr>
        <p:blipFill>
          <a:blip r:embed="rId2">
            <a:clrChange>
              <a:clrFrom>
                <a:srgbClr val="FEFEFF"/>
              </a:clrFrom>
              <a:clrTo>
                <a:srgbClr val="FEFEFF">
                  <a:alpha val="0"/>
                </a:srgbClr>
              </a:clrTo>
            </a:clrChange>
            <a:extLst>
              <a:ext uri="{28A0092B-C50C-407E-A947-70E740481C1C}">
                <a14:useLocalDpi xmlns:a14="http://schemas.microsoft.com/office/drawing/2010/main" val="0"/>
              </a:ext>
            </a:extLst>
          </a:blip>
          <a:srcRect/>
          <a:stretch>
            <a:fillRect/>
          </a:stretch>
        </p:blipFill>
        <p:spPr bwMode="auto">
          <a:xfrm>
            <a:off x="1170459" y="0"/>
            <a:ext cx="9001000" cy="685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994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C00000"/>
                </a:solidFill>
                <a:latin typeface="Monotype Corsiva" panose="03010101010201010101" pitchFamily="66" charset="0"/>
              </a:rPr>
              <a:t/>
            </a:r>
            <a:br>
              <a:rPr lang="ru-RU" sz="5400" b="1" dirty="0" smtClean="0">
                <a:solidFill>
                  <a:srgbClr val="C00000"/>
                </a:solidFill>
                <a:latin typeface="Monotype Corsiva" panose="03010101010201010101" pitchFamily="66" charset="0"/>
              </a:rPr>
            </a:br>
            <a:r>
              <a:rPr lang="ru-RU" sz="5400" b="1" dirty="0" smtClean="0">
                <a:solidFill>
                  <a:srgbClr val="C00000"/>
                </a:solidFill>
                <a:latin typeface="Monotype Corsiva" panose="03010101010201010101" pitchFamily="66" charset="0"/>
              </a:rPr>
              <a:t>Поход </a:t>
            </a:r>
            <a:r>
              <a:rPr lang="ru-RU" sz="5400" b="1" dirty="0">
                <a:solidFill>
                  <a:srgbClr val="C00000"/>
                </a:solidFill>
                <a:latin typeface="Monotype Corsiva" panose="03010101010201010101" pitchFamily="66" charset="0"/>
              </a:rPr>
              <a:t>в ж/д парк</a:t>
            </a:r>
            <a:br>
              <a:rPr lang="ru-RU" sz="5400" b="1" dirty="0">
                <a:solidFill>
                  <a:srgbClr val="C00000"/>
                </a:solidFill>
                <a:latin typeface="Monotype Corsiva" panose="03010101010201010101" pitchFamily="66" charset="0"/>
              </a:rPr>
            </a:br>
            <a:endParaRPr lang="ru-RU" sz="5400" b="1" dirty="0">
              <a:solidFill>
                <a:srgbClr val="C00000"/>
              </a:solidFill>
              <a:latin typeface="Monotype Corsiva" panose="03010101010201010101" pitchFamily="66" charset="0"/>
            </a:endParaRPr>
          </a:p>
        </p:txBody>
      </p:sp>
      <p:sp>
        <p:nvSpPr>
          <p:cNvPr id="3" name="Объект 2"/>
          <p:cNvSpPr>
            <a:spLocks noGrp="1"/>
          </p:cNvSpPr>
          <p:nvPr>
            <p:ph sz="half" idx="1"/>
          </p:nvPr>
        </p:nvSpPr>
        <p:spPr>
          <a:xfrm>
            <a:off x="541893" y="1196753"/>
            <a:ext cx="4786723" cy="4929412"/>
          </a:xfrm>
        </p:spPr>
        <p:txBody>
          <a:bodyPr>
            <a:normAutofit fontScale="77500" lnSpcReduction="20000"/>
          </a:bodyPr>
          <a:lstStyle/>
          <a:p>
            <a:pPr marL="0" indent="457200" algn="just">
              <a:buNone/>
            </a:pPr>
            <a:r>
              <a:rPr lang="ru-RU" dirty="0"/>
              <a:t>Воспитанники нашего детского сада отправились в поход, посвящённый 150-летию нашего города Узловая.</a:t>
            </a:r>
            <a:br>
              <a:rPr lang="ru-RU" dirty="0"/>
            </a:br>
            <a:r>
              <a:rPr lang="ru-RU" dirty="0"/>
              <a:t>Ребята пришли в железнодорожной парк. Он полон красок и чудес.</a:t>
            </a:r>
            <a:br>
              <a:rPr lang="ru-RU" dirty="0"/>
            </a:br>
            <a:r>
              <a:rPr lang="ru-RU" dirty="0"/>
              <a:t>В парке для детей инструктор по физкультуре устроил спортивные </a:t>
            </a:r>
            <a:r>
              <a:rPr lang="ru-RU" dirty="0" smtClean="0"/>
              <a:t>соревнования.</a:t>
            </a:r>
          </a:p>
          <a:p>
            <a:pPr marL="0" indent="457200" algn="just">
              <a:buNone/>
            </a:pPr>
            <a:r>
              <a:rPr lang="ru-RU" dirty="0" smtClean="0"/>
              <a:t>Ну</a:t>
            </a:r>
            <a:r>
              <a:rPr lang="ru-RU" dirty="0"/>
              <a:t>, какой же поход без привала. Дети с удовольствием доставали из своих рюкзаков приготовленную родителями еду и угощали друг друга.</a:t>
            </a:r>
            <a:br>
              <a:rPr lang="ru-RU" dirty="0"/>
            </a:br>
            <a:r>
              <a:rPr lang="ru-RU" dirty="0"/>
              <a:t>Уставшие, но счастливые дети возвращались в детский сад.</a:t>
            </a:r>
          </a:p>
        </p:txBody>
      </p:sp>
      <p:pic>
        <p:nvPicPr>
          <p:cNvPr id="9218" name="Picture 2" descr="IMG_20230619_1040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978" y="1591072"/>
            <a:ext cx="3026633" cy="2269975"/>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220" name="Picture 4" descr="IMG_20230619_104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5992" y="3573016"/>
            <a:ext cx="2688299" cy="201622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5602" name="Picture 2" descr="https://dubnosad.roomosty.by/files/02101/obj/140/20883/ico/2316835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18811" y="78905"/>
            <a:ext cx="2219052" cy="223569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s://avatars.mds.yandex.net/i?id=e705503aa2ebc9ffdbec14c83cfbd07582c55775-8873941-images-thumbs&amp;n=1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2835" y="3573016"/>
            <a:ext cx="27813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36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C00000"/>
                </a:solidFill>
                <a:latin typeface="Monotype Corsiva" panose="03010101010201010101" pitchFamily="66" charset="0"/>
              </a:rPr>
              <a:t/>
            </a:r>
            <a:br>
              <a:rPr lang="ru-RU" sz="6000" b="1" dirty="0" smtClean="0">
                <a:solidFill>
                  <a:srgbClr val="C00000"/>
                </a:solidFill>
                <a:latin typeface="Monotype Corsiva" panose="03010101010201010101" pitchFamily="66" charset="0"/>
              </a:rPr>
            </a:br>
            <a:r>
              <a:rPr lang="ru-RU" sz="6000" b="1" dirty="0" smtClean="0">
                <a:solidFill>
                  <a:srgbClr val="C00000"/>
                </a:solidFill>
                <a:latin typeface="Monotype Corsiva" panose="03010101010201010101" pitchFamily="66" charset="0"/>
              </a:rPr>
              <a:t>Забег </a:t>
            </a:r>
            <a:r>
              <a:rPr lang="ru-RU" sz="6000" b="1" dirty="0">
                <a:solidFill>
                  <a:srgbClr val="C00000"/>
                </a:solidFill>
                <a:latin typeface="Monotype Corsiva" panose="03010101010201010101" pitchFamily="66" charset="0"/>
              </a:rPr>
              <a:t>на самокатах.</a:t>
            </a:r>
            <a:br>
              <a:rPr lang="ru-RU" sz="6000" b="1" dirty="0">
                <a:solidFill>
                  <a:srgbClr val="C00000"/>
                </a:solidFill>
                <a:latin typeface="Monotype Corsiva" panose="03010101010201010101" pitchFamily="66" charset="0"/>
              </a:rPr>
            </a:br>
            <a:endParaRPr lang="ru-RU" sz="6000" b="1" dirty="0">
              <a:solidFill>
                <a:srgbClr val="C00000"/>
              </a:solidFill>
              <a:latin typeface="Monotype Corsiva" panose="03010101010201010101" pitchFamily="66" charset="0"/>
            </a:endParaRPr>
          </a:p>
        </p:txBody>
      </p:sp>
      <p:sp>
        <p:nvSpPr>
          <p:cNvPr id="4" name="Объект 3"/>
          <p:cNvSpPr>
            <a:spLocks noGrp="1"/>
          </p:cNvSpPr>
          <p:nvPr>
            <p:ph sz="half" idx="2"/>
          </p:nvPr>
        </p:nvSpPr>
        <p:spPr>
          <a:xfrm>
            <a:off x="5509247" y="1417639"/>
            <a:ext cx="4786723" cy="4708526"/>
          </a:xfrm>
        </p:spPr>
        <p:txBody>
          <a:bodyPr/>
          <a:lstStyle/>
          <a:p>
            <a:pPr marL="0" indent="457200" algn="just">
              <a:buNone/>
            </a:pPr>
            <a:r>
              <a:rPr lang="ru-RU" dirty="0"/>
              <a:t>Продолжается неделя физической активности.</a:t>
            </a:r>
            <a:br>
              <a:rPr lang="ru-RU" dirty="0"/>
            </a:br>
            <a:r>
              <a:rPr lang="ru-RU" dirty="0"/>
              <a:t>И сегодня в нашем детском саду состоялся забег на самокатах, который мы также посвящаем юбилей нашего города Узловая.</a:t>
            </a:r>
          </a:p>
        </p:txBody>
      </p:sp>
      <p:pic>
        <p:nvPicPr>
          <p:cNvPr id="10242" name="Picture 2" descr="IMG_20230621_095034_8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71" y="1268760"/>
            <a:ext cx="2880320" cy="216024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44" name="Picture 4" descr="IMG_20230621_095035_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579" y="2924944"/>
            <a:ext cx="3160745" cy="2370559"/>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0346548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6000" b="1" dirty="0">
                <a:solidFill>
                  <a:srgbClr val="C00000"/>
                </a:solidFill>
                <a:latin typeface="Monotype Corsiva" panose="03010101010201010101" pitchFamily="66" charset="0"/>
              </a:rPr>
              <a:t>Турнир по бадминтону</a:t>
            </a:r>
            <a:r>
              <a:rPr lang="ru-RU" dirty="0"/>
              <a:t/>
            </a:r>
            <a:br>
              <a:rPr lang="ru-RU" dirty="0"/>
            </a:br>
            <a:endParaRPr lang="ru-RU" dirty="0"/>
          </a:p>
        </p:txBody>
      </p:sp>
      <p:sp>
        <p:nvSpPr>
          <p:cNvPr id="3" name="Объект 2"/>
          <p:cNvSpPr>
            <a:spLocks noGrp="1"/>
          </p:cNvSpPr>
          <p:nvPr>
            <p:ph sz="half" idx="1"/>
          </p:nvPr>
        </p:nvSpPr>
        <p:spPr>
          <a:xfrm>
            <a:off x="541893" y="1052737"/>
            <a:ext cx="4786723" cy="5073428"/>
          </a:xfrm>
        </p:spPr>
        <p:txBody>
          <a:bodyPr>
            <a:normAutofit fontScale="77500" lnSpcReduction="20000"/>
          </a:bodyPr>
          <a:lstStyle/>
          <a:p>
            <a:pPr marL="0" indent="457200" algn="just">
              <a:buNone/>
            </a:pPr>
            <a:r>
              <a:rPr lang="ru-RU" dirty="0"/>
              <a:t>Неделя физической активности завершилась турниром по бадминтону среди сотрудников нашего детского сада, посвящённого 150-летию нашего города.</a:t>
            </a:r>
            <a:br>
              <a:rPr lang="ru-RU" dirty="0"/>
            </a:br>
            <a:r>
              <a:rPr lang="ru-RU" dirty="0"/>
              <a:t>На корт вышли все желающие поучаствовать, поделиться опытом и просто с удовольствием провести </a:t>
            </a:r>
            <a:r>
              <a:rPr lang="ru-RU" dirty="0" smtClean="0"/>
              <a:t>время.</a:t>
            </a:r>
          </a:p>
          <a:p>
            <a:pPr marL="0" indent="457200" algn="just">
              <a:buNone/>
            </a:pPr>
            <a:r>
              <a:rPr lang="ru-RU" dirty="0" smtClean="0"/>
              <a:t>Как </a:t>
            </a:r>
            <a:r>
              <a:rPr lang="ru-RU" dirty="0"/>
              <a:t>здорово, что в подобных мероприятиях принимают участия </a:t>
            </a:r>
            <a:r>
              <a:rPr lang="ru-RU" dirty="0" smtClean="0"/>
              <a:t>работники.</a:t>
            </a:r>
          </a:p>
          <a:p>
            <a:pPr marL="0" indent="457200" algn="just">
              <a:buNone/>
            </a:pPr>
            <a:r>
              <a:rPr lang="ru-RU" dirty="0" smtClean="0"/>
              <a:t>Педагогические </a:t>
            </a:r>
            <a:r>
              <a:rPr lang="ru-RU" dirty="0"/>
              <a:t>работники не давали зрителям отвести взгляд от корта, а волнение и соревновательный азарт сочетались с дружеской и веселой атмосферой.</a:t>
            </a:r>
          </a:p>
        </p:txBody>
      </p:sp>
      <p:pic>
        <p:nvPicPr>
          <p:cNvPr id="11266" name="Picture 2" descr="IMG_20230626_081702_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954" y="1052736"/>
            <a:ext cx="3072341" cy="230425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1268" name="Picture 4" descr="IMG_20230626_081702_6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591" y="2348880"/>
            <a:ext cx="2958272" cy="221870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6626" name="Picture 2" descr="https://klike.net/uploads/posts/2023-02/1677039734_3-9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0939" y="3501008"/>
            <a:ext cx="3675458" cy="311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5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dirty="0" smtClean="0">
                <a:solidFill>
                  <a:srgbClr val="C00000"/>
                </a:solidFill>
                <a:latin typeface="Monotype Corsiva" panose="03010101010201010101" pitchFamily="66" charset="0"/>
              </a:rPr>
              <a:t/>
            </a:r>
            <a:br>
              <a:rPr lang="ru-RU" sz="4800" dirty="0" smtClean="0">
                <a:solidFill>
                  <a:srgbClr val="C00000"/>
                </a:solidFill>
                <a:latin typeface="Monotype Corsiva" panose="03010101010201010101" pitchFamily="66" charset="0"/>
              </a:rPr>
            </a:br>
            <a:r>
              <a:rPr lang="ru-RU" sz="4800" dirty="0" smtClean="0">
                <a:solidFill>
                  <a:srgbClr val="C00000"/>
                </a:solidFill>
                <a:latin typeface="Monotype Corsiva" panose="03010101010201010101" pitchFamily="66" charset="0"/>
              </a:rPr>
              <a:t>Виртуальное </a:t>
            </a:r>
            <a:r>
              <a:rPr lang="ru-RU" sz="4800" dirty="0">
                <a:solidFill>
                  <a:srgbClr val="C00000"/>
                </a:solidFill>
                <a:latin typeface="Monotype Corsiva" panose="03010101010201010101" pitchFamily="66" charset="0"/>
              </a:rPr>
              <a:t>путешествие по современной Узловой</a:t>
            </a:r>
            <a:br>
              <a:rPr lang="ru-RU" sz="4800" dirty="0">
                <a:solidFill>
                  <a:srgbClr val="C00000"/>
                </a:solidFill>
                <a:latin typeface="Monotype Corsiva" panose="03010101010201010101" pitchFamily="66" charset="0"/>
              </a:rPr>
            </a:br>
            <a:endParaRPr lang="ru-RU" sz="4800" dirty="0">
              <a:solidFill>
                <a:srgbClr val="C00000"/>
              </a:solidFill>
              <a:latin typeface="Monotype Corsiva" panose="03010101010201010101" pitchFamily="66" charset="0"/>
            </a:endParaRPr>
          </a:p>
        </p:txBody>
      </p:sp>
      <p:sp>
        <p:nvSpPr>
          <p:cNvPr id="4" name="Объект 3"/>
          <p:cNvSpPr>
            <a:spLocks noGrp="1"/>
          </p:cNvSpPr>
          <p:nvPr>
            <p:ph sz="half" idx="2"/>
          </p:nvPr>
        </p:nvSpPr>
        <p:spPr/>
        <p:txBody>
          <a:bodyPr/>
          <a:lstStyle/>
          <a:p>
            <a:pPr marL="0" indent="457200" algn="just">
              <a:buNone/>
            </a:pPr>
            <a:r>
              <a:rPr lang="ru-RU" dirty="0"/>
              <a:t>В год 150-летия нашего города Узловая воспитанники подготовительной группы отправились в виртуальное путешествие по современной </a:t>
            </a:r>
            <a:r>
              <a:rPr lang="ru-RU" dirty="0" smtClean="0"/>
              <a:t>Узловой.</a:t>
            </a:r>
          </a:p>
          <a:p>
            <a:pPr marL="0" indent="457200" algn="just">
              <a:buNone/>
            </a:pPr>
            <a:r>
              <a:rPr lang="ru-RU" dirty="0" smtClean="0"/>
              <a:t>Ребята </a:t>
            </a:r>
            <a:r>
              <a:rPr lang="ru-RU" dirty="0"/>
              <a:t>познакомились с современными городскими пространствами.</a:t>
            </a:r>
          </a:p>
        </p:txBody>
      </p:sp>
      <p:pic>
        <p:nvPicPr>
          <p:cNvPr id="12290" name="Picture 2" descr="photo1689349495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55" y="1600201"/>
            <a:ext cx="2838269" cy="1944216"/>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2292" name="Picture 4" descr="photo1689349495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398" y="2996952"/>
            <a:ext cx="2496277"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https://yt3.googleusercontent.com/ytc/AOPolaTiCs6KqxrrOyIg1JQWvP-TvuyahI-TMiSQvhYg=s900-c-k-c0x00ffffff-no-rj"/>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21" t="4867" r="13504" b="5553"/>
          <a:stretch/>
        </p:blipFill>
        <p:spPr bwMode="auto">
          <a:xfrm>
            <a:off x="415469" y="3933056"/>
            <a:ext cx="1944216" cy="2351145"/>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4953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C00000"/>
                </a:solidFill>
                <a:latin typeface="Monotype Corsiva" panose="03010101010201010101" pitchFamily="66" charset="0"/>
              </a:rPr>
              <a:t/>
            </a:r>
            <a:br>
              <a:rPr lang="ru-RU" sz="5400" b="1" dirty="0" smtClean="0">
                <a:solidFill>
                  <a:srgbClr val="C00000"/>
                </a:solidFill>
                <a:latin typeface="Monotype Corsiva" panose="03010101010201010101" pitchFamily="66" charset="0"/>
              </a:rPr>
            </a:br>
            <a:r>
              <a:rPr lang="ru-RU" sz="5400" b="1" dirty="0" smtClean="0">
                <a:solidFill>
                  <a:srgbClr val="C00000"/>
                </a:solidFill>
                <a:latin typeface="Monotype Corsiva" panose="03010101010201010101" pitchFamily="66" charset="0"/>
              </a:rPr>
              <a:t>Акция </a:t>
            </a:r>
            <a:br>
              <a:rPr lang="ru-RU" sz="5400" b="1" dirty="0" smtClean="0">
                <a:solidFill>
                  <a:srgbClr val="C00000"/>
                </a:solidFill>
                <a:latin typeface="Monotype Corsiva" panose="03010101010201010101" pitchFamily="66" charset="0"/>
              </a:rPr>
            </a:br>
            <a:r>
              <a:rPr lang="ru-RU" sz="5400" b="1" dirty="0" smtClean="0">
                <a:solidFill>
                  <a:srgbClr val="C00000"/>
                </a:solidFill>
                <a:latin typeface="Monotype Corsiva" panose="03010101010201010101" pitchFamily="66" charset="0"/>
              </a:rPr>
              <a:t>«</a:t>
            </a:r>
            <a:r>
              <a:rPr lang="ru-RU" sz="5400" b="1" dirty="0">
                <a:solidFill>
                  <a:srgbClr val="C00000"/>
                </a:solidFill>
                <a:latin typeface="Monotype Corsiva" panose="03010101010201010101" pitchFamily="66" charset="0"/>
              </a:rPr>
              <a:t>Я люблю свой город за…»</a:t>
            </a:r>
            <a:br>
              <a:rPr lang="ru-RU" sz="5400" b="1" dirty="0">
                <a:solidFill>
                  <a:srgbClr val="C00000"/>
                </a:solidFill>
                <a:latin typeface="Monotype Corsiva" panose="03010101010201010101" pitchFamily="66" charset="0"/>
              </a:rPr>
            </a:br>
            <a:endParaRPr lang="ru-RU" sz="5400" b="1" dirty="0">
              <a:solidFill>
                <a:srgbClr val="C0000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spcBef>
                <a:spcPts val="0"/>
              </a:spcBef>
              <a:buNone/>
            </a:pPr>
            <a:r>
              <a:rPr lang="ru-RU" dirty="0"/>
              <a:t>В этом году наш город - юбиляр!!! Ему исполняется 150 </a:t>
            </a:r>
            <a:r>
              <a:rPr lang="ru-RU" dirty="0" smtClean="0"/>
              <a:t>лет.</a:t>
            </a:r>
          </a:p>
          <a:p>
            <a:pPr marL="0" indent="457200" algn="just">
              <a:spcBef>
                <a:spcPts val="0"/>
              </a:spcBef>
              <a:buNone/>
            </a:pPr>
            <a:r>
              <a:rPr lang="ru-RU" dirty="0" smtClean="0"/>
              <a:t>В </a:t>
            </a:r>
            <a:r>
              <a:rPr lang="ru-RU" dirty="0"/>
              <a:t>честь этого знаменательного события в нашем детском саду проходит акция "Я люблю свой город за... "</a:t>
            </a:r>
          </a:p>
        </p:txBody>
      </p:sp>
      <p:pic>
        <p:nvPicPr>
          <p:cNvPr id="5" name="Рисунок 4"/>
          <p:cNvPicPr>
            <a:picLocks noChangeAspect="1"/>
          </p:cNvPicPr>
          <p:nvPr/>
        </p:nvPicPr>
        <p:blipFill rotWithShape="1">
          <a:blip r:embed="rId3"/>
          <a:srcRect l="34504" t="28344" r="30077" b="36219"/>
          <a:stretch/>
        </p:blipFill>
        <p:spPr>
          <a:xfrm>
            <a:off x="5634955" y="1844824"/>
            <a:ext cx="2688299" cy="151216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p:cNvPicPr>
            <a:picLocks noChangeAspect="1"/>
          </p:cNvPicPr>
          <p:nvPr/>
        </p:nvPicPr>
        <p:blipFill rotWithShape="1">
          <a:blip r:embed="rId4"/>
          <a:srcRect l="34504" t="29328" r="30077" b="36219"/>
          <a:stretch/>
        </p:blipFill>
        <p:spPr>
          <a:xfrm>
            <a:off x="8011219" y="3100102"/>
            <a:ext cx="2501764" cy="136815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https://phototowns.ru/wp-content/uploads/2019/01/%D0%A3%D0%B7%D0%BB%D0%BE%D0%B2%D0%B0%D1%8F-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6963" y="4468254"/>
            <a:ext cx="3079828" cy="2054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0894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C00000"/>
                </a:solidFill>
                <a:latin typeface="Monotype Corsiva" panose="03010101010201010101" pitchFamily="66" charset="0"/>
              </a:rPr>
              <a:t/>
            </a:r>
            <a:br>
              <a:rPr lang="ru-RU" sz="6000" b="1" dirty="0" smtClean="0">
                <a:solidFill>
                  <a:srgbClr val="C00000"/>
                </a:solidFill>
                <a:latin typeface="Monotype Corsiva" panose="03010101010201010101" pitchFamily="66" charset="0"/>
              </a:rPr>
            </a:br>
            <a:r>
              <a:rPr lang="ru-RU" sz="6000" b="1" dirty="0" smtClean="0">
                <a:solidFill>
                  <a:srgbClr val="C00000"/>
                </a:solidFill>
                <a:latin typeface="Monotype Corsiva" panose="03010101010201010101" pitchFamily="66" charset="0"/>
              </a:rPr>
              <a:t>Любимый </a:t>
            </a:r>
            <a:r>
              <a:rPr lang="ru-RU" sz="6000" b="1" dirty="0">
                <a:solidFill>
                  <a:srgbClr val="C00000"/>
                </a:solidFill>
                <a:latin typeface="Monotype Corsiva" panose="03010101010201010101" pitchFamily="66" charset="0"/>
              </a:rPr>
              <a:t>город</a:t>
            </a:r>
            <a:br>
              <a:rPr lang="ru-RU" sz="6000" b="1" dirty="0">
                <a:solidFill>
                  <a:srgbClr val="C00000"/>
                </a:solidFill>
                <a:latin typeface="Monotype Corsiva" panose="03010101010201010101" pitchFamily="66" charset="0"/>
              </a:rPr>
            </a:br>
            <a:endParaRPr lang="ru-RU" sz="6000" b="1" dirty="0">
              <a:solidFill>
                <a:srgbClr val="C00000"/>
              </a:solidFill>
              <a:latin typeface="Monotype Corsiva" panose="03010101010201010101" pitchFamily="66" charset="0"/>
            </a:endParaRPr>
          </a:p>
        </p:txBody>
      </p:sp>
      <p:sp>
        <p:nvSpPr>
          <p:cNvPr id="4" name="Объект 3"/>
          <p:cNvSpPr>
            <a:spLocks noGrp="1"/>
          </p:cNvSpPr>
          <p:nvPr>
            <p:ph sz="half" idx="2"/>
          </p:nvPr>
        </p:nvSpPr>
        <p:spPr>
          <a:xfrm>
            <a:off x="5509247" y="1417639"/>
            <a:ext cx="4786723" cy="4708526"/>
          </a:xfrm>
        </p:spPr>
        <p:txBody>
          <a:bodyPr/>
          <a:lstStyle/>
          <a:p>
            <a:pPr marL="0" indent="457200" algn="just">
              <a:buNone/>
            </a:pPr>
            <a:r>
              <a:rPr lang="ru-RU" dirty="0"/>
              <a:t>Воспитанники, посещающие кружок "</a:t>
            </a:r>
            <a:r>
              <a:rPr lang="ru-RU" dirty="0" err="1"/>
              <a:t>Легошка</a:t>
            </a:r>
            <a:r>
              <a:rPr lang="ru-RU" dirty="0"/>
              <a:t>" построили свой любимый город Узловая в год 150-летия.</a:t>
            </a:r>
          </a:p>
        </p:txBody>
      </p:sp>
      <p:pic>
        <p:nvPicPr>
          <p:cNvPr id="13314" name="Picture 2" descr="photo1689836525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92" y="885826"/>
            <a:ext cx="2526803" cy="189510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3316" name="Picture 4" descr="photo1689836525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27" y="2564904"/>
            <a:ext cx="2880320" cy="216024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3074" name="Picture 2" descr="https://ko-uzl.ru/wp-content/uploads/2020/04/2b9e5bcc484ebed280a1cab90ff0ac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5895" y="3771902"/>
            <a:ext cx="4267808" cy="2537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7713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C00000"/>
                </a:solidFill>
                <a:latin typeface="Monotype Corsiva" panose="03010101010201010101" pitchFamily="66" charset="0"/>
              </a:rPr>
              <a:t/>
            </a:r>
            <a:br>
              <a:rPr lang="ru-RU" sz="5400" b="1" dirty="0" smtClean="0">
                <a:solidFill>
                  <a:srgbClr val="C00000"/>
                </a:solidFill>
                <a:latin typeface="Monotype Corsiva" panose="03010101010201010101" pitchFamily="66" charset="0"/>
              </a:rPr>
            </a:br>
            <a:r>
              <a:rPr lang="ru-RU" sz="5400" b="1" dirty="0" smtClean="0">
                <a:solidFill>
                  <a:srgbClr val="C00000"/>
                </a:solidFill>
                <a:latin typeface="Monotype Corsiva" panose="03010101010201010101" pitchFamily="66" charset="0"/>
              </a:rPr>
              <a:t>Окна </a:t>
            </a:r>
            <a:r>
              <a:rPr lang="ru-RU" sz="5400" b="1" dirty="0">
                <a:solidFill>
                  <a:srgbClr val="C00000"/>
                </a:solidFill>
                <a:latin typeface="Monotype Corsiva" panose="03010101010201010101" pitchFamily="66" charset="0"/>
              </a:rPr>
              <a:t>к юбилею.</a:t>
            </a:r>
            <a:br>
              <a:rPr lang="ru-RU" sz="5400" b="1" dirty="0">
                <a:solidFill>
                  <a:srgbClr val="C00000"/>
                </a:solidFill>
                <a:latin typeface="Monotype Corsiva" panose="03010101010201010101" pitchFamily="66" charset="0"/>
              </a:rPr>
            </a:br>
            <a:endParaRPr lang="ru-RU" sz="5400" b="1" dirty="0">
              <a:solidFill>
                <a:srgbClr val="C0000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В преддверии 150-летнего юбилея нашего города Узловая оформили окна.</a:t>
            </a:r>
          </a:p>
        </p:txBody>
      </p:sp>
      <p:pic>
        <p:nvPicPr>
          <p:cNvPr id="14338" name="Picture 2" descr="IMG_20230805_113915_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86" y="1417638"/>
            <a:ext cx="2585805" cy="193935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4340" name="Picture 4" descr="IMG_20230805_113914_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227" y="3068960"/>
            <a:ext cx="2496277" cy="187220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4098" name="Picture 2" descr="https://myslo.ru/Content/AfishaImage/a0/4d/a04d5800-0f3c-4719-a72d-e3ba6769a6bc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535" y="3164738"/>
            <a:ext cx="5090266" cy="3143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396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002060"/>
                </a:solidFill>
                <a:latin typeface="Monotype Corsiva" panose="03010101010201010101" pitchFamily="66" charset="0"/>
              </a:rPr>
              <a:t>Родительский уголок </a:t>
            </a:r>
            <a:r>
              <a:rPr lang="ru-RU" b="1" dirty="0" smtClean="0">
                <a:solidFill>
                  <a:srgbClr val="002060"/>
                </a:solidFill>
                <a:latin typeface="Monotype Corsiva" panose="03010101010201010101" pitchFamily="66" charset="0"/>
              </a:rPr>
              <a:t>ко </a:t>
            </a:r>
            <a:r>
              <a:rPr lang="ru-RU" b="1" dirty="0">
                <a:solidFill>
                  <a:srgbClr val="002060"/>
                </a:solidFill>
                <a:latin typeface="Monotype Corsiva" panose="03010101010201010101" pitchFamily="66" charset="0"/>
              </a:rPr>
              <a:t>Дню России.</a:t>
            </a:r>
            <a:br>
              <a:rPr lang="ru-RU" b="1" dirty="0">
                <a:solidFill>
                  <a:srgbClr val="002060"/>
                </a:solidFill>
                <a:latin typeface="Monotype Corsiva" panose="03010101010201010101" pitchFamily="66" charset="0"/>
              </a:rPr>
            </a:br>
            <a:endParaRPr lang="ru-RU" b="1" dirty="0">
              <a:solidFill>
                <a:srgbClr val="002060"/>
              </a:solidFill>
              <a:latin typeface="Monotype Corsiva" panose="03010101010201010101" pitchFamily="66" charset="0"/>
            </a:endParaRPr>
          </a:p>
        </p:txBody>
      </p:sp>
      <p:sp>
        <p:nvSpPr>
          <p:cNvPr id="3" name="Объект 2"/>
          <p:cNvSpPr>
            <a:spLocks noGrp="1"/>
          </p:cNvSpPr>
          <p:nvPr>
            <p:ph sz="half" idx="1"/>
          </p:nvPr>
        </p:nvSpPr>
        <p:spPr>
          <a:xfrm>
            <a:off x="541893" y="1124745"/>
            <a:ext cx="4786723" cy="5001420"/>
          </a:xfrm>
        </p:spPr>
        <p:txBody>
          <a:bodyPr>
            <a:normAutofit fontScale="92500" lnSpcReduction="20000"/>
          </a:bodyPr>
          <a:lstStyle/>
          <a:p>
            <a:pPr marL="0" indent="0" algn="just">
              <a:buNone/>
            </a:pPr>
            <a:r>
              <a:rPr lang="ru-RU" dirty="0"/>
              <a:t>В старшей группе в преддверии Дня России  оформлен уголок для родителей.</a:t>
            </a:r>
            <a:br>
              <a:rPr lang="ru-RU" dirty="0"/>
            </a:br>
            <a:r>
              <a:rPr lang="ru-RU" dirty="0"/>
              <a:t>Воспитатель проявили творческий подход, пополнили уголок государственной и местной символикой, материалами с видами достопримечательностей страны, детскими рисунками.</a:t>
            </a:r>
            <a:br>
              <a:rPr lang="ru-RU" dirty="0"/>
            </a:br>
            <a:r>
              <a:rPr lang="ru-RU" dirty="0"/>
              <a:t>Также на стенде размещены QR - коды, отсканировав которые, можно прослушать гимн России, песни о Родине.</a:t>
            </a:r>
          </a:p>
        </p:txBody>
      </p:sp>
      <p:pic>
        <p:nvPicPr>
          <p:cNvPr id="7170" name="Picture 2" descr="IMG_20230605_112635_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084" y="1124744"/>
            <a:ext cx="2304256" cy="172819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2" name="Picture 4" descr="IMG_20230605_112635_7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26" y="1043797"/>
            <a:ext cx="2701520" cy="1323745"/>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122" name="Picture 2" descr="https://i.yapx.cc/MrMQP.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89367" y="3140968"/>
            <a:ext cx="4306603" cy="322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33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sz="6000" b="1" dirty="0" smtClean="0">
                <a:solidFill>
                  <a:srgbClr val="C00000"/>
                </a:solidFill>
                <a:latin typeface="Monotype Corsiva" panose="03010101010201010101" pitchFamily="66" charset="0"/>
              </a:rPr>
              <a:t>Поздравительные </a:t>
            </a:r>
            <a:r>
              <a:rPr lang="ru-RU" sz="6000" b="1" dirty="0">
                <a:solidFill>
                  <a:srgbClr val="C00000"/>
                </a:solidFill>
                <a:latin typeface="Monotype Corsiva" panose="03010101010201010101" pitchFamily="66" charset="0"/>
              </a:rPr>
              <a:t>буклеты!</a:t>
            </a:r>
            <a:br>
              <a:rPr lang="ru-RU" sz="6000" b="1" dirty="0">
                <a:solidFill>
                  <a:srgbClr val="C00000"/>
                </a:solidFill>
                <a:latin typeface="Monotype Corsiva" panose="03010101010201010101" pitchFamily="66" charset="0"/>
              </a:rPr>
            </a:br>
            <a:r>
              <a:rPr lang="ru-RU" dirty="0"/>
              <a:t/>
            </a:r>
            <a:br>
              <a:rPr lang="ru-RU" dirty="0"/>
            </a:br>
            <a:endParaRPr lang="ru-RU" dirty="0"/>
          </a:p>
        </p:txBody>
      </p:sp>
      <p:sp>
        <p:nvSpPr>
          <p:cNvPr id="4" name="Объект 3"/>
          <p:cNvSpPr>
            <a:spLocks noGrp="1"/>
          </p:cNvSpPr>
          <p:nvPr>
            <p:ph sz="half" idx="2"/>
          </p:nvPr>
        </p:nvSpPr>
        <p:spPr>
          <a:xfrm>
            <a:off x="5509247" y="1600201"/>
            <a:ext cx="4786723" cy="2476871"/>
          </a:xfrm>
        </p:spPr>
        <p:txBody>
          <a:bodyPr>
            <a:normAutofit lnSpcReduction="10000"/>
          </a:bodyPr>
          <a:lstStyle/>
          <a:p>
            <a:pPr marL="0" indent="457200" algn="just">
              <a:buNone/>
            </a:pPr>
            <a:r>
              <a:rPr lang="ru-RU" dirty="0"/>
              <a:t>Накануне 150-летия Узловой воспитанники старшей группы раздали поздравительные буклеты жителям города</a:t>
            </a:r>
            <a:r>
              <a:rPr lang="ru-RU" dirty="0" smtClean="0"/>
              <a:t>.</a:t>
            </a:r>
            <a:r>
              <a:rPr lang="ru-RU" dirty="0"/>
              <a:t/>
            </a:r>
            <a:br>
              <a:rPr lang="ru-RU" dirty="0"/>
            </a:br>
            <a:endParaRPr lang="ru-RU" dirty="0"/>
          </a:p>
        </p:txBody>
      </p:sp>
      <p:pic>
        <p:nvPicPr>
          <p:cNvPr id="15362" name="Picture 2" descr="IMG_20230805_114052_7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8" y="885826"/>
            <a:ext cx="2238771" cy="167907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5364" name="Picture 4" descr="IMG_20230805_114053_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538" y="1417638"/>
            <a:ext cx="2201763" cy="165132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5366" name="Picture 6" descr="IMG_20230805_114053_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566" y="2816226"/>
            <a:ext cx="2219387" cy="205293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5368" name="Picture 8" descr="IMG_20230805_114053_4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74" y="3669580"/>
            <a:ext cx="2260317" cy="155962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5122" name="Picture 2" descr="https://stihi.ru/pics/2020/10/12/22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1007" y="3669580"/>
            <a:ext cx="3839755" cy="2812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84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C00000"/>
                </a:solidFill>
                <a:latin typeface="Monotype Corsiva" panose="03010101010201010101" pitchFamily="66" charset="0"/>
              </a:rPr>
              <a:t/>
            </a:r>
            <a:br>
              <a:rPr lang="ru-RU" sz="5400" b="1" dirty="0" smtClean="0">
                <a:solidFill>
                  <a:srgbClr val="C00000"/>
                </a:solidFill>
                <a:latin typeface="Monotype Corsiva" panose="03010101010201010101" pitchFamily="66" charset="0"/>
              </a:rPr>
            </a:br>
            <a:r>
              <a:rPr lang="ru-RU" sz="5400" b="1" dirty="0" smtClean="0">
                <a:solidFill>
                  <a:srgbClr val="C00000"/>
                </a:solidFill>
                <a:latin typeface="Monotype Corsiva" panose="03010101010201010101" pitchFamily="66" charset="0"/>
              </a:rPr>
              <a:t>Поздравительные </a:t>
            </a:r>
            <a:r>
              <a:rPr lang="ru-RU" sz="5400" b="1" dirty="0">
                <a:solidFill>
                  <a:srgbClr val="C00000"/>
                </a:solidFill>
                <a:latin typeface="Monotype Corsiva" panose="03010101010201010101" pitchFamily="66" charset="0"/>
              </a:rPr>
              <a:t>открытки ко Дню Узловой!</a:t>
            </a:r>
            <a:br>
              <a:rPr lang="ru-RU" sz="5400" b="1" dirty="0">
                <a:solidFill>
                  <a:srgbClr val="C00000"/>
                </a:solidFill>
                <a:latin typeface="Monotype Corsiva" panose="03010101010201010101" pitchFamily="66" charset="0"/>
              </a:rPr>
            </a:br>
            <a:endParaRPr lang="ru-RU" sz="5400" b="1" dirty="0">
              <a:solidFill>
                <a:srgbClr val="C0000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Накануне 150-летия Узловой педагоги с воспитанниками подарили родителям поздравительные открытки.</a:t>
            </a:r>
          </a:p>
        </p:txBody>
      </p:sp>
      <p:pic>
        <p:nvPicPr>
          <p:cNvPr id="16386" name="Picture 2" descr="IMG_20230805_114603_7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846" y="1916832"/>
            <a:ext cx="2166573" cy="162493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6388" name="Picture 4" descr="IMG_20230805_114603_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301" y="1052736"/>
            <a:ext cx="2144918" cy="201622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6390" name="Picture 6" descr="IMG_20230805_114604_3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4777" y="3717032"/>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6392" name="Picture 8" descr="IMG_20230805_114604_1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902" y="4293096"/>
            <a:ext cx="2444091" cy="183306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6146" name="Picture 2" descr="https://sun9-48.userapi.com/impg/MSYwv3tnnI2f40d6WSxjDcI4Sdfhw9E3l_8ycQ/NRUEYdtFbh0.jpg?size=604x602&amp;quality=95&amp;sign=0948d73d960bf077f781dbbf774c6b73&amp;type=alb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0579" y="3774248"/>
            <a:ext cx="2526822" cy="25184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808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smtClean="0">
                <a:solidFill>
                  <a:srgbClr val="C00000"/>
                </a:solidFill>
                <a:latin typeface="Monotype Corsiva" panose="03010101010201010101" pitchFamily="66" charset="0"/>
              </a:rPr>
              <a:t/>
            </a:r>
            <a:br>
              <a:rPr lang="ru-RU" sz="5400" b="1" dirty="0" smtClean="0">
                <a:solidFill>
                  <a:srgbClr val="C00000"/>
                </a:solidFill>
                <a:latin typeface="Monotype Corsiva" panose="03010101010201010101" pitchFamily="66" charset="0"/>
              </a:rPr>
            </a:br>
            <a:r>
              <a:rPr lang="ru-RU" sz="5400" b="1" dirty="0" err="1" smtClean="0">
                <a:solidFill>
                  <a:srgbClr val="C00000"/>
                </a:solidFill>
                <a:latin typeface="Monotype Corsiva" panose="03010101010201010101" pitchFamily="66" charset="0"/>
              </a:rPr>
              <a:t>Квест</a:t>
            </a:r>
            <a:r>
              <a:rPr lang="ru-RU" sz="5400" b="1" dirty="0" smtClean="0">
                <a:solidFill>
                  <a:srgbClr val="C00000"/>
                </a:solidFill>
                <a:latin typeface="Monotype Corsiva" panose="03010101010201010101" pitchFamily="66" charset="0"/>
              </a:rPr>
              <a:t>-игра</a:t>
            </a:r>
            <a:r>
              <a:rPr lang="ru-RU" sz="5400" b="1" dirty="0">
                <a:solidFill>
                  <a:srgbClr val="C00000"/>
                </a:solidFill>
                <a:latin typeface="Monotype Corsiva" panose="03010101010201010101" pitchFamily="66" charset="0"/>
              </a:rPr>
              <a:t>!</a:t>
            </a:r>
            <a:br>
              <a:rPr lang="ru-RU" sz="5400" b="1" dirty="0">
                <a:solidFill>
                  <a:srgbClr val="C00000"/>
                </a:solidFill>
                <a:latin typeface="Monotype Corsiva" panose="03010101010201010101" pitchFamily="66" charset="0"/>
              </a:rPr>
            </a:br>
            <a:endParaRPr lang="ru-RU" sz="5400" b="1" dirty="0">
              <a:solidFill>
                <a:srgbClr val="C00000"/>
              </a:solidFill>
              <a:latin typeface="Monotype Corsiva" panose="03010101010201010101" pitchFamily="66" charset="0"/>
            </a:endParaRPr>
          </a:p>
        </p:txBody>
      </p:sp>
      <p:sp>
        <p:nvSpPr>
          <p:cNvPr id="4" name="Объект 3"/>
          <p:cNvSpPr>
            <a:spLocks noGrp="1"/>
          </p:cNvSpPr>
          <p:nvPr>
            <p:ph sz="half" idx="2"/>
          </p:nvPr>
        </p:nvSpPr>
        <p:spPr>
          <a:xfrm>
            <a:off x="5509247" y="1417639"/>
            <a:ext cx="4786723" cy="4708526"/>
          </a:xfrm>
        </p:spPr>
        <p:txBody>
          <a:bodyPr>
            <a:normAutofit fontScale="92500" lnSpcReduction="20000"/>
          </a:bodyPr>
          <a:lstStyle/>
          <a:p>
            <a:pPr marL="0" indent="457200" algn="just">
              <a:buNone/>
            </a:pPr>
            <a:r>
              <a:rPr lang="ru-RU" dirty="0"/>
              <a:t>В честь дня рождения нашего любимого города Узловой. В нашем саду состоялась </a:t>
            </a:r>
            <a:r>
              <a:rPr lang="ru-RU" dirty="0" err="1"/>
              <a:t>квест</a:t>
            </a:r>
            <a:r>
              <a:rPr lang="ru-RU" dirty="0"/>
              <a:t> - игра «Знай и люби свой город». Где приняли активное участие дети среднего и старшего возраста. Они смогли побывать на разных станциях, выполняя разнообразные задания, знакомясь с любимым городом.</a:t>
            </a:r>
            <a:br>
              <a:rPr lang="ru-RU" dirty="0"/>
            </a:br>
            <a:r>
              <a:rPr lang="ru-RU" dirty="0"/>
              <a:t>В заключении все участники </a:t>
            </a:r>
            <a:r>
              <a:rPr lang="ru-RU" dirty="0" err="1"/>
              <a:t>квест</a:t>
            </a:r>
            <a:r>
              <a:rPr lang="ru-RU" dirty="0"/>
              <a:t> – игры нашли сладкий "клад"</a:t>
            </a:r>
          </a:p>
        </p:txBody>
      </p:sp>
      <p:pic>
        <p:nvPicPr>
          <p:cNvPr id="17410" name="Picture 2" descr="IMG_20230805_114450_6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76" y="1124744"/>
            <a:ext cx="2400267" cy="18002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7412" name="Picture 4" descr="IMG_20230805_114451_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844824"/>
            <a:ext cx="2208245" cy="1656184"/>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7170" name="Picture 2" descr="https://biblioteka-uzl.ru/assets/images/2023/%D0%B8%D1%8E%D0%BD%D1%8C/20.06/%D0%AE%D0%B1%D0%B8%D0%BB%D0%B5%D0%B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464" y="3645024"/>
            <a:ext cx="4186912" cy="2786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7861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b="1" dirty="0" smtClean="0">
                <a:solidFill>
                  <a:srgbClr val="C00000"/>
                </a:solidFill>
                <a:latin typeface="Monotype Corsiva" panose="03010101010201010101" pitchFamily="66" charset="0"/>
              </a:rPr>
              <a:t/>
            </a:r>
            <a:br>
              <a:rPr lang="ru-RU" sz="6000" b="1" dirty="0" smtClean="0">
                <a:solidFill>
                  <a:srgbClr val="C00000"/>
                </a:solidFill>
                <a:latin typeface="Monotype Corsiva" panose="03010101010201010101" pitchFamily="66" charset="0"/>
              </a:rPr>
            </a:br>
            <a:r>
              <a:rPr lang="ru-RU" sz="6000" b="1" dirty="0" err="1" smtClean="0">
                <a:solidFill>
                  <a:srgbClr val="C00000"/>
                </a:solidFill>
                <a:latin typeface="Monotype Corsiva" panose="03010101010201010101" pitchFamily="66" charset="0"/>
              </a:rPr>
              <a:t>Мультпарад</a:t>
            </a:r>
            <a:r>
              <a:rPr lang="ru-RU" sz="6000" b="1" dirty="0">
                <a:solidFill>
                  <a:srgbClr val="C00000"/>
                </a:solidFill>
                <a:latin typeface="Monotype Corsiva" panose="03010101010201010101" pitchFamily="66" charset="0"/>
              </a:rPr>
              <a:t/>
            </a:r>
            <a:br>
              <a:rPr lang="ru-RU" sz="6000" b="1" dirty="0">
                <a:solidFill>
                  <a:srgbClr val="C00000"/>
                </a:solidFill>
                <a:latin typeface="Monotype Corsiva" panose="03010101010201010101" pitchFamily="66" charset="0"/>
              </a:rPr>
            </a:br>
            <a:endParaRPr lang="ru-RU" sz="6000" b="1" dirty="0">
              <a:solidFill>
                <a:srgbClr val="C00000"/>
              </a:solidFill>
              <a:latin typeface="Monotype Corsiva" panose="03010101010201010101" pitchFamily="66" charset="0"/>
            </a:endParaRPr>
          </a:p>
        </p:txBody>
      </p:sp>
      <p:sp>
        <p:nvSpPr>
          <p:cNvPr id="3" name="Объект 2"/>
          <p:cNvSpPr>
            <a:spLocks noGrp="1"/>
          </p:cNvSpPr>
          <p:nvPr>
            <p:ph sz="half" idx="1"/>
          </p:nvPr>
        </p:nvSpPr>
        <p:spPr/>
        <p:txBody>
          <a:bodyPr/>
          <a:lstStyle/>
          <a:p>
            <a:pPr marL="0" indent="457200" algn="just">
              <a:buNone/>
            </a:pPr>
            <a:r>
              <a:rPr lang="ru-RU" dirty="0"/>
              <a:t>Воспитанники нашего детского сада приняли активное участие в праздновании Дня города, а именно в </a:t>
            </a:r>
            <a:r>
              <a:rPr lang="ru-RU" dirty="0" err="1"/>
              <a:t>Мультпараде</a:t>
            </a:r>
            <a:r>
              <a:rPr lang="ru-RU" dirty="0"/>
              <a:t>!!!</a:t>
            </a:r>
          </a:p>
        </p:txBody>
      </p:sp>
      <p:pic>
        <p:nvPicPr>
          <p:cNvPr id="18434" name="Picture 2" descr="IMG_20230809_124822_3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003" y="1417638"/>
            <a:ext cx="1860687" cy="2448272"/>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8436" name="Picture 4" descr="IMG_20230809_124822_5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5275" y="692756"/>
            <a:ext cx="1944216" cy="2580818"/>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8194" name="Picture 2" descr="https://kultura.tls.muzkult.ru/media/2019/08/06/1263924200/EBDiQ-HXkAATbI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849" y="3863182"/>
            <a:ext cx="3914851" cy="2796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http://uzlovaya3.russia-sad.ru/upload/photo/10-02-23/305_15_14_36_izeT-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893" y="3882579"/>
            <a:ext cx="5437106" cy="24793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124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71059" y="645731"/>
            <a:ext cx="3868927" cy="562074"/>
          </a:xfrm>
        </p:spPr>
        <p:txBody>
          <a:bodyPr>
            <a:normAutofit fontScale="90000"/>
          </a:bodyPr>
          <a:lstStyle/>
          <a:p>
            <a:r>
              <a:rPr lang="ru-RU" sz="5400" b="1" dirty="0" smtClean="0">
                <a:solidFill>
                  <a:srgbClr val="00B050"/>
                </a:solidFill>
                <a:latin typeface="Monotype Corsiva" panose="03010101010201010101" pitchFamily="66" charset="0"/>
              </a:rPr>
              <a:t>Советует специалист</a:t>
            </a:r>
            <a:endParaRPr lang="ru-RU" sz="5400" b="1" dirty="0">
              <a:solidFill>
                <a:srgbClr val="00B050"/>
              </a:solidFill>
              <a:latin typeface="Monotype Corsiva" panose="03010101010201010101" pitchFamily="66" charset="0"/>
            </a:endParaRPr>
          </a:p>
        </p:txBody>
      </p:sp>
      <p:sp>
        <p:nvSpPr>
          <p:cNvPr id="3" name="Объект 2"/>
          <p:cNvSpPr>
            <a:spLocks noGrp="1"/>
          </p:cNvSpPr>
          <p:nvPr>
            <p:ph sz="half" idx="1"/>
          </p:nvPr>
        </p:nvSpPr>
        <p:spPr>
          <a:xfrm>
            <a:off x="234356" y="332656"/>
            <a:ext cx="6840760" cy="6264696"/>
          </a:xfrm>
        </p:spPr>
        <p:txBody>
          <a:bodyPr>
            <a:noAutofit/>
          </a:bodyPr>
          <a:lstStyle/>
          <a:p>
            <a:pPr marL="0" indent="0">
              <a:buNone/>
            </a:pPr>
            <a:r>
              <a:rPr lang="ru-RU" sz="1400" b="1" dirty="0"/>
              <a:t>«Пять языков любви» или «Говорите на «языке любви» своего ребенка».</a:t>
            </a:r>
            <a:endParaRPr lang="ru-RU" sz="1400" dirty="0"/>
          </a:p>
          <a:p>
            <a:pPr marL="0" indent="0" algn="just">
              <a:buNone/>
            </a:pPr>
            <a:r>
              <a:rPr lang="ru-RU" sz="1400" dirty="0"/>
              <a:t>   Кто о чем, а мы о любви, о любви к детям. Почему то многие родители считают, что воспитывать детей в семье нужно одинаково, забывая о том, что мы все разные. Нет одинаковых детей, они индивидуальны, как и мы - взрослые! Поэтому и подход к ним должен быть сугубо индивидуальным. У детей разные характеры, и любовь они понимают по разному. С каждым вам придется говорить на его родном языке. Самое главное – каждый ребенок должен чувствовать, что он любим родителями! Только в этом случае он будет чувствовать себя счастливым. Если он не будет чувствовать любви родителей, то и не будет чувствовать себя счастливым. А это очень важно для его развития, становления полноценной личностью. В стремлении удовлетворить потребности ребенка в еде и одежде, забывается самая главная потребность – эмоциональная. Чтобы удовлетворить эмоциональную потребность ребенка важно осознавать, что не каждому человеку понятен один и тот же «язык любви». То, благодаря чему один человек почувствует нашу любовь к нему, не обязательно даст другому ребенку такое же ощущение. Ваш ребенок может не чувствовать вашу любовь к нему, если вы проявляете или выражаете ее не на таком «языке», который ему понятен. Я снова беру опыт моих любимых психологов Гэри </a:t>
            </a:r>
            <a:r>
              <a:rPr lang="ru-RU" sz="1400" dirty="0" err="1"/>
              <a:t>Чемпена</a:t>
            </a:r>
            <a:r>
              <a:rPr lang="ru-RU" sz="1400" dirty="0"/>
              <a:t> и Росс </a:t>
            </a:r>
            <a:r>
              <a:rPr lang="ru-RU" sz="1400" dirty="0" err="1"/>
              <a:t>Кэмпбелла</a:t>
            </a:r>
            <a:r>
              <a:rPr lang="ru-RU" sz="1400" dirty="0"/>
              <a:t>. Когда я прочитала книгу этих авторов «Пять путей к сердцу ребенка», я вникала и рассуждала по этому поводу. Затем безоговорочно приняла. Как же изменились в лучшую сторону мои взаимоотношения с детьми! У меня трое детей – две дочки и сын. Сейчас они выросли, но я продолжаю уделять больше внимания тому «языку любви», который близок каждому из них. Эти авторы, исходя из своей многолетней практики поняли, что существуют пять основных «языков любви». И каждый человек понимает один из них лучше, чем остальные четыре. Задача родителей – узнать главный для своего ребенка «язык любви» и в повышенных количествах выражать свою любовь именно на этом «языке». Это не означает, что другие «языки» не важны. Потребность ребенка во всех пяти «языках любви», но в одном из них – повышенная потребность. А вернее, если его не выражать больше, то ребенок не будет чувствовать себя любимым</a:t>
            </a:r>
            <a:r>
              <a:rPr lang="ru-RU" sz="1400" dirty="0" smtClean="0"/>
              <a:t>.</a:t>
            </a:r>
            <a:endParaRPr lang="ru-RU" sz="1400" dirty="0"/>
          </a:p>
        </p:txBody>
      </p:sp>
      <p:pic>
        <p:nvPicPr>
          <p:cNvPr id="9218" name="Picture 2" descr="https://sun9-22.userapi.com/impf/c855136/v855136937/6c96c/7MBOc5_g6TE.jpg?size=604x427&amp;quality=96&amp;sign=5f63eda8323aebe71cad9828965b9f94&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190" y="1769843"/>
            <a:ext cx="3016796" cy="2132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168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41893" y="404664"/>
            <a:ext cx="4786723" cy="5976663"/>
          </a:xfrm>
        </p:spPr>
        <p:txBody>
          <a:bodyPr>
            <a:normAutofit fontScale="47500" lnSpcReduction="20000"/>
          </a:bodyPr>
          <a:lstStyle/>
          <a:p>
            <a:pPr marL="0" indent="457200" algn="just">
              <a:buNone/>
            </a:pPr>
            <a:r>
              <a:rPr lang="ru-RU" dirty="0" smtClean="0"/>
              <a:t>А </a:t>
            </a:r>
            <a:r>
              <a:rPr lang="ru-RU" dirty="0"/>
              <a:t>сейчас поговорим о самих «языках любви».</a:t>
            </a:r>
          </a:p>
          <a:p>
            <a:pPr marL="0" indent="457200" algn="just">
              <a:buNone/>
            </a:pPr>
            <a:r>
              <a:rPr lang="ru-RU" dirty="0" smtClean="0"/>
              <a:t>1</a:t>
            </a:r>
            <a:r>
              <a:rPr lang="ru-RU" dirty="0"/>
              <a:t>. Прикосновение. С первых дней жизни ребенок чувствует себя любимым благодаря прикосновениям. Любовь проявляется в крепких объятиях, поцелуях. Даже если просто держать своего ребенка за руку, похлопывать по спине или шутя бороться с ним на полу – это выражение любви!</a:t>
            </a:r>
          </a:p>
          <a:p>
            <a:pPr marL="0" indent="457200" algn="just">
              <a:buNone/>
            </a:pPr>
            <a:r>
              <a:rPr lang="ru-RU" dirty="0" smtClean="0"/>
              <a:t>2</a:t>
            </a:r>
            <a:r>
              <a:rPr lang="ru-RU" dirty="0"/>
              <a:t>. Слова одобрения. «Я люблю тебя», «Молодец… », «Спасибо… » Такие слова поднимают у ребенка чувство уверенности, самоуважения, ободряют и в дальнейшем поступать правильно. Грубые и резкие, несправедливые слова, даже если сказаны во гневе, постепенно воспитывают в ребенке самоуничтожение и даже ненависть к себе и окружающим.</a:t>
            </a:r>
          </a:p>
          <a:p>
            <a:pPr marL="0" indent="457200" algn="just">
              <a:buNone/>
            </a:pPr>
            <a:r>
              <a:rPr lang="ru-RU" dirty="0" smtClean="0"/>
              <a:t>3</a:t>
            </a:r>
            <a:r>
              <a:rPr lang="ru-RU" dirty="0"/>
              <a:t>. Время, проведенное вместе. Очень важно регулярно находить свободное от дел время, чтобы полностью уделять его ребенку: почитать книгу, поиграть в какую – </a:t>
            </a:r>
            <a:r>
              <a:rPr lang="ru-RU" dirty="0" err="1"/>
              <a:t>нибудь</a:t>
            </a:r>
            <a:r>
              <a:rPr lang="ru-RU" dirty="0"/>
              <a:t> игру, погулять, поговорить…</a:t>
            </a:r>
          </a:p>
          <a:p>
            <a:pPr marL="0" indent="457200" algn="just">
              <a:buNone/>
            </a:pPr>
            <a:r>
              <a:rPr lang="ru-RU" dirty="0" smtClean="0"/>
              <a:t>4</a:t>
            </a:r>
            <a:r>
              <a:rPr lang="ru-RU" dirty="0"/>
              <a:t>. Подарки. Они могут быть очень простыми, как камень, найденный на прогулке… Любая вещь, игрушка, цветочек, скажет о любви вашему ребенку. Причем, настоящий подарок никогда не преподносится за какие – то заслуги. Ведь любовь не требует ничего взамен.</a:t>
            </a:r>
          </a:p>
          <a:p>
            <a:pPr marL="0" indent="457200" algn="just">
              <a:buNone/>
            </a:pPr>
            <a:r>
              <a:rPr lang="ru-RU" dirty="0" smtClean="0"/>
              <a:t>5</a:t>
            </a:r>
            <a:r>
              <a:rPr lang="ru-RU" dirty="0"/>
              <a:t>. Забота. Речь идет о помощи и заботе, которую любой ребенок с радостью примет. Приготовление любимого блюда, покупка вещей, купание… И если ребенок чего – то не замечает, вырастет- оценит!</a:t>
            </a:r>
          </a:p>
          <a:p>
            <a:pPr marL="0" indent="457200" algn="just">
              <a:buNone/>
            </a:pPr>
            <a:r>
              <a:rPr lang="ru-RU" dirty="0" smtClean="0"/>
              <a:t>Будьте </a:t>
            </a:r>
            <a:r>
              <a:rPr lang="ru-RU" dirty="0"/>
              <a:t>внимательны, чтобы заметить, какой способ общения больше всего нужен ребенку сейчас. Это очень просто. Если ребенок подходит и обнимает вас, то, возможно, он хочет, чтобы его обняли, приласкали. Когда просит поиграть с ним – ему нужно безраздельное внимание. Спрашивает Вашего мнения - значит хочет получить поддержку и одобрение. Если счастлив, когда кто – то из друзей или родственников дарит ему подарки - именно это наиболее желанный для него «язык любви».</a:t>
            </a:r>
          </a:p>
          <a:p>
            <a:endParaRPr lang="ru-RU" dirty="0"/>
          </a:p>
        </p:txBody>
      </p:sp>
      <p:pic>
        <p:nvPicPr>
          <p:cNvPr id="10242" name="Picture 2" descr="https://static.insales-cdn.com/images/products/1/7382/535051478/%D0%A1%D0%BA%D0%B0%D0%BD_20220404__9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955" y="526367"/>
            <a:ext cx="4165568"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622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41893" y="332656"/>
            <a:ext cx="5813142" cy="6048671"/>
          </a:xfrm>
        </p:spPr>
        <p:txBody>
          <a:bodyPr>
            <a:normAutofit fontScale="25000" lnSpcReduction="20000"/>
          </a:bodyPr>
          <a:lstStyle/>
          <a:p>
            <a:pPr marL="0" indent="457200" algn="just">
              <a:buNone/>
            </a:pPr>
            <a:r>
              <a:rPr lang="ru-RU" sz="5600" dirty="0" smtClean="0"/>
              <a:t>Можно </a:t>
            </a:r>
            <a:r>
              <a:rPr lang="ru-RU" sz="5600" dirty="0"/>
              <a:t>сразу проверить на себе. Задайте себе вопрос : «Чего мне не хватало в отношениях с родителями? » Ваш «язык любви» сразу даст о себе знать – то, чего не хватало, и есть ваш «язык любви».</a:t>
            </a:r>
          </a:p>
          <a:p>
            <a:pPr marL="0" indent="457200" algn="just">
              <a:buNone/>
            </a:pPr>
            <a:r>
              <a:rPr lang="ru-RU" sz="5600" dirty="0" smtClean="0"/>
              <a:t>Научиться </a:t>
            </a:r>
            <a:r>
              <a:rPr lang="ru-RU" sz="5600" dirty="0"/>
              <a:t>проявлять свою любовь так, чтобы это было понятно ребенку, то есть выучить его «родной язык», - не значит застраховаться от конфликтов. Но чтобы между вами ни происходило, ребенок всегда будет знать : вы его любите, заботитесь о его благе, и ему нечего бояться. Он уверен в себе и себя уважает. Еще раз повторюсь, что отношения нужно строить на любви. Это самые крепкие и надежные отношения.</a:t>
            </a:r>
          </a:p>
          <a:p>
            <a:pPr marL="0" indent="457200" algn="just">
              <a:buNone/>
            </a:pPr>
            <a:r>
              <a:rPr lang="ru-RU" sz="5600" dirty="0" smtClean="0"/>
              <a:t>Можно </a:t>
            </a:r>
            <a:r>
              <a:rPr lang="ru-RU" sz="5600" dirty="0"/>
              <a:t>снова вернуться в свое детство. Какие уроки вы любили больше других? И снова – это зависело от взаимоотношения с учителем. Ребенка нужно любить, иначе от него ничего не добьетесь. Нам нужно помнить об этом. Если потребность ребенка в любви не удовлетворена, он никогда полностью не реализует свои способности. Однако бывает и так: родители искренне любят малыша, а он несчастен, потому что их любви не чувствует. Научитесь выражать свою любовь так, чтобы ребенок это почувствовал, тогда он поймет, что дорог вам.</a:t>
            </a:r>
          </a:p>
          <a:p>
            <a:pPr marL="0" indent="457200" algn="just">
              <a:buNone/>
            </a:pPr>
            <a:r>
              <a:rPr lang="ru-RU" sz="5600" dirty="0" smtClean="0"/>
              <a:t>Именно </a:t>
            </a:r>
            <a:r>
              <a:rPr lang="ru-RU" sz="5600" dirty="0"/>
              <a:t>на этой уверенности, что тебя любят, малыш черпает силы, чтобы противостоять трудностям, с которыми сталкивается. Ребенок сумеет реализовать все свои способности, только если взрослые регулярно наполняют этой уверенностью сердце малыша. И достигнуть этого можно выражая свою любовь на «языке любви» вашего ребенка. Это поможет ребенку нормально расти и развиваться. Важно нам взрослым не выставлять условия, ничего не требовать взамен. Безусловная любовь – наша путеводная звезда. Она поможет нам верно оценивать к чему привели наши воспитательные усилия, подскажет в каком направлении следует двигаться.</a:t>
            </a:r>
          </a:p>
          <a:p>
            <a:pPr marL="0" indent="457200" algn="just">
              <a:buNone/>
            </a:pPr>
            <a:r>
              <a:rPr lang="ru-RU" sz="5600" dirty="0" smtClean="0"/>
              <a:t>Следует </a:t>
            </a:r>
            <a:r>
              <a:rPr lang="ru-RU" sz="5600" dirty="0"/>
              <a:t>знать, что если ребенку еще нет пяти лет, не пытайтесь определить какой «язык любви» у вашего ребенка. Он слишком мал. Он нуждается во всех проявлениях любви : ласкайте его, подбадривайте, проводите больше времени вместе, заботьтесь, дарите подарки… И ваши взаимоотношения будет меняться в лучшую сторону</a:t>
            </a:r>
            <a:r>
              <a:rPr lang="ru-RU" sz="5600" dirty="0" smtClean="0"/>
              <a:t>.</a:t>
            </a:r>
          </a:p>
          <a:p>
            <a:pPr marL="0" indent="457200" algn="r">
              <a:buNone/>
            </a:pPr>
            <a:r>
              <a:rPr lang="ru-RU" sz="5600" dirty="0" smtClean="0"/>
              <a:t>(подготовил педагог-психолог </a:t>
            </a:r>
            <a:r>
              <a:rPr lang="ru-RU" sz="5600" dirty="0" err="1" smtClean="0"/>
              <a:t>Бармашова</a:t>
            </a:r>
            <a:r>
              <a:rPr lang="ru-RU" sz="5600" dirty="0" smtClean="0"/>
              <a:t> Е.В.)</a:t>
            </a:r>
            <a:endParaRPr lang="ru-RU" sz="5600" dirty="0"/>
          </a:p>
          <a:p>
            <a:endParaRPr lang="ru-RU" dirty="0"/>
          </a:p>
          <a:p>
            <a:endParaRPr lang="ru-RU" dirty="0"/>
          </a:p>
        </p:txBody>
      </p:sp>
      <p:pic>
        <p:nvPicPr>
          <p:cNvPr id="11266" name="Picture 2" descr="https://fs.znanio.ru/methodology/images/12/57/125762d9521c330462d880b0598f470de00b70ab.jpg"/>
          <p:cNvPicPr>
            <a:picLocks noChangeAspect="1" noChangeArrowheads="1"/>
          </p:cNvPicPr>
          <p:nvPr/>
        </p:nvPicPr>
        <p:blipFill rotWithShape="1">
          <a:blip r:embed="rId2">
            <a:extLst>
              <a:ext uri="{28A0092B-C50C-407E-A947-70E740481C1C}">
                <a14:useLocalDpi xmlns:a14="http://schemas.microsoft.com/office/drawing/2010/main" val="0"/>
              </a:ext>
            </a:extLst>
          </a:blip>
          <a:srcRect l="23198" t="48862" r="23253" b="6339"/>
          <a:stretch/>
        </p:blipFill>
        <p:spPr bwMode="auto">
          <a:xfrm>
            <a:off x="6499051" y="548680"/>
            <a:ext cx="390193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ytimg.com/vi/zEoQbB_4aRU/maxres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44208"/>
          <a:stretch/>
        </p:blipFill>
        <p:spPr bwMode="auto">
          <a:xfrm>
            <a:off x="6931099" y="3140968"/>
            <a:ext cx="3114676" cy="314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483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47500" lnSpcReduction="20000"/>
          </a:bodyPr>
          <a:lstStyle/>
          <a:p>
            <a:pPr marL="0" indent="0" algn="ctr">
              <a:buNone/>
            </a:pPr>
            <a:r>
              <a:rPr lang="ru-RU" sz="4400" b="1" dirty="0">
                <a:solidFill>
                  <a:srgbClr val="00B050"/>
                </a:solidFill>
                <a:latin typeface="Monotype Corsiva" panose="03010101010201010101" pitchFamily="66" charset="0"/>
              </a:rPr>
              <a:t>Советы родителям </a:t>
            </a:r>
            <a:endParaRPr lang="ru-RU" sz="4400" b="1" dirty="0" smtClean="0">
              <a:solidFill>
                <a:srgbClr val="00B050"/>
              </a:solidFill>
              <a:latin typeface="Monotype Corsiva" panose="03010101010201010101" pitchFamily="66" charset="0"/>
            </a:endParaRPr>
          </a:p>
          <a:p>
            <a:pPr marL="0" indent="0" algn="ctr">
              <a:buNone/>
            </a:pPr>
            <a:r>
              <a:rPr lang="ru-RU" sz="4400" b="1" dirty="0" smtClean="0">
                <a:solidFill>
                  <a:srgbClr val="00B050"/>
                </a:solidFill>
                <a:latin typeface="Monotype Corsiva" panose="03010101010201010101" pitchFamily="66" charset="0"/>
              </a:rPr>
              <a:t>от </a:t>
            </a:r>
            <a:r>
              <a:rPr lang="ru-RU" sz="4400" b="1" dirty="0">
                <a:solidFill>
                  <a:srgbClr val="00B050"/>
                </a:solidFill>
                <a:latin typeface="Monotype Corsiva" panose="03010101010201010101" pitchFamily="66" charset="0"/>
              </a:rPr>
              <a:t>воспитателей детсадов</a:t>
            </a:r>
          </a:p>
          <a:p>
            <a:pPr marL="0" indent="457200" algn="just">
              <a:buNone/>
            </a:pPr>
            <a:r>
              <a:rPr lang="ru-RU" dirty="0"/>
              <a:t>Елена, мать трехлетней Сони, рассказывает: «Я переживаю, что у моей дочери раздвоение личности. В детском саду она убирает за собой игрушки, сама обувается и проявляет самостоятельность. Дома же она всегда капризничает, когда я прошу ее убрать игрушки в своей комнате. В последнее время она даже требует, чтобы я кормила ее с ложечки. Наверное, воспитательница в детском саду знает, как приучить ее к самостоятельности, а я - нет».</a:t>
            </a:r>
          </a:p>
          <a:p>
            <a:pPr marL="0" indent="457200" algn="just">
              <a:buNone/>
            </a:pPr>
            <a:r>
              <a:rPr lang="ru-RU" dirty="0" smtClean="0"/>
              <a:t>Многие</a:t>
            </a:r>
            <a:r>
              <a:rPr lang="ru-RU" dirty="0"/>
              <a:t> родители иногда задумываются : почему ребенок ведет себя лучше везде, только не дома?» Ответ прост: ребенок проверяет ваши личные границы, потому что верит, что вы будете любить ее, несмотря ни на что. Но вместе с тем вы можете использовать методы, которые используют воспитатели детских садов, чтобы воспитать ребенка.</a:t>
            </a:r>
          </a:p>
          <a:p>
            <a:pPr marL="0" indent="457200" algn="just">
              <a:buNone/>
            </a:pPr>
            <a:r>
              <a:rPr lang="ru-RU" dirty="0"/>
              <a:t>Рассмотрим несколько советов воспитателей детских садов.</a:t>
            </a:r>
          </a:p>
          <a:p>
            <a:endParaRPr lang="ru-RU" dirty="0"/>
          </a:p>
        </p:txBody>
      </p:sp>
      <p:sp>
        <p:nvSpPr>
          <p:cNvPr id="4" name="Объект 3"/>
          <p:cNvSpPr>
            <a:spLocks noGrp="1"/>
          </p:cNvSpPr>
          <p:nvPr>
            <p:ph sz="half" idx="2"/>
          </p:nvPr>
        </p:nvSpPr>
        <p:spPr/>
        <p:txBody>
          <a:bodyPr>
            <a:normAutofit fontScale="47500" lnSpcReduction="20000"/>
          </a:bodyPr>
          <a:lstStyle/>
          <a:p>
            <a:pPr marL="0" indent="0" algn="ctr">
              <a:buNone/>
            </a:pPr>
            <a:r>
              <a:rPr lang="ru-RU" dirty="0"/>
              <a:t>Поощрение самостоятельности</a:t>
            </a:r>
          </a:p>
          <a:p>
            <a:pPr marL="0" indent="457200" algn="just">
              <a:buNone/>
            </a:pPr>
            <a:r>
              <a:rPr lang="ru-RU" dirty="0"/>
              <a:t>В возрасте 3-4 лет дети еще нуждаются в помощи </a:t>
            </a:r>
            <a:r>
              <a:rPr lang="ru-RU" b="1" dirty="0"/>
              <a:t>родителей</a:t>
            </a:r>
            <a:r>
              <a:rPr lang="ru-RU" dirty="0"/>
              <a:t>. Однако эксперты утверждают, что дети могут быть более самостоятельными, чем мы думаем. Есть несколько способов поощрить самостоятельность ребенка.</a:t>
            </a:r>
          </a:p>
          <a:p>
            <a:pPr marL="0" indent="457200" algn="just">
              <a:buNone/>
            </a:pPr>
            <a:r>
              <a:rPr lang="ru-RU" dirty="0"/>
              <a:t>1. Ожидайте большего. Большинство людей склонны стремиться к тому, чтобы оправдывать ожидания окружающих. Мы ожидаем от детей дошкольного возраста, что они будут убирать за собой посуду после еды и убирать за собой одежду. И они это делают. Повышайте свои ожидания – и ребенок, скорее всего, постарается им соответствовать.</a:t>
            </a:r>
          </a:p>
          <a:p>
            <a:pPr marL="0" indent="457200" algn="just">
              <a:buNone/>
            </a:pPr>
            <a:r>
              <a:rPr lang="ru-RU" dirty="0"/>
              <a:t>2. Не делайте за ребенка то, что он может сделать сам. Сделать что-то за ребенка может быть проще и быстрее, но это не поможет сделать его более самостоятельным. Апеллируйте к его чувству гордости. Когда ему нужно сделать что-то, например, обуться, </a:t>
            </a:r>
            <a:r>
              <a:rPr lang="ru-RU" u="sng" dirty="0"/>
              <a:t>спросите его</a:t>
            </a:r>
            <a:r>
              <a:rPr lang="ru-RU" dirty="0"/>
              <a:t>: </a:t>
            </a:r>
            <a:r>
              <a:rPr lang="ru-RU" i="1" dirty="0"/>
              <a:t>«Ты хочешь, чтобы я помогла тебе, или ты сделаешь это самостоятельно?»</a:t>
            </a:r>
            <a:r>
              <a:rPr lang="ru-RU" dirty="0"/>
              <a:t> </a:t>
            </a:r>
            <a:r>
              <a:rPr lang="ru-RU" u="sng" dirty="0"/>
              <a:t>Такие слова обладают волшебным свойством</a:t>
            </a:r>
            <a:r>
              <a:rPr lang="ru-RU" dirty="0"/>
              <a:t>: дети всегда хотят делать все сами.</a:t>
            </a:r>
          </a:p>
          <a:p>
            <a:pPr marL="0" indent="457200" algn="just">
              <a:buNone/>
            </a:pPr>
            <a:r>
              <a:rPr lang="ru-RU" dirty="0"/>
              <a:t>3. Не переделывайте после ребенка то, что он сделал. Если ребенок неаккуратно заправил постель, не поправляйте за ним. Если он сам оделся в </a:t>
            </a:r>
            <a:r>
              <a:rPr lang="ru-RU" b="1" dirty="0"/>
              <a:t>детский сад</a:t>
            </a:r>
            <a:r>
              <a:rPr lang="ru-RU" dirty="0"/>
              <a:t>, но надел вещи, которые не сочетаются между собой, похвалите его за оригинальный стиль в одежде. Без крайней необходимости не переделывайте то, что сделал ребенок. Он заметит это, и это его </a:t>
            </a:r>
            <a:r>
              <a:rPr lang="ru-RU" dirty="0" err="1"/>
              <a:t>демотивирует</a:t>
            </a:r>
            <a:r>
              <a:rPr lang="ru-RU" dirty="0"/>
              <a:t>.</a:t>
            </a:r>
          </a:p>
          <a:p>
            <a:endParaRPr lang="ru-RU" dirty="0"/>
          </a:p>
        </p:txBody>
      </p:sp>
      <p:pic>
        <p:nvPicPr>
          <p:cNvPr id="12290" name="Picture 2" descr="https://sun9-74.userapi.com/impf/c853428/v853428108/2136ba/ku-uRvNGMU0.jpg?size=1590x400&amp;quality=95&amp;crop=0,0,1590,400&amp;sign=f8bc01380fc4688d223d5f19fc945a01&amp;type=cover_grou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5254" y="188640"/>
            <a:ext cx="5004355" cy="125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954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41893" y="404664"/>
            <a:ext cx="4786723" cy="6048671"/>
          </a:xfrm>
        </p:spPr>
        <p:txBody>
          <a:bodyPr>
            <a:normAutofit fontScale="55000" lnSpcReduction="20000"/>
          </a:bodyPr>
          <a:lstStyle/>
          <a:p>
            <a:pPr marL="0" indent="457200" algn="just">
              <a:buNone/>
            </a:pPr>
            <a:r>
              <a:rPr lang="ru-RU" dirty="0"/>
              <a:t>4. Позвольте ребенку решать простые проблемы. Если вы видите, как ребенок пытается собрать конструктор или достать с полки книгу, не спешите бросаться на помощь. Если ребенку в этот момент не угрожает опасность и если вы не торопитесь, дайте ему время решить проблему самостоятельно. Это будет формировать его характер. У родителей часто возникает соблазн сделать все идеально, но так они не дают шанса ребенку самому добиться успеха.</a:t>
            </a:r>
          </a:p>
          <a:p>
            <a:pPr marL="0" indent="457200" algn="just">
              <a:buNone/>
            </a:pPr>
            <a:r>
              <a:rPr lang="ru-RU" dirty="0"/>
              <a:t>5. Назначьте ребенку домашние обязанности. Если вы будете давать ему простые задания, это укрепит его уверенность в себе и чувство компетентности. Ребенок, который может полить комнатные цветы или снять белье с сушилки, вероятно, поверит, что справится и с более сложными задачами, например, сможет самостоятельно одеваться или мыть посуду. Убедитесь, что задание, которое вы даете ребенку, ему по силам. Также давайте ребенку действительно нужную работу, а не просто что-то, чтобы его занять. Даже дошкольники могут увидеть разницу. Ваша цель – дать ребенку почувствовать себя компетентным и способным приносить пользу.</a:t>
            </a:r>
          </a:p>
          <a:p>
            <a:pPr marL="0" indent="0" algn="ctr">
              <a:buNone/>
            </a:pPr>
            <a:r>
              <a:rPr lang="ru-RU" dirty="0"/>
              <a:t>Сотрудничество для достижения успеха</a:t>
            </a:r>
          </a:p>
          <a:p>
            <a:pPr marL="0" indent="457200" algn="just">
              <a:buNone/>
            </a:pPr>
            <a:r>
              <a:rPr lang="ru-RU" dirty="0"/>
              <a:t>В любом детском саду вы можете увидеть, как дети спокойно сидят, слушают воспитателя и выполняют задания. Как воспитатели этого добиваются? Как можно сотрудничать с детьми 4-летнего возраста? Скажем сразу: какой-либо секретной формулы не существует, но воспитатели дают определенные советы по этому поводу.</a:t>
            </a:r>
          </a:p>
          <a:p>
            <a:endParaRPr lang="ru-RU" dirty="0"/>
          </a:p>
        </p:txBody>
      </p:sp>
      <p:sp>
        <p:nvSpPr>
          <p:cNvPr id="4" name="Объект 3"/>
          <p:cNvSpPr>
            <a:spLocks noGrp="1"/>
          </p:cNvSpPr>
          <p:nvPr>
            <p:ph sz="half" idx="2"/>
          </p:nvPr>
        </p:nvSpPr>
        <p:spPr>
          <a:xfrm>
            <a:off x="5509247" y="404665"/>
            <a:ext cx="4786723" cy="6048670"/>
          </a:xfrm>
        </p:spPr>
        <p:txBody>
          <a:bodyPr>
            <a:normAutofit fontScale="55000" lnSpcReduction="20000"/>
          </a:bodyPr>
          <a:lstStyle/>
          <a:p>
            <a:pPr marL="0" indent="457200" algn="just">
              <a:buNone/>
            </a:pPr>
            <a:r>
              <a:rPr lang="ru-RU" dirty="0" smtClean="0"/>
              <a:t>6</a:t>
            </a:r>
            <a:r>
              <a:rPr lang="ru-RU" dirty="0"/>
              <a:t>. Похвала – ключ к сотрудничеству, особенно в случаях, если ребенок изначально не намерен сотрудничать. Хвалите его за проявления хорошего поведения. Дети склонны повторять поведение, на которое обращают внимание.</a:t>
            </a:r>
          </a:p>
          <a:p>
            <a:pPr marL="0" indent="457200" algn="just">
              <a:buNone/>
            </a:pPr>
            <a:r>
              <a:rPr lang="ru-RU" dirty="0"/>
              <a:t>7. Установите ребенку четкий распорядок дня. Дети хорошо себя ведут в саду, потому что знают, чего от них ожидают. По сути, дети изо дня в день проводят по одному и тому же распорядку. Поэтому они быстро учатся тому, что должны делать, и через некоторое время уже не нуждаются в напоминании. Разумеется, устанавливать такой же распорядок и дома не нужно. Но чем более последовательным будет распорядок дома, тем лучше он сможет развиваться.</a:t>
            </a:r>
          </a:p>
          <a:p>
            <a:pPr marL="0" indent="457200" algn="just">
              <a:buNone/>
            </a:pPr>
            <a:r>
              <a:rPr lang="ru-RU" dirty="0"/>
              <a:t>Определите последовательность действий и придерживайтесь ее. Например, перед завтраком ребенок должен одеться. Когда он приходит с улицы, он должен помыть руки. Вы читаете ему сказку на ночь только тогда, когда он переоденется в пижаму и ляжет в кровать. Следование таким правилам со временем войдет для него в привычку.</a:t>
            </a:r>
          </a:p>
          <a:p>
            <a:pPr marL="0" indent="457200" algn="just">
              <a:buNone/>
            </a:pPr>
            <a:r>
              <a:rPr lang="ru-RU" dirty="0"/>
              <a:t>8. Играйте с ребенком. Если ребенок отказывается что-то делать, постарайтесь превратить это в игру. Это хороший способ, о котором родители часто забывают. Например, если ребенок перед выходом из дома отказывается обуваться, вы можете поиграть с ним в обувной магазин. Представьте, что он покупатель, а вы продавец и предложите ему примерить пару обуви. Как правило, детям нравятся подобные игры, и они легче делают то, что вы от них хотите.</a:t>
            </a:r>
          </a:p>
          <a:p>
            <a:endParaRPr lang="ru-RU" dirty="0"/>
          </a:p>
        </p:txBody>
      </p:sp>
    </p:spTree>
    <p:extLst>
      <p:ext uri="{BB962C8B-B14F-4D97-AF65-F5344CB8AC3E}">
        <p14:creationId xmlns:p14="http://schemas.microsoft.com/office/powerpoint/2010/main" val="9444314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41893" y="476672"/>
            <a:ext cx="4786723" cy="5904655"/>
          </a:xfrm>
        </p:spPr>
        <p:txBody>
          <a:bodyPr>
            <a:normAutofit fontScale="47500" lnSpcReduction="20000"/>
          </a:bodyPr>
          <a:lstStyle/>
          <a:p>
            <a:pPr marL="0" indent="457200" algn="just">
              <a:buNone/>
            </a:pPr>
            <a:r>
              <a:rPr lang="ru-RU" sz="2900" dirty="0"/>
              <a:t>9. Предупреждайте ребенка об изменениях. Если ребенок испытывает приступы раздражения каждый раз, когда вы говорите ему о том, что пора выключать телевизор, заканчивать игру или выходить из дома – возможно, вы предупредили его слишком поздно. В детском саду ребенок более спокоен, потому что заранее знает распорядок.</a:t>
            </a:r>
          </a:p>
          <a:p>
            <a:pPr marL="0" indent="457200" algn="just">
              <a:buNone/>
            </a:pPr>
            <a:r>
              <a:rPr lang="ru-RU" sz="2900" dirty="0"/>
              <a:t>Если вам нужно выйти из дома в 8.30, предупредите ребенка в 8.15, что он может поиграть еще 5 минут, а затем он должен закончить игру и убрать свои игрушки. Установите таймер, чтобы ребенок знал, когда его время вышло.</a:t>
            </a:r>
          </a:p>
          <a:p>
            <a:pPr marL="0" indent="457200" algn="just">
              <a:buNone/>
            </a:pPr>
            <a:r>
              <a:rPr lang="ru-RU" sz="2900" dirty="0"/>
              <a:t>10. Поощряйте ребенка разумно. Если ребенок выполняет свои обязанности только для того, чтобы получить вознаграждение, он не поймет, что должен убирать за собой игрушки потому, что все члены семьи должны выполнять свои обязанности. Предлагайте ребенку вознаграждение за то, что он учится чему-то новому (например, ходить на горшок, но не за повседневные дела </a:t>
            </a:r>
            <a:r>
              <a:rPr lang="ru-RU" sz="2900" i="1" dirty="0"/>
              <a:t>(например, когда он одевается или чистит зубы)</a:t>
            </a:r>
            <a:r>
              <a:rPr lang="ru-RU" sz="2900" dirty="0"/>
              <a:t>.</a:t>
            </a:r>
          </a:p>
          <a:p>
            <a:pPr marL="0" indent="457200" algn="just">
              <a:buNone/>
            </a:pPr>
            <a:r>
              <a:rPr lang="ru-RU" sz="2900" dirty="0"/>
              <a:t>11. Давайте ребенку выбор. Если трехлетний ребенок отказывается обедать за общим столом, </a:t>
            </a:r>
            <a:r>
              <a:rPr lang="ru-RU" sz="2900" u="sng" dirty="0"/>
              <a:t>вы можете предложить ему два варианта</a:t>
            </a:r>
            <a:r>
              <a:rPr lang="ru-RU" sz="2900" dirty="0"/>
              <a:t>: остаться за столом и в конце обеда получить десерт или встать из-за стола и остаться без угощения. Сначала ребенок может выбрать неправильный вариант, но в итоге он изменит свое решение, потому что увидит, что такое решение не позволяет ему получить желаемое. Если вы хотите, чтобы ребенок поступил определенным образом, давайте ребенку два варианта на выбор, один из которых будет менее привлекательным для него.</a:t>
            </a:r>
          </a:p>
          <a:p>
            <a:endParaRPr lang="ru-RU" dirty="0"/>
          </a:p>
        </p:txBody>
      </p:sp>
      <p:sp>
        <p:nvSpPr>
          <p:cNvPr id="4" name="Объект 3"/>
          <p:cNvSpPr>
            <a:spLocks noGrp="1"/>
          </p:cNvSpPr>
          <p:nvPr>
            <p:ph sz="half" idx="2"/>
          </p:nvPr>
        </p:nvSpPr>
        <p:spPr>
          <a:xfrm>
            <a:off x="5509247" y="476673"/>
            <a:ext cx="4786723" cy="5904654"/>
          </a:xfrm>
        </p:spPr>
        <p:txBody>
          <a:bodyPr>
            <a:normAutofit fontScale="47500" lnSpcReduction="20000"/>
          </a:bodyPr>
          <a:lstStyle/>
          <a:p>
            <a:pPr marL="0" indent="457200" algn="just">
              <a:buNone/>
            </a:pPr>
            <a:r>
              <a:rPr lang="ru-RU" sz="2900" dirty="0"/>
              <a:t>12. Никаких </a:t>
            </a:r>
            <a:r>
              <a:rPr lang="ru-RU" sz="2900" i="1" dirty="0"/>
              <a:t>«если»</a:t>
            </a:r>
            <a:r>
              <a:rPr lang="ru-RU" sz="2900" dirty="0"/>
              <a:t>. Разговаривая с ребенком, используйте фразы, которые предполагают сотрудничество. </a:t>
            </a:r>
            <a:r>
              <a:rPr lang="ru-RU" sz="2900" u="sng" dirty="0"/>
              <a:t>Если вы говорите</a:t>
            </a:r>
            <a:r>
              <a:rPr lang="ru-RU" sz="2900" dirty="0"/>
              <a:t>: </a:t>
            </a:r>
            <a:r>
              <a:rPr lang="ru-RU" sz="2900" i="1" dirty="0"/>
              <a:t>«Если ты уберешь за собой игрушки, мы пойдем в парк»</a:t>
            </a:r>
            <a:r>
              <a:rPr lang="ru-RU" sz="2900" dirty="0"/>
              <a:t>, возможно, он не захочет их убирать. </a:t>
            </a:r>
            <a:r>
              <a:rPr lang="ru-RU" sz="2900" u="sng" dirty="0"/>
              <a:t>Вместо этого скажите</a:t>
            </a:r>
            <a:r>
              <a:rPr lang="ru-RU" sz="2900" dirty="0"/>
              <a:t>: </a:t>
            </a:r>
            <a:r>
              <a:rPr lang="ru-RU" sz="2900" i="1" dirty="0"/>
              <a:t>«Когда ты уберешь игрушки, мы пойдем в парк»</a:t>
            </a:r>
            <a:r>
              <a:rPr lang="ru-RU" sz="2900" dirty="0"/>
              <a:t>.</a:t>
            </a:r>
          </a:p>
          <a:p>
            <a:pPr marL="0" indent="457200" algn="just">
              <a:buNone/>
            </a:pPr>
            <a:r>
              <a:rPr lang="ru-RU" sz="2900" dirty="0"/>
              <a:t>13. Позволяйте ребенку играть. Воспитатели говорят, что у современных детей хуже развито воображение, чем 10-20 лет назад. Это происходит потому, что сегодня дети большинство времени находятся под присмотром взрослых и не имеют возможности играть в игры на воображение. Разрешайте ребенку больше играть самому. От вас не требуется круглосуточно развлекать ребенка. Пусть ему станет немного скучно. Но убедитесь, что у него есть под рукой все необходимое для рисования, лепки и других подобных занятий.</a:t>
            </a:r>
          </a:p>
          <a:p>
            <a:pPr marL="0" indent="457200" algn="just">
              <a:buNone/>
            </a:pPr>
            <a:r>
              <a:rPr lang="ru-RU" sz="2900" dirty="0"/>
              <a:t>14. Используйте музыку. Музыка поможет сделать повседневные занятия более интересными для ребенка. Например, если ребенок долго одевается, </a:t>
            </a:r>
            <a:r>
              <a:rPr lang="ru-RU" sz="2900" u="sng" dirty="0"/>
              <a:t>вы можете сказать ему</a:t>
            </a:r>
            <a:r>
              <a:rPr lang="ru-RU" sz="2900" dirty="0"/>
              <a:t>: </a:t>
            </a:r>
            <a:r>
              <a:rPr lang="ru-RU" sz="2900" i="1" dirty="0"/>
              <a:t>«Интересно, сможешь ли ты одеться, пока играет песня?»</a:t>
            </a:r>
            <a:endParaRPr lang="ru-RU" sz="2900" dirty="0"/>
          </a:p>
          <a:p>
            <a:pPr marL="0" indent="457200" algn="just">
              <a:buNone/>
            </a:pPr>
            <a:r>
              <a:rPr lang="ru-RU" sz="2900" dirty="0"/>
              <a:t>15. Поощряйте командную работу. Если ваши дети не могут поделить между собой игрушку, установите таймер на 5 минут. Скажите одному ребенку, что он может играть до того времени, когда услышит сигнал. Тогда нужно передать игрушку второму ребенку.</a:t>
            </a:r>
          </a:p>
          <a:p>
            <a:pPr marL="0" indent="457200" algn="just">
              <a:buNone/>
            </a:pPr>
            <a:r>
              <a:rPr lang="ru-RU" sz="2900" dirty="0"/>
              <a:t>16. Позволяйте ребенку самому справляться с мелкими ссорами. Вместо того чтобы самим вмешиваться в ссоры детей, позвольте им самим решать их </a:t>
            </a:r>
            <a:r>
              <a:rPr lang="ru-RU" sz="2900" i="1" dirty="0"/>
              <a:t>(разумеется, если они не дерутся)</a:t>
            </a:r>
            <a:r>
              <a:rPr lang="ru-RU" sz="2900" dirty="0"/>
              <a:t>. Вы не всегда сможете быть рядом, чтобы защищать своего ребенка.</a:t>
            </a:r>
          </a:p>
          <a:p>
            <a:endParaRPr lang="ru-RU" dirty="0"/>
          </a:p>
        </p:txBody>
      </p:sp>
    </p:spTree>
    <p:extLst>
      <p:ext uri="{BB962C8B-B14F-4D97-AF65-F5344CB8AC3E}">
        <p14:creationId xmlns:p14="http://schemas.microsoft.com/office/powerpoint/2010/main" val="416245994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3405</TotalTime>
  <Words>7759</Words>
  <Application>Microsoft Office PowerPoint</Application>
  <PresentationFormat>Произвольный</PresentationFormat>
  <Paragraphs>325</Paragraphs>
  <Slides>104</Slides>
  <Notes>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104</vt:i4>
      </vt:variant>
    </vt:vector>
  </HeadingPairs>
  <TitlesOfParts>
    <vt:vector size="108" baseType="lpstr">
      <vt:lpstr>Arial</vt:lpstr>
      <vt:lpstr>Calibri</vt:lpstr>
      <vt:lpstr>Monotype Corsiva</vt:lpstr>
      <vt:lpstr>Тема Office</vt:lpstr>
      <vt:lpstr>Презентация PowerPoint</vt:lpstr>
      <vt:lpstr>Содержание:</vt:lpstr>
      <vt:lpstr>Вам, родители!</vt:lpstr>
      <vt:lpstr>Презентация PowerPoint</vt:lpstr>
      <vt:lpstr>Красочный праздник – День защиты детей </vt:lpstr>
      <vt:lpstr> День защиты детей  в 1 младшей и ясельной группах </vt:lpstr>
      <vt:lpstr> День защиты детей  в средней группе </vt:lpstr>
      <vt:lpstr> День защиты детей  в старшей и подготовительной группах </vt:lpstr>
      <vt:lpstr>Родительский уголок ко Дню России. </vt:lpstr>
      <vt:lpstr>Коллективная аппликация ко Дню России. </vt:lpstr>
      <vt:lpstr>Виртуальное путешествие по России </vt:lpstr>
      <vt:lpstr>Флешмоб ко Дню России </vt:lpstr>
      <vt:lpstr> Патриотические уголки </vt:lpstr>
      <vt:lpstr> Окна России </vt:lpstr>
      <vt:lpstr> Мы о России будем говорить… </vt:lpstr>
      <vt:lpstr> Акция «Флаг России» </vt:lpstr>
      <vt:lpstr>Фотовыставка «Я гражданин России». </vt:lpstr>
      <vt:lpstr>Стенгазета, посвященная Дню России. </vt:lpstr>
      <vt:lpstr> Велопробег «За Россию» </vt:lpstr>
      <vt:lpstr> Открытки ко Дню России </vt:lpstr>
      <vt:lpstr> Выставка рисунков,  посвященная Дню России в ясельной группе </vt:lpstr>
      <vt:lpstr>Развлечение посвященное Дню России</vt:lpstr>
      <vt:lpstr>Акция «Мы о России будем говорить» </vt:lpstr>
      <vt:lpstr> Праздник ко Дню семьи,  любви и верности. </vt:lpstr>
      <vt:lpstr> Ромашковая поляна </vt:lpstr>
      <vt:lpstr> Веселые игры  ко Дню семьи, любви и верности. </vt:lpstr>
      <vt:lpstr> Подарок ко  Дню семьи, любви и верности. </vt:lpstr>
      <vt:lpstr> Беседа, посвященная Дню флага </vt:lpstr>
      <vt:lpstr> Окна ко Дню флага </vt:lpstr>
      <vt:lpstr> Флешмоб ко Дню флага </vt:lpstr>
      <vt:lpstr>Увлекательный мир</vt:lpstr>
      <vt:lpstr>День борьбы против астмы и аллергии </vt:lpstr>
      <vt:lpstr>Всемирный день охраны окружающей среды. </vt:lpstr>
      <vt:lpstr>День рождения А.С. Пушкина </vt:lpstr>
      <vt:lpstr>День друзей </vt:lpstr>
      <vt:lpstr>Всемирный день ветра. </vt:lpstr>
      <vt:lpstr> Безопасное окно!!! </vt:lpstr>
      <vt:lpstr>Акция «Подари книгу Мариуполю». </vt:lpstr>
      <vt:lpstr> Патриотическая акция  «Поклонимся великим тем годам» </vt:lpstr>
      <vt:lpstr> Родительское собрание  «Вопросы о компенсации» </vt:lpstr>
      <vt:lpstr>22 июня - День памяти и скорби. </vt:lpstr>
      <vt:lpstr> Тематический день ПДД. </vt:lpstr>
      <vt:lpstr> ПДД для малышей. </vt:lpstr>
      <vt:lpstr> Осторожно дорога </vt:lpstr>
      <vt:lpstr>Безопасная дорога</vt:lpstr>
      <vt:lpstr> Пешеходный переход. </vt:lpstr>
      <vt:lpstr>Пожарные спешат на помощь. </vt:lpstr>
      <vt:lpstr> Спортивное развлечение  «Красный, желтый, зеленый». </vt:lpstr>
      <vt:lpstr> Пожарная машина? </vt:lpstr>
      <vt:lpstr> Огонь – это опасность! </vt:lpstr>
      <vt:lpstr> День ГИБДД </vt:lpstr>
      <vt:lpstr> День часов </vt:lpstr>
      <vt:lpstr> 120 лет со дня рождения В.Г. Сутеева </vt:lpstr>
      <vt:lpstr> Неделя экспериментов. </vt:lpstr>
      <vt:lpstr> Игры с водой. </vt:lpstr>
      <vt:lpstr> Разноцветная вода. </vt:lpstr>
      <vt:lpstr> День шоколада </vt:lpstr>
      <vt:lpstr> Книжкина больница </vt:lpstr>
      <vt:lpstr> Уборка группы </vt:lpstr>
      <vt:lpstr> Виртуальная экскурсия </vt:lpstr>
      <vt:lpstr>Домашние животные </vt:lpstr>
      <vt:lpstr> Водные жители </vt:lpstr>
      <vt:lpstr> Эксперимент  «Как вода питает растения» </vt:lpstr>
      <vt:lpstr>Дачная растительность </vt:lpstr>
      <vt:lpstr>Лепка домашних питомцев </vt:lpstr>
      <vt:lpstr> Знакомство с попугаем </vt:lpstr>
      <vt:lpstr> День шахмат. </vt:lpstr>
      <vt:lpstr> Растения из коктейльных трубочек. </vt:lpstr>
      <vt:lpstr> Приемка учреждения. </vt:lpstr>
      <vt:lpstr> Завтрак туриста. </vt:lpstr>
      <vt:lpstr> День кошек </vt:lpstr>
      <vt:lpstr>День физкультурника </vt:lpstr>
      <vt:lpstr> Яблочный спас </vt:lpstr>
      <vt:lpstr>  Курская битва  </vt:lpstr>
      <vt:lpstr> День военного медика. </vt:lpstr>
      <vt:lpstr> Малые летние олимпийские игры. </vt:lpstr>
      <vt:lpstr>День хороводных игр </vt:lpstr>
      <vt:lpstr>Презентация PowerPoint</vt:lpstr>
      <vt:lpstr> Мастер-класс </vt:lpstr>
      <vt:lpstr> Дидактическая игра о профессиях </vt:lpstr>
      <vt:lpstr> Проведение прогулки. </vt:lpstr>
      <vt:lpstr>Презентация PowerPoint</vt:lpstr>
      <vt:lpstr> Поход в ж/д парк </vt:lpstr>
      <vt:lpstr> Забег на самокатах. </vt:lpstr>
      <vt:lpstr>Турнир по бадминтону </vt:lpstr>
      <vt:lpstr> Виртуальное путешествие по современной Узловой </vt:lpstr>
      <vt:lpstr> Акция  «Я люблю свой город за…» </vt:lpstr>
      <vt:lpstr> Любимый город </vt:lpstr>
      <vt:lpstr> Окна к юбилею. </vt:lpstr>
      <vt:lpstr> Поздравительные буклеты!  </vt:lpstr>
      <vt:lpstr> Поздравительные открытки ко Дню Узловой! </vt:lpstr>
      <vt:lpstr> Квест-игра! </vt:lpstr>
      <vt:lpstr> Мультпарад </vt:lpstr>
      <vt:lpstr>Советует специалист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Вкусно и полезно</vt:lpstr>
      <vt:lpstr>Презентация PowerPoint</vt:lpstr>
      <vt:lpstr>Презентация PowerPoint</vt:lpstr>
      <vt:lpstr>Источники: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2021</dc:creator>
  <cp:lastModifiedBy>79606</cp:lastModifiedBy>
  <cp:revision>199</cp:revision>
  <dcterms:created xsi:type="dcterms:W3CDTF">2023-06-08T12:38:29Z</dcterms:created>
  <dcterms:modified xsi:type="dcterms:W3CDTF">2023-10-26T13:03:43Z</dcterms:modified>
</cp:coreProperties>
</file>