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7" r:id="rId6"/>
    <p:sldId id="268" r:id="rId7"/>
    <p:sldId id="284" r:id="rId8"/>
    <p:sldId id="262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2" r:id="rId21"/>
    <p:sldId id="263" r:id="rId22"/>
    <p:sldId id="264" r:id="rId23"/>
    <p:sldId id="279" r:id="rId24"/>
    <p:sldId id="280" r:id="rId25"/>
    <p:sldId id="283" r:id="rId26"/>
    <p:sldId id="265" r:id="rId27"/>
    <p:sldId id="266" r:id="rId28"/>
    <p:sldId id="285" r:id="rId29"/>
    <p:sldId id="286" r:id="rId30"/>
    <p:sldId id="287" r:id="rId31"/>
    <p:sldId id="288" r:id="rId32"/>
    <p:sldId id="259" r:id="rId33"/>
    <p:sldId id="25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D:\рабочий стол\1\6.png"/>
          <p:cNvPicPr>
            <a:picLocks noChangeAspect="1" noChangeArrowheads="1"/>
          </p:cNvPicPr>
          <p:nvPr userDrawn="1"/>
        </p:nvPicPr>
        <p:blipFill>
          <a:blip r:embed="rId3" cstate="print"/>
          <a:srcRect l="18359"/>
          <a:stretch>
            <a:fillRect/>
          </a:stretch>
        </p:blipFill>
        <p:spPr bwMode="auto">
          <a:xfrm flipH="1">
            <a:off x="0" y="4849679"/>
            <a:ext cx="1714512" cy="20083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8676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5" name="Picture 2" descr="D:\рабочий стол\1\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714512" cy="215700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5" r:id="rId4"/>
    <p:sldLayoutId id="214748365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92;&#1086;&#1085;%20&#1076;&#1083;&#1103;%20&#1090;&#1077;&#1082;&#1089;&#1090;&#1072;%20&#1086;&#1089;&#1077;&#1085;&#1085;&#1080;&#1081;%20&#1076;&#1077;&#1090;&#1089;&#1082;&#1080;&#1081;%20&#1075;&#1086;&#1088;&#1080;&#1079;&#1086;&#1085;&#1090;&#1072;&#1083;&#1100;&#1085;&#1099;&#1081;&amp;lr=976&amp;p=14&amp;pos=439&amp;rpt=simage&amp;img_url=https%3A%2F%2Fds05.infourok.ru%2Fuploads%2Fex%2F0eec%2F0002a6fb-829ec744%2Fimg29.jpg&amp;rlt_url=https%3A%2F%2Fp1.zoon.ru%2Fpreview%2FX7rnoPe61OGY3D1Q8XjSEQ%2F2400x1500x85%2F1%2F6%2Fa%2Foriginal_57d70d3740c0882a298bfd96_57e8694d01568.jpg&amp;ogl_url=https%3A%2F%2Fds05.infourok.ru%2Fuploads%2Fex%2F0eec%2F0002a6fb-829ec744%2Fimg29.jpg" TargetMode="External"/><Relationship Id="rId2" Type="http://schemas.openxmlformats.org/officeDocument/2006/relationships/hyperlink" Target="https://yandex.ru/images/search?text=&#1092;&#1086;&#1085;%20&#1076;&#1083;&#1103;%20&#1090;&#1077;&#1082;&#1089;&#1090;&#1072;%20&#1086;&#1089;&#1077;&#1085;&#1085;&#1080;&#1081;%20&#1076;&#1077;&#1090;&#1089;&#1082;&#1080;&#1081;%20&#1075;&#1086;&#1088;&#1080;&#1079;&#1086;&#1085;&#1090;&#1072;&#1083;&#1100;&#1085;&#1099;&#1081;&amp;lr=976&amp;p=14&amp;pos=439&amp;rpt=simage&amp;img_url=https%3A%2F%2Fds05.infourok.ru%2Fuploads%2Fex%2F0eec%2F0002a6fb-829ec744%2Fimg29.jpg&amp;rlt_url=https%3A%2F%2Fphotoshop-kopona.com%2Fuploads%2Fposts%2F2019-05%2F1557078103_children-autumn-background-5.jpg&amp;ogl_url=https%3A%2F%2Fds05.infourok.ru%2Fuploads%2Fex%2F0eec%2F0002a6fb-829ec744%2Fimg2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=&#1077;&#1078;&#1080;&#1082;%20&#1085;&#1072;%20&#1087;&#1088;&#1086;&#1079;&#1088;&#1072;&#1095;&#1085;&#1086;&#1084;%20&#1092;&#1086;&#1085;&#1077;%20&#1082;&#1072;&#1088;&#1090;&#1080;&#1085;&#1082;&#1080;%20&#1076;&#1083;&#1103;%20&#1076;&#1077;&#1090;&#1077;&#1081;&amp;stype=image&amp;lr=976&amp;source=wiz&amp;p=4&amp;pos=139&amp;rpt=simage&amp;img_url=https%3A%2F%2Fi.pinimg.com%2Foriginals%2F79%2Fb8%2F69%2F79b869da7a016d64b974354ce05eb223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-468560" y="1052736"/>
            <a:ext cx="7772400" cy="285752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Газета для родителей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«Березка»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11760" y="4714884"/>
            <a:ext cx="5417768" cy="685808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7A37"/>
                </a:solidFill>
              </a:rPr>
              <a:t>№ </a:t>
            </a:r>
            <a:r>
              <a:rPr lang="ru-RU" altLang="ru-RU" sz="1800" b="1" dirty="0" smtClean="0">
                <a:solidFill>
                  <a:srgbClr val="007A37"/>
                </a:solidFill>
              </a:rPr>
              <a:t>1 первый </a:t>
            </a:r>
            <a:r>
              <a:rPr lang="ru-RU" altLang="ru-RU" sz="1800" b="1" dirty="0">
                <a:solidFill>
                  <a:srgbClr val="007A37"/>
                </a:solidFill>
              </a:rPr>
              <a:t>квартал </a:t>
            </a:r>
            <a:r>
              <a:rPr lang="ru-RU" altLang="ru-RU" sz="1800" b="1" dirty="0" smtClean="0">
                <a:solidFill>
                  <a:srgbClr val="007A37"/>
                </a:solidFill>
              </a:rPr>
              <a:t>2021-2022 </a:t>
            </a:r>
            <a:r>
              <a:rPr lang="ru-RU" altLang="ru-RU" sz="1800" b="1" dirty="0">
                <a:solidFill>
                  <a:srgbClr val="007A37"/>
                </a:solidFill>
              </a:rPr>
              <a:t>г.</a:t>
            </a:r>
          </a:p>
          <a:p>
            <a:r>
              <a:rPr lang="ru-RU" altLang="ru-RU" sz="1800" b="1" dirty="0">
                <a:solidFill>
                  <a:srgbClr val="007A37"/>
                </a:solidFill>
              </a:rPr>
              <a:t>Муниципальное дошкольное образовательное учреждение </a:t>
            </a:r>
          </a:p>
          <a:p>
            <a:r>
              <a:rPr lang="ru-RU" altLang="ru-RU" sz="1800" b="1" dirty="0">
                <a:solidFill>
                  <a:srgbClr val="007A37"/>
                </a:solidFill>
              </a:rPr>
              <a:t>центр развития ребенка – </a:t>
            </a:r>
          </a:p>
          <a:p>
            <a:r>
              <a:rPr lang="ru-RU" altLang="ru-RU" sz="1800" b="1" dirty="0">
                <a:solidFill>
                  <a:srgbClr val="007A37"/>
                </a:solidFill>
              </a:rPr>
              <a:t>детский сад № 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ru-RU" b="1" dirty="0" smtClean="0"/>
              <a:t>Любимый Тульский край!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40000" lnSpcReduction="20000"/>
          </a:bodyPr>
          <a:lstStyle/>
          <a:p>
            <a:pPr marL="0" indent="457200" algn="ctr">
              <a:buNone/>
            </a:pPr>
            <a:r>
              <a:rPr lang="ru-RU" dirty="0"/>
              <a:t>Тулой Родина гордится,</a:t>
            </a:r>
          </a:p>
          <a:p>
            <a:pPr marL="0" indent="457200" algn="ctr">
              <a:buNone/>
            </a:pPr>
            <a:r>
              <a:rPr lang="ru-RU" dirty="0"/>
              <a:t>Сила Тулы не мала.</a:t>
            </a:r>
          </a:p>
          <a:p>
            <a:pPr marL="0" indent="457200" algn="ctr">
              <a:buNone/>
            </a:pPr>
            <a:r>
              <a:rPr lang="ru-RU" dirty="0"/>
              <a:t>Ведь недаром же столица</a:t>
            </a:r>
          </a:p>
          <a:p>
            <a:pPr marL="0" indent="457200" algn="ctr">
              <a:buNone/>
            </a:pPr>
            <a:r>
              <a:rPr lang="ru-RU" dirty="0"/>
              <a:t>Нас в помощники взяла!</a:t>
            </a:r>
          </a:p>
          <a:p>
            <a:pPr marL="0" indent="457200" algn="ctr">
              <a:buNone/>
            </a:pPr>
            <a:r>
              <a:rPr lang="ru-RU" dirty="0"/>
              <a:t>В ружья всю вложили душу</a:t>
            </a:r>
          </a:p>
          <a:p>
            <a:pPr marL="0" indent="457200" algn="ctr">
              <a:buNone/>
            </a:pPr>
            <a:r>
              <a:rPr lang="ru-RU" dirty="0"/>
              <a:t>Тулы верные сыны</a:t>
            </a:r>
          </a:p>
          <a:p>
            <a:pPr marL="0" indent="457200" algn="ctr">
              <a:buNone/>
            </a:pPr>
            <a:r>
              <a:rPr lang="ru-RU" dirty="0"/>
              <a:t>И на море, и на суше</a:t>
            </a:r>
          </a:p>
          <a:p>
            <a:pPr marL="0" indent="457200" algn="ctr">
              <a:buNone/>
            </a:pPr>
            <a:r>
              <a:rPr lang="ru-RU" dirty="0"/>
              <a:t>Их винтовкам нет цены.</a:t>
            </a:r>
          </a:p>
          <a:p>
            <a:pPr marL="0" indent="457200" algn="just">
              <a:buNone/>
            </a:pPr>
            <a:r>
              <a:rPr lang="ru-RU" dirty="0"/>
              <a:t>11 сентября городу-герою Туле исполнилось 875 лет. Наши дошколята не остались равнодушны к этому замечательному празднику.</a:t>
            </a:r>
          </a:p>
          <a:p>
            <a:pPr marL="0" indent="457200" algn="just">
              <a:buNone/>
            </a:pPr>
            <a:r>
              <a:rPr lang="ru-RU" dirty="0"/>
              <a:t>Для детей было подготовлено мероприятие на тему «Любимый Тульский край». Они познакомились с традициями, обычаями, мастерами нашего родного края, узнали много нового и интересного о главных символах Тульской земли – самоваре, прянике, гармошке, оружии, </a:t>
            </a:r>
            <a:r>
              <a:rPr lang="ru-RU" dirty="0" err="1"/>
              <a:t>филимоновской</a:t>
            </a:r>
            <a:r>
              <a:rPr lang="ru-RU" dirty="0"/>
              <a:t> игрушке. Ребята с большим удовольствием рассматривали и слушали историю создания игрушки из Филимоново, а потом все вместе раскрасили их.</a:t>
            </a:r>
          </a:p>
          <a:p>
            <a:pPr marL="0" indent="457200" algn="just">
              <a:buNone/>
            </a:pPr>
            <a:r>
              <a:rPr lang="ru-RU" dirty="0"/>
              <a:t>Такие мероприятия воспитывают в наших детях чувство гордости, </a:t>
            </a:r>
            <a:r>
              <a:rPr lang="ru-RU" dirty="0" err="1"/>
              <a:t>уважени</a:t>
            </a:r>
            <a:r>
              <a:rPr lang="ru-RU" dirty="0"/>
              <a:t> и любви к родному городу. Мы гордимся тобой, наш любимый Тульский край!!!</a:t>
            </a:r>
          </a:p>
          <a:p>
            <a:pPr marL="0" indent="457200" algn="ctr">
              <a:buNone/>
            </a:pPr>
            <a:r>
              <a:rPr lang="ru-RU" dirty="0"/>
              <a:t>Мой Тульский край – земля моя святая,</a:t>
            </a:r>
          </a:p>
          <a:p>
            <a:pPr marL="0" indent="457200" algn="ctr">
              <a:buNone/>
            </a:pPr>
            <a:r>
              <a:rPr lang="ru-RU" dirty="0"/>
              <a:t>Воспетая и в прозе, и в стихах!</a:t>
            </a:r>
          </a:p>
          <a:p>
            <a:pPr marL="0" indent="457200" algn="ctr">
              <a:buNone/>
            </a:pPr>
            <a:r>
              <a:rPr lang="ru-RU" dirty="0"/>
              <a:t>Люблю тебя, горжусь тобой, родная,</a:t>
            </a:r>
          </a:p>
          <a:p>
            <a:pPr marL="0" indent="457200" algn="ctr">
              <a:buNone/>
            </a:pPr>
            <a:r>
              <a:rPr lang="ru-RU" dirty="0"/>
              <a:t>Живешь в сердцах ты, мыслях и делах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146" name="Picture 2" descr="IMG-20210914-WA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2" y="1417638"/>
            <a:ext cx="3228040" cy="146876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-20210914-WA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8787"/>
            <a:ext cx="2545049" cy="190878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855"/>
            <a:ext cx="6482933" cy="1143000"/>
          </a:xfrm>
        </p:spPr>
        <p:txBody>
          <a:bodyPr/>
          <a:lstStyle/>
          <a:p>
            <a:r>
              <a:rPr lang="ru-RU" b="1" dirty="0" smtClean="0"/>
              <a:t>Ландшафтный стол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56856"/>
            <a:ext cx="4038600" cy="496930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Начиная с младшего дошкольного возраста дети проявляют большой интерес к языковой деятельности, «экспериментируют» со словами, создают новые, ориентируясь как на смысловую, так и на грамматическую строну языка. При стихийном речевом развитии лишь немногие дети достигают достаточно высокого уровня.</a:t>
            </a:r>
          </a:p>
          <a:p>
            <a:pPr marL="0" indent="0">
              <a:buNone/>
            </a:pPr>
            <a:r>
              <a:rPr lang="ru-RU" dirty="0"/>
              <a:t>Для полноценного речевого развития детей требуется использовать современные методы.</a:t>
            </a:r>
          </a:p>
          <a:p>
            <a:pPr marL="0" indent="0">
              <a:buNone/>
            </a:pPr>
            <a:r>
              <a:rPr lang="ru-RU" dirty="0"/>
              <a:t>Ландшафтный стол – это современный образовательный инструмент воспитателя. Он помогает организовать игру с детьми и создавать различные модели поведения людей.</a:t>
            </a:r>
          </a:p>
          <a:p>
            <a:pPr marL="0" indent="0">
              <a:buNone/>
            </a:pPr>
            <a:r>
              <a:rPr lang="ru-RU" dirty="0"/>
              <a:t>Организовывая на ландшафтном столе различные игры с сюжетами, мы помогаем ребятам: развивать логическое и алгоритмическое мышление; улучшить речь; расширять представление об окружающем мире; научиться общаться со сверстниками, обсуждать простые задачи, примерять на себя различные роли; развивать целостную картину мира.</a:t>
            </a:r>
          </a:p>
          <a:p>
            <a:pPr marL="0" indent="0">
              <a:buNone/>
            </a:pPr>
            <a:r>
              <a:rPr lang="ru-RU" dirty="0"/>
              <a:t>Использование стола открывает практически неограниченные возможности по развитию и обучению детей.</a:t>
            </a:r>
          </a:p>
          <a:p>
            <a:endParaRPr lang="ru-RU" dirty="0"/>
          </a:p>
        </p:txBody>
      </p:sp>
      <p:pic>
        <p:nvPicPr>
          <p:cNvPr id="7170" name="Picture 2" descr="IMG-20210914-WA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33" y="1156855"/>
            <a:ext cx="1905000" cy="142875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G-20210914-WA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73631"/>
            <a:ext cx="1524707" cy="202394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thumbs.dreamstime.com/b/%D0%BA%D0%BE%D0%BC%D0%BF-%D0%B5%D0%BA%D1%82-%D1%81%D0%B8%D0%BC%D0%B2%D0%BE-%D0%BE%D0%B2-%D0%B5%D1%80%D0%B5%D0%B2%D1%8F%D0%BD%D0%BD%D1%8B%D1%85-%D1%81%D0%BA%D0%B0%D0%BC%D0%B5%D0%B9-%D0%B8-treetop-%D0%B2%D0%B5%D0%BA%D1%82%D0%BE%D1%80%D0%B0-7706214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28605"/>
            <a:ext cx="4103965" cy="28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5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ru-RU" b="1" dirty="0" smtClean="0"/>
              <a:t>Турнир по </a:t>
            </a:r>
            <a:r>
              <a:rPr lang="ru-RU" b="1" dirty="0" err="1" smtClean="0"/>
              <a:t>бадминону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Сегодня 16 сентября в МДОУ центр развития ребенка – д/с № 14 прошел турнир по бадминтону среди детей подготовительной группы. Организатором и судьей данного мероприятия стала инструктор по физической культуре.</a:t>
            </a:r>
          </a:p>
          <a:p>
            <a:pPr marL="0" indent="457200" algn="just">
              <a:buNone/>
            </a:pPr>
            <a:r>
              <a:rPr lang="ru-RU" dirty="0"/>
              <a:t>В соревнованиях приняли участие 7 команд по 3 человека.</a:t>
            </a:r>
          </a:p>
          <a:p>
            <a:pPr marL="0" indent="457200" algn="just">
              <a:buNone/>
            </a:pPr>
            <a:r>
              <a:rPr lang="ru-RU" dirty="0"/>
              <a:t>Турнир проходил в ожесточённой борьбе, все достойно отстаивали честь своей команды. А воспитанники помладше активно болели за наших спортсменов.</a:t>
            </a:r>
          </a:p>
          <a:p>
            <a:pPr marL="0" indent="457200" algn="just">
              <a:buNone/>
            </a:pPr>
            <a:r>
              <a:rPr lang="ru-RU" dirty="0" smtClean="0"/>
              <a:t>Победителем </a:t>
            </a:r>
            <a:r>
              <a:rPr lang="ru-RU" dirty="0"/>
              <a:t>состязаний стала команда «Быстрая ракетка», второе место заняла команда «Юркий </a:t>
            </a:r>
            <a:r>
              <a:rPr lang="ru-RU" dirty="0" err="1"/>
              <a:t>воланчик</a:t>
            </a:r>
            <a:r>
              <a:rPr lang="ru-RU" dirty="0"/>
              <a:t>» и третье - «Веселый бадминтон».</a:t>
            </a:r>
          </a:p>
          <a:p>
            <a:pPr marL="0" indent="457200" algn="just">
              <a:buNone/>
            </a:pPr>
            <a:r>
              <a:rPr lang="ru-RU" dirty="0"/>
              <a:t>Турнир прошел в очень бодром и веселом настроении.  Мы старались вложить в подрастающее поколение все самое ценное и поделиться самым главным. Привить интерес к спорту и к здоровому образу жизни детей и взрослых.</a:t>
            </a:r>
          </a:p>
          <a:p>
            <a:pPr marL="0" indent="457200" algn="just">
              <a:buNone/>
            </a:pPr>
            <a:r>
              <a:rPr lang="ru-RU" dirty="0" smtClean="0"/>
              <a:t>Огромное </a:t>
            </a:r>
            <a:r>
              <a:rPr lang="ru-RU" dirty="0"/>
              <a:t>спасибо за участие. Мы МОЛОДЦЫ!!!</a:t>
            </a:r>
          </a:p>
          <a:p>
            <a:endParaRPr lang="ru-RU" dirty="0"/>
          </a:p>
        </p:txBody>
      </p:sp>
      <p:pic>
        <p:nvPicPr>
          <p:cNvPr id="8194" name="Picture 2" descr="IMG-20210916-WA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44" y="1417638"/>
            <a:ext cx="2522240" cy="189168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G-20210916-WA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429000"/>
            <a:ext cx="2496277" cy="187220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cdn.dribbble.com/users/1014729/screenshots/7044919/racket-01_4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45" y="4574381"/>
            <a:ext cx="3052398" cy="2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8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0" y="188640"/>
            <a:ext cx="6203032" cy="1143000"/>
          </a:xfrm>
        </p:spPr>
        <p:txBody>
          <a:bodyPr/>
          <a:lstStyle/>
          <a:p>
            <a:r>
              <a:rPr lang="ru-RU" b="1" dirty="0" smtClean="0"/>
              <a:t>Страна безопасности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С целью обобщить и систематизировать знания о безопасности, в нашем детском саду прошло мероприятие под названием «Страна безопасности».</a:t>
            </a:r>
          </a:p>
          <a:p>
            <a:pPr marL="0" indent="457200" algn="just">
              <a:buNone/>
            </a:pPr>
            <a:r>
              <a:rPr lang="ru-RU" dirty="0"/>
              <a:t>Любой ребенок быстрее усвоит умение соблюдать осторожность, когда остается один дома, если им поможет знакомый герой Буратино, который совместно с дошкольниками участвовал в играх, викторинах, загадках и спортивных эстафетах.</a:t>
            </a:r>
          </a:p>
          <a:p>
            <a:pPr marL="0" indent="457200" algn="just">
              <a:buNone/>
            </a:pPr>
            <a:r>
              <a:rPr lang="ru-RU" dirty="0"/>
              <a:t>В гостях у ребят были сотрудники МВД Герасимова О.А. и МЧС Меджидов Д.А, которые с удовольствием принимали активное участие в играх «Лекарство и сладости»», «Вызов полиции», «Юные пожарные» и даже примеряли настоящий костюм пожарного.</a:t>
            </a:r>
          </a:p>
          <a:p>
            <a:pPr marL="0" indent="457200" algn="just">
              <a:buNone/>
            </a:pPr>
            <a:r>
              <a:rPr lang="ru-RU" dirty="0"/>
              <a:t>В ходе праздника дети ознакомились с видеороликом «Если ты один дома», и презентацией-викториной «Опасные и безопасные предметы»</a:t>
            </a:r>
          </a:p>
          <a:p>
            <a:pPr marL="0" indent="457200" algn="just">
              <a:buNone/>
            </a:pPr>
            <a:r>
              <a:rPr lang="ru-RU" dirty="0"/>
              <a:t>С целью формирования более точного понимания того, кто является «своим» и «чужим» детям представилась возможность собрать портрет отрицательного и положительного сказочного героя из разрезных картинок.</a:t>
            </a:r>
          </a:p>
          <a:p>
            <a:pPr marL="0" indent="457200" algn="just">
              <a:buNone/>
            </a:pPr>
            <a:r>
              <a:rPr lang="ru-RU" dirty="0"/>
              <a:t>В конце мероприятия сотрудники МВД и МЧС в доступной для детей форме рассказали основы безопасности поведения дома и на улице, а также противопожарную безопасность.</a:t>
            </a:r>
          </a:p>
          <a:p>
            <a:pPr marL="0" indent="457200" algn="just">
              <a:buNone/>
            </a:pPr>
            <a:r>
              <a:rPr lang="ru-RU" dirty="0" smtClean="0"/>
              <a:t>Ребята </a:t>
            </a:r>
            <a:r>
              <a:rPr lang="ru-RU" dirty="0"/>
              <a:t>все очень постарались и показали хорошие знания.   Необычный, веселый и запоминающийся праздник вызвал море положительных эмоций как у детей, так и у почетных гостей.</a:t>
            </a:r>
          </a:p>
          <a:p>
            <a:endParaRPr lang="ru-RU" dirty="0"/>
          </a:p>
        </p:txBody>
      </p:sp>
      <p:pic>
        <p:nvPicPr>
          <p:cNvPr id="9218" name="Picture 2" descr="20211001_0952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51" y="1219622"/>
            <a:ext cx="2753816" cy="206536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20211001_102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28" y="1700808"/>
            <a:ext cx="1725670" cy="2290713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phonoteka.org/uploads/posts/2021-05/1620750263_23-phonoteka_org-p-fon-dlya-prezentatsii-grazhdanskaya-oboron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43" y="3693430"/>
            <a:ext cx="4521277" cy="31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5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b="1" dirty="0" smtClean="0"/>
              <a:t>Осенняя неделя добра!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Ассоциацией «Совет муниципальных образований Тульской области» была объявлена общероссийская благотворительная добровольческая акция «Осенняя неделя добра». Целью мероприятия является развитие представления у детей, подростков и молодежи о доброте, воспитание положительных качеств характера, мотивирование людей любого возраста на совершение добрых поступков и дел.</a:t>
            </a:r>
          </a:p>
          <a:p>
            <a:pPr marL="0" indent="457200" algn="just">
              <a:buNone/>
            </a:pPr>
            <a:r>
              <a:rPr lang="ru-RU" dirty="0"/>
              <a:t>Муниципальное дошкольное образовательное учреждение центр развития ребенка – детский сад № 14 совместно с сотрудниками, воспитанниками и их родителями приняли в ней активное участие. Кто-то помогал пожилым соседям, кто-то участвовал в сборе батареек и их последующей утилизации, кто-то участвовал в субботнике, кто-то принял участие в проведении тематических занятий для подрастающего поколения. Никто не остался в стороне.</a:t>
            </a:r>
          </a:p>
          <a:p>
            <a:endParaRPr lang="ru-RU" dirty="0"/>
          </a:p>
        </p:txBody>
      </p:sp>
      <p:pic>
        <p:nvPicPr>
          <p:cNvPr id="10242" name="Picture 2" descr="IMG-20211007-WA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56022"/>
            <a:ext cx="1800200" cy="2389646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G-20211008-WA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50845"/>
            <a:ext cx="2139871" cy="1594205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sun9-40.userapi.com/impg/8P7V3ZEGxrpS0qmCmJDyUisfdyAyxfDqXyuGfw/MrZnBVPjntw.jpg?size=604x604&amp;quality=96&amp;sign=efe2e03aa110eb1f4b60e9b39c282fea&amp;type=albu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30" y="3945050"/>
            <a:ext cx="3137233" cy="3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6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3" y="188640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Акция «Пусть осень жизни будет золотой!»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 преддверии осеннего праздника День бабушек в нашем саду организована акция ««Пусть осень жизни будет золотой!». Цель акции привить у воспитанников уважения к людям преклонного возраста.</a:t>
            </a:r>
          </a:p>
          <a:p>
            <a:pPr marL="0" indent="457200" algn="just">
              <a:buNone/>
            </a:pPr>
            <a:r>
              <a:rPr lang="ru-RU" dirty="0" smtClean="0"/>
              <a:t>Самый </a:t>
            </a:r>
            <a:r>
              <a:rPr lang="ru-RU" dirty="0"/>
              <a:t>простой способ показать восхищение бабушкам - это подарить букет цветов.  Золотая осень  подарила много материала для творчества: садовые цветы, сухие ветки, плоды, листву, ягоды. Дети совместно с педагогом-психологом собрали осенние букеты из всех видов зелени. Композиции получились необычными и красивыми.</a:t>
            </a:r>
          </a:p>
          <a:p>
            <a:pPr marL="0" indent="457200" algn="just">
              <a:buNone/>
            </a:pPr>
            <a:r>
              <a:rPr lang="ru-RU" dirty="0" smtClean="0"/>
              <a:t>Дошкольники </a:t>
            </a:r>
            <a:r>
              <a:rPr lang="ru-RU" dirty="0"/>
              <a:t>вышли за территорию дошкольного учреждения, поздравив  старшее  поколение с праздником и пожелав им самого главного - здоровья, радости, молодой души и долгих лет жизни.</a:t>
            </a:r>
          </a:p>
          <a:p>
            <a:pPr marL="0" indent="457200" algn="just">
              <a:buNone/>
            </a:pPr>
            <a:r>
              <a:rPr lang="ru-RU" dirty="0" smtClean="0"/>
              <a:t>Акция </a:t>
            </a:r>
            <a:r>
              <a:rPr lang="ru-RU" dirty="0"/>
              <a:t>прошла очень трогательно и нежно. С праздником  милые бабушки!</a:t>
            </a:r>
          </a:p>
          <a:p>
            <a:endParaRPr lang="ru-RU" dirty="0"/>
          </a:p>
        </p:txBody>
      </p:sp>
      <p:pic>
        <p:nvPicPr>
          <p:cNvPr id="11266" name="Picture 2" descr="IMG-20211011-WA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59" y="980728"/>
            <a:ext cx="2269232" cy="170192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-20211011-WA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80" y="1988840"/>
            <a:ext cx="2199456" cy="2045495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ds04.infourok.ru/uploads/ex/0ffb/000134f2-995331b1/img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3181"/>
            <a:ext cx="3792132" cy="2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07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Осень золотая!</a:t>
            </a:r>
            <a:endParaRPr lang="ru-RU" sz="6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Ходит осень по дорожке,</a:t>
            </a:r>
          </a:p>
          <a:p>
            <a:pPr marL="0" indent="0" algn="ctr">
              <a:buNone/>
            </a:pPr>
            <a:r>
              <a:rPr lang="ru-RU" dirty="0"/>
              <a:t>Промочила в лужах ножки.</a:t>
            </a:r>
          </a:p>
          <a:p>
            <a:pPr marL="0" indent="0" algn="ctr">
              <a:buNone/>
            </a:pPr>
            <a:r>
              <a:rPr lang="ru-RU" dirty="0"/>
              <a:t>Льют дожди и нет просвета,</a:t>
            </a:r>
          </a:p>
          <a:p>
            <a:pPr marL="0" indent="0" algn="ctr">
              <a:buNone/>
            </a:pPr>
            <a:r>
              <a:rPr lang="ru-RU" dirty="0"/>
              <a:t>Затерялось где-то лето.</a:t>
            </a:r>
          </a:p>
          <a:p>
            <a:pPr marL="0" indent="457200" algn="just">
              <a:buNone/>
            </a:pPr>
            <a:r>
              <a:rPr lang="ru-RU" dirty="0"/>
              <a:t>Осень прекрасное время года! Природа осенью полна неповторимым разнообразием цветов и красок, что испокон веков вдохновляет художников и поэтов, стремящихся в своих работах выразить те чувства, которые дарит чудесное время года.</a:t>
            </a:r>
          </a:p>
          <a:p>
            <a:pPr marL="0" indent="457200" algn="just">
              <a:buNone/>
            </a:pPr>
            <a:r>
              <a:rPr lang="ru-RU" dirty="0"/>
              <a:t>В средней группе прошла тематическая неделя «Осень золотая!». Ребята целую неделю расширяли и пополняли свои представления об осени, о погоде, о птицах и животных, учили стихи, рассматривали картины Л. </a:t>
            </a:r>
            <a:r>
              <a:rPr lang="ru-RU" dirty="0" err="1"/>
              <a:t>Саврасова</a:t>
            </a:r>
            <a:r>
              <a:rPr lang="ru-RU" dirty="0"/>
              <a:t> «Осень», И. Бродского «Поздняя осень» и т.д. дошкольники организовали много выставок своего творчества: «Дары осени», «Рябина», «Кленовые листочки». Неделя прошла плодотворно, познавательно и увлекательно.</a:t>
            </a:r>
          </a:p>
          <a:p>
            <a:endParaRPr lang="ru-RU" dirty="0"/>
          </a:p>
        </p:txBody>
      </p:sp>
      <p:pic>
        <p:nvPicPr>
          <p:cNvPr id="12290" name="Picture 2" descr="IMG-20211004-WA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377"/>
            <a:ext cx="1800200" cy="2389646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G-20211004-WA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420888"/>
            <a:ext cx="3085636" cy="231422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0783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Музыкальный вечер «Колыбельная».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Сегодня колыбельные песни стали уходить из нашей жизни. Современные мамы редко поют колыбельные песни. Между тем, хоть и изменился наш быт, нравственные устои не потеряли своего значения.</a:t>
            </a:r>
          </a:p>
          <a:p>
            <a:pPr marL="0" indent="457200" algn="just">
              <a:buNone/>
            </a:pPr>
            <a:r>
              <a:rPr lang="ru-RU" dirty="0"/>
              <a:t>В старшей группе прошел музыкальный вечер на тему: «Колыбельная». Дети слушали произведения русских композиторов Свиридова, Римского-Корсакова, отрывков из оперы «Садко», звуки игры на арфе и вокально-инструментальном исполнении.</a:t>
            </a:r>
          </a:p>
          <a:p>
            <a:pPr marL="0" indent="457200" algn="just">
              <a:buNone/>
            </a:pPr>
            <a:r>
              <a:rPr lang="ru-RU" dirty="0"/>
              <a:t>Этот вечер помог сформировать нравственные качества воспитанников, развивал проявление интереса к музыке, желание слушать </a:t>
            </a:r>
            <a:r>
              <a:rPr lang="ru-RU" dirty="0" err="1"/>
              <a:t>классиическую</a:t>
            </a:r>
            <a:r>
              <a:rPr lang="ru-RU" dirty="0"/>
              <a:t> и народную музыку.</a:t>
            </a:r>
          </a:p>
          <a:p>
            <a:endParaRPr lang="ru-RU" dirty="0"/>
          </a:p>
        </p:txBody>
      </p:sp>
      <p:pic>
        <p:nvPicPr>
          <p:cNvPr id="13314" name="Picture 2" descr="IMG-20211007-WA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53" y="238398"/>
            <a:ext cx="2726432" cy="204482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G-20211007-WA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41" y="2319462"/>
            <a:ext cx="2513856" cy="188539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ic.pics.livejournal.com/coffee2day/37879738/46722/46722_6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4854"/>
            <a:ext cx="3707904" cy="30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9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37" y="25121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Квест</a:t>
            </a:r>
            <a:r>
              <a:rPr lang="ru-RU" b="1" dirty="0" smtClean="0"/>
              <a:t>-игра «Маленькие Эйнштейны!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8122"/>
            <a:ext cx="4038600" cy="4958042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 старшей группе в рамках долгосрочного проекта «Классика и дети» была проведена </a:t>
            </a:r>
            <a:r>
              <a:rPr lang="ru-RU" dirty="0" err="1"/>
              <a:t>квест</a:t>
            </a:r>
            <a:r>
              <a:rPr lang="ru-RU" dirty="0"/>
              <a:t>-игра «Маленькие Эйнштейны». Путешественники оказались в Италии, где познакомились с ожившей картиной Ван Гога «Мост </a:t>
            </a:r>
            <a:r>
              <a:rPr lang="ru-RU" dirty="0" err="1"/>
              <a:t>Ланглуа</a:t>
            </a:r>
            <a:r>
              <a:rPr lang="ru-RU" dirty="0"/>
              <a:t> и стирающие женщины», познакомились с такими музыкальными терминами как   «</a:t>
            </a:r>
            <a:r>
              <a:rPr lang="ru-RU" dirty="0" err="1"/>
              <a:t>crescendo</a:t>
            </a:r>
            <a:r>
              <a:rPr lang="ru-RU" dirty="0"/>
              <a:t>»,  «</a:t>
            </a:r>
            <a:r>
              <a:rPr lang="ru-RU" dirty="0" err="1"/>
              <a:t>legato</a:t>
            </a:r>
            <a:r>
              <a:rPr lang="ru-RU" dirty="0"/>
              <a:t>», «</a:t>
            </a:r>
            <a:r>
              <a:rPr lang="ru-RU" dirty="0" err="1"/>
              <a:t>sforzando</a:t>
            </a:r>
            <a:r>
              <a:rPr lang="ru-RU" dirty="0"/>
              <a:t>»,  «</a:t>
            </a:r>
            <a:r>
              <a:rPr lang="ru-RU" dirty="0" err="1"/>
              <a:t>adagio</a:t>
            </a:r>
            <a:r>
              <a:rPr lang="ru-RU" dirty="0"/>
              <a:t>»,  «</a:t>
            </a:r>
            <a:r>
              <a:rPr lang="ru-RU" dirty="0" err="1"/>
              <a:t>moderato</a:t>
            </a:r>
            <a:r>
              <a:rPr lang="ru-RU" dirty="0"/>
              <a:t>», «</a:t>
            </a:r>
            <a:r>
              <a:rPr lang="ru-RU" dirty="0" err="1"/>
              <a:t>allegro</a:t>
            </a:r>
            <a:r>
              <a:rPr lang="ru-RU" dirty="0"/>
              <a:t>»,  «</a:t>
            </a:r>
            <a:r>
              <a:rPr lang="ru-RU" dirty="0" err="1"/>
              <a:t>presto</a:t>
            </a:r>
            <a:r>
              <a:rPr lang="ru-RU" dirty="0"/>
              <a:t>», и  даже попробовали дирижировать. Лейтмотивом поисков стала тема из «Неоконченной симфонии» Франца Шуберта №8. Таким образом дети научились определять виолончель по описанию и по звучанию</a:t>
            </a:r>
          </a:p>
        </p:txBody>
      </p:sp>
      <p:pic>
        <p:nvPicPr>
          <p:cNvPr id="14338" name="Picture 2" descr="IMG-20211012-WA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7" y="898106"/>
            <a:ext cx="1872208" cy="248523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G-20211012-WA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02" y="1600200"/>
            <a:ext cx="1946931" cy="2584422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s://static.vecteezy.com/system/resources/previews/000/368/354/original/vector-children-playing-music-on-children-boo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47216"/>
            <a:ext cx="3456155" cy="22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86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Игровое моделирование «Все мы разные, но мы равны!»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59016" cy="5069160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buNone/>
            </a:pPr>
            <a:r>
              <a:rPr lang="ru-RU" dirty="0" smtClean="0"/>
              <a:t>16 </a:t>
            </a:r>
            <a:r>
              <a:rPr lang="ru-RU" dirty="0"/>
              <a:t>ноября - Международный День толерантности.  В муниципальном дошкольном образовательном учреждении центре развития ребенка – детском саду №14 прошло «Радужное путешествие по стране Толерантность».</a:t>
            </a:r>
          </a:p>
          <a:p>
            <a:pPr marL="0" indent="457200" algn="just">
              <a:buNone/>
            </a:pPr>
            <a:r>
              <a:rPr lang="ru-RU" dirty="0"/>
              <a:t>Старшие дошкольники путешествовали по городам Толерантности. Первым и главным на «дороге жизни» встретился город Дружбы. Всем жителям города Дружбы предложили поиграть в игры разных народов («Золотые ворота» - русская народная игра, «Отдай платочек» - азербайджанская народная игра, «Сторож» - эстонская народная игра, «</a:t>
            </a:r>
            <a:r>
              <a:rPr lang="ru-RU" dirty="0" err="1"/>
              <a:t>Перепёлочка</a:t>
            </a:r>
            <a:r>
              <a:rPr lang="ru-RU" dirty="0"/>
              <a:t>» - украинская народная игра, «Спутанные кони» - татарская народная игра). В этих играх внимание обращалось на детские взаимоотношения, на внимательное отношение друг к другу, на то, что игра объединяет нас, что дружба является одним из важных качеств во взаимоотношениях между </a:t>
            </a:r>
            <a:r>
              <a:rPr lang="ru-RU" dirty="0" smtClean="0"/>
              <a:t>людьми. В </a:t>
            </a:r>
            <a:r>
              <a:rPr lang="ru-RU" dirty="0"/>
              <a:t>стране Толерантности следующим городом, которые проезжали дошкольники, оказался город Доброты.  На улице </a:t>
            </a:r>
            <a:r>
              <a:rPr lang="ru-RU" dirty="0" err="1"/>
              <a:t>Мультдобряндии</a:t>
            </a:r>
            <a:r>
              <a:rPr lang="ru-RU" dirty="0"/>
              <a:t> знакомые и любимые детям персонажи мультфильмов показали, как важны в жизни каждого человека такие качества как доброта, милосердие, </a:t>
            </a:r>
            <a:r>
              <a:rPr lang="ru-RU" dirty="0" smtClean="0"/>
              <a:t>добросердечность. В </a:t>
            </a:r>
            <a:r>
              <a:rPr lang="ru-RU" dirty="0"/>
              <a:t>игре «Улица Добра».  Каждый ребёнок проходил между детьми и ему пожимали   руку, обнимали, по доброму похлопывали по спине, одновременно произносят слова похвалы, симпатии, поощрения. В результате похода по улице Добра появлялся  радостный   и счастливый </a:t>
            </a:r>
            <a:r>
              <a:rPr lang="ru-RU" dirty="0" smtClean="0"/>
              <a:t>ребёнок. Очутившись</a:t>
            </a:r>
            <a:r>
              <a:rPr lang="ru-RU" dirty="0"/>
              <a:t>  в  городе Отзывчивости, нужно было найти хорошие качества в себе и  в других людях. В психологическом упражнении  «Домино»  дети озвучивали свои две противоположные характеристики личности. Участник, которому  подходит  одна из особенностей берет ребенка за руку, повторяя и называя другое индивидуальное свойство. Дошкольники  выстроили типичную «доминошную» структуру,  узнавая, что дети в  группе похожи или не похожи на </a:t>
            </a:r>
            <a:r>
              <a:rPr lang="ru-RU" dirty="0" smtClean="0"/>
              <a:t>других. Игра-ассоциация </a:t>
            </a:r>
            <a:r>
              <a:rPr lang="ru-RU" dirty="0"/>
              <a:t>«Грецкий орех»  дала возможность детям обратить внимание, что все орехи очень похожи, но  присмотревшись внимательней  можно заметить, что они очень разные и  невозможно перепутать свой орех с другими. Так и люди: все очень разные, запоминающиеся, у каждого свои индивидуальные черточки, «неровности», своя красота и привлекательность. Нужно только ее почувствовать и понять.    </a:t>
            </a:r>
          </a:p>
          <a:p>
            <a:pPr marL="0" indent="457200" algn="just">
              <a:buNone/>
            </a:pPr>
            <a:r>
              <a:rPr lang="ru-RU" dirty="0"/>
              <a:t>Достойным завершением данного мероприятия стало награждение детей «Дипломом за умение дружить»</a:t>
            </a:r>
          </a:p>
          <a:p>
            <a:pPr marL="0" indent="457200" algn="just">
              <a:buNone/>
            </a:pPr>
            <a:r>
              <a:rPr lang="ru-RU" dirty="0"/>
              <a:t>На протяжении всего мероприятия педагог-психолог доносила до дошкольников, чтобы они усвоили правило «Относись к людям так, как ты хочешь, чтобы относились к тебе». Пусть каждый из вас, пусть наш детский сад, наш город и наша Россия всегда будут городами толерантности для всех жителей большой планеты Земля.</a:t>
            </a:r>
          </a:p>
          <a:p>
            <a:endParaRPr lang="ru-RU" dirty="0"/>
          </a:p>
        </p:txBody>
      </p:sp>
      <p:pic>
        <p:nvPicPr>
          <p:cNvPr id="2050" name="Picture 2" descr="IMG-20211117-WA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1450"/>
            <a:ext cx="1905000" cy="1428750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-20211117-WA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2121024" cy="159076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7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Содержание: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Вам, родители.</a:t>
            </a:r>
          </a:p>
          <a:p>
            <a:r>
              <a:rPr lang="ru-RU" sz="3200" dirty="0"/>
              <a:t>Наши праздники</a:t>
            </a:r>
          </a:p>
          <a:p>
            <a:r>
              <a:rPr lang="ru-RU" sz="3200" dirty="0"/>
              <a:t>Увлекательный мир</a:t>
            </a:r>
          </a:p>
          <a:p>
            <a:r>
              <a:rPr lang="ru-RU" sz="3200" dirty="0"/>
              <a:t>Советует специалист</a:t>
            </a:r>
          </a:p>
          <a:p>
            <a:r>
              <a:rPr lang="ru-RU" sz="3200" dirty="0"/>
              <a:t>Год науки и технологий</a:t>
            </a:r>
          </a:p>
          <a:p>
            <a:r>
              <a:rPr lang="ru-RU" sz="3200" dirty="0" err="1"/>
              <a:t>Развивайка</a:t>
            </a:r>
            <a:r>
              <a:rPr lang="ru-RU" sz="3200" dirty="0"/>
              <a:t>!</a:t>
            </a:r>
          </a:p>
          <a:p>
            <a:r>
              <a:rPr lang="ru-RU" sz="3200" dirty="0"/>
              <a:t>Вкусно и полезно!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Редакционная коллегия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Ливенцева Любовь Алексеевна,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>
                <a:latin typeface="Arial" pitchFamily="34" charset="0"/>
                <a:cs typeface="Arial" pitchFamily="34" charset="0"/>
              </a:rPr>
              <a:t>Мызникова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Людмила Дмитриевна,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Зайцева 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Жанна Анатольевна,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>
                <a:latin typeface="Arial" pitchFamily="34" charset="0"/>
                <a:cs typeface="Arial" pitchFamily="34" charset="0"/>
              </a:rPr>
              <a:t>Раева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Татьяна Васильевна,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Савинова Марина Леонидовна,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Дёмина Екатерина Викторовна, воспитатель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>
                <a:latin typeface="Arial" pitchFamily="34" charset="0"/>
                <a:cs typeface="Arial" pitchFamily="34" charset="0"/>
              </a:rPr>
              <a:t>Валова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Татьяна Александровна, 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музыкальный руководитель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Бармашова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Елена Викторовна, педагог-психолог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Борисова Евгения Анатольевна, инструктор по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физ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-ре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Жучкова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аталья Александровна, учитель-логопед</a:t>
            </a:r>
            <a:endParaRPr lang="ru-RU" sz="3000" i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Экспертный совет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 err="1">
                <a:latin typeface="Arial" pitchFamily="34" charset="0"/>
                <a:cs typeface="Arial" pitchFamily="34" charset="0"/>
              </a:rPr>
              <a:t>Кузенкова</a:t>
            </a:r>
            <a:r>
              <a:rPr lang="ru-RU" sz="3000" i="1" dirty="0">
                <a:latin typeface="Arial" pitchFamily="34" charset="0"/>
                <a:cs typeface="Arial" pitchFamily="34" charset="0"/>
              </a:rPr>
              <a:t> Татьяна Андреевна, заведующий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i="1" dirty="0">
                <a:latin typeface="Arial" pitchFamily="34" charset="0"/>
                <a:cs typeface="Arial" pitchFamily="34" charset="0"/>
              </a:rPr>
              <a:t>Сиренко Екатерина Сергеевна, зам. заведующей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День рождения Деда Мороза!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buNone/>
            </a:pPr>
            <a:r>
              <a:rPr lang="ru-RU" dirty="0"/>
              <a:t>18 ноября все воспитанники дошкольного учреждения участвовали в праздновании Дня рождения Деда Мороза. Дети с огромным интересом знакомились с историей возникновения этого праздника.</a:t>
            </a:r>
          </a:p>
          <a:p>
            <a:pPr marL="0" indent="457200" algn="just">
              <a:buNone/>
            </a:pPr>
            <a:r>
              <a:rPr lang="ru-RU" dirty="0"/>
              <a:t>В этом году ребята сами предложили изготовить подарки для представителя самого яркого праздника в году. Какие красивые получились поделки! Дети проявили самостоятельность в творческом поиске и при воплощении своих замыслов.</a:t>
            </a:r>
          </a:p>
          <a:p>
            <a:pPr marL="0" indent="457200" algn="just">
              <a:buNone/>
            </a:pPr>
            <a:r>
              <a:rPr lang="ru-RU" dirty="0"/>
              <a:t>А также с удовольствием приняли участие в развлечении, организованном педагогами. Пели, танцевали и читали стихотворения для главного жителя севера.</a:t>
            </a:r>
          </a:p>
          <a:p>
            <a:pPr marL="0" indent="457200" algn="just">
              <a:buNone/>
            </a:pPr>
            <a:r>
              <a:rPr lang="ru-RU" dirty="0"/>
              <a:t>Мы все вместе уверены, что Деду Морозу понравятся наши подарки!</a:t>
            </a:r>
          </a:p>
          <a:p>
            <a:pPr indent="457200" algn="just"/>
            <a:endParaRPr lang="ru-RU" dirty="0"/>
          </a:p>
        </p:txBody>
      </p:sp>
      <p:pic>
        <p:nvPicPr>
          <p:cNvPr id="3074" name="Picture 2" descr="IMG-20211116-WA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2683"/>
            <a:ext cx="1512168" cy="2007303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-20211116-WA00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24" y="1698609"/>
            <a:ext cx="2281836" cy="171137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1.nubex.ru/s13993-752/f2563_d7/pre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2" y="4437112"/>
            <a:ext cx="4091608" cy="23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6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Советует специалист!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906888" cy="5400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Памятка </a:t>
            </a:r>
            <a:r>
              <a:rPr lang="ru-RU" b="1" dirty="0"/>
              <a:t>для родителей</a:t>
            </a:r>
            <a:endParaRPr lang="ru-RU" dirty="0"/>
          </a:p>
          <a:p>
            <a:pPr marL="0" indent="457200" algn="just">
              <a:buNone/>
            </a:pPr>
            <a:r>
              <a:rPr lang="ru-RU" b="1" dirty="0"/>
              <a:t>«Гимнастика и массаж губ»</a:t>
            </a:r>
            <a:endParaRPr lang="ru-RU" dirty="0"/>
          </a:p>
          <a:p>
            <a:pPr marL="0" indent="457200" algn="just">
              <a:buNone/>
            </a:pPr>
            <a:r>
              <a:rPr lang="ru-RU" dirty="0"/>
              <a:t>Необходимым условием успешности развития артикуляторной моторики является уточнение кинестетических ощущений положения и движения губ и нижней челюсти.</a:t>
            </a:r>
          </a:p>
          <a:p>
            <a:pPr marL="0" indent="457200" algn="just">
              <a:buNone/>
            </a:pPr>
            <a:r>
              <a:rPr lang="ru-RU" b="1" dirty="0"/>
              <a:t>Рекомендуемые упражнения</a:t>
            </a:r>
            <a:endParaRPr lang="ru-RU" dirty="0"/>
          </a:p>
          <a:p>
            <a:pPr marL="0" indent="457200" algn="just">
              <a:buNone/>
            </a:pPr>
            <a:r>
              <a:rPr lang="ru-RU" b="1" dirty="0"/>
              <a:t>1</a:t>
            </a:r>
            <a:r>
              <a:rPr lang="ru-RU" dirty="0"/>
              <a:t>.Удерживание губами различного рода пластмассовых и деревянных трубочек постепенно уменьшающегося диаметра.</a:t>
            </a:r>
          </a:p>
          <a:p>
            <a:pPr marL="0" indent="457200" algn="just">
              <a:buNone/>
            </a:pPr>
            <a:r>
              <a:rPr lang="ru-RU" b="1" dirty="0"/>
              <a:t>2</a:t>
            </a:r>
            <a:r>
              <a:rPr lang="ru-RU" dirty="0"/>
              <a:t>.Смыкание губ ( обычное, плотное, очень плотное).</a:t>
            </a:r>
          </a:p>
          <a:p>
            <a:pPr marL="0" indent="457200" algn="just">
              <a:buNone/>
            </a:pPr>
            <a:r>
              <a:rPr lang="ru-RU" b="1" dirty="0"/>
              <a:t>3</a:t>
            </a:r>
            <a:r>
              <a:rPr lang="ru-RU" dirty="0"/>
              <a:t>.Смыкание и размыкание губ при закрытом и открытом рте.</a:t>
            </a:r>
          </a:p>
          <a:p>
            <a:pPr marL="0" indent="457200" algn="just">
              <a:buNone/>
            </a:pPr>
            <a:r>
              <a:rPr lang="ru-RU" b="1" dirty="0"/>
              <a:t>4</a:t>
            </a:r>
            <a:r>
              <a:rPr lang="ru-RU" dirty="0"/>
              <a:t>.Медленное вытягивание губ «хоботком» и такое же медленное возвращение в исходное положение.</a:t>
            </a:r>
          </a:p>
          <a:p>
            <a:pPr marL="0" indent="457200" algn="just">
              <a:buNone/>
            </a:pPr>
            <a:r>
              <a:rPr lang="ru-RU" b="1" dirty="0"/>
              <a:t>5</a:t>
            </a:r>
            <a:r>
              <a:rPr lang="ru-RU" dirty="0"/>
              <a:t>.Вращательные движения губ «хоботком».</a:t>
            </a:r>
          </a:p>
          <a:p>
            <a:pPr marL="0" indent="457200" algn="just">
              <a:buNone/>
            </a:pPr>
            <a:r>
              <a:rPr lang="ru-RU" b="1" dirty="0"/>
              <a:t>6</a:t>
            </a:r>
            <a:r>
              <a:rPr lang="ru-RU" dirty="0"/>
              <a:t>.Движения губ «хоботком» влево и вправо.</a:t>
            </a:r>
          </a:p>
          <a:p>
            <a:pPr marL="0" indent="457200" algn="just">
              <a:buNone/>
            </a:pPr>
            <a:r>
              <a:rPr lang="ru-RU" b="1" dirty="0"/>
              <a:t>7</a:t>
            </a:r>
            <a:r>
              <a:rPr lang="ru-RU" dirty="0"/>
              <a:t>.Мгновенное смыкание губ с разрывом типа «поцелуй».</a:t>
            </a:r>
          </a:p>
          <a:p>
            <a:pPr marL="0" indent="457200" algn="just">
              <a:buNone/>
            </a:pPr>
            <a:r>
              <a:rPr lang="ru-RU" b="1" dirty="0"/>
              <a:t>8</a:t>
            </a:r>
            <a:r>
              <a:rPr lang="ru-RU" dirty="0"/>
              <a:t>.Имитация полоскания зубов.</a:t>
            </a:r>
          </a:p>
          <a:p>
            <a:pPr marL="0" indent="457200" algn="just">
              <a:buNone/>
            </a:pPr>
            <a:r>
              <a:rPr lang="ru-RU" b="1" dirty="0"/>
              <a:t>9</a:t>
            </a:r>
            <a:r>
              <a:rPr lang="ru-RU" dirty="0"/>
              <a:t>.Присосать верхнюю губу, захватить её нижними зубами и несколько раз таким образом почмокать.</a:t>
            </a:r>
          </a:p>
          <a:p>
            <a:pPr marL="0" indent="457200" algn="just">
              <a:buNone/>
            </a:pPr>
            <a:r>
              <a:rPr lang="ru-RU" b="1" dirty="0"/>
              <a:t>10</a:t>
            </a:r>
            <a:r>
              <a:rPr lang="ru-RU" dirty="0"/>
              <a:t>.Присосать нижнюю губу, точно так же захватив её верхними зубами, так же почмокать несколько раз.</a:t>
            </a:r>
          </a:p>
          <a:p>
            <a:pPr marL="0" indent="457200" algn="just">
              <a:buNone/>
            </a:pPr>
            <a:r>
              <a:rPr lang="ru-RU" b="1" dirty="0"/>
              <a:t>11</a:t>
            </a:r>
            <a:r>
              <a:rPr lang="ru-RU" dirty="0"/>
              <a:t>.Сделать губы «Бутончиком» и, не размыкая, «пожевать» их несколько раз.</a:t>
            </a:r>
          </a:p>
          <a:p>
            <a:pPr marL="0" indent="457200" algn="just">
              <a:buNone/>
            </a:pPr>
            <a:r>
              <a:rPr lang="ru-RU" b="1" dirty="0"/>
              <a:t>12</a:t>
            </a:r>
            <a:r>
              <a:rPr lang="ru-RU" dirty="0"/>
              <a:t>.Сомкнуть губы, затем резко создать разрежение в ротовой полости и так же резко разомкнуть их – получится громкий хлопок.</a:t>
            </a:r>
          </a:p>
          <a:p>
            <a:pPr marL="0" indent="457200" algn="just">
              <a:buNone/>
            </a:pPr>
            <a:r>
              <a:rPr lang="ru-RU" b="1" dirty="0"/>
              <a:t>13</a:t>
            </a:r>
            <a:r>
              <a:rPr lang="ru-RU" dirty="0"/>
              <a:t>.Поочерёдное поднимание и опускание верхней и нижней губ.</a:t>
            </a:r>
          </a:p>
          <a:p>
            <a:pPr marL="0" indent="457200" algn="just">
              <a:buNone/>
            </a:pPr>
            <a:r>
              <a:rPr lang="ru-RU" b="1" dirty="0"/>
              <a:t>14</a:t>
            </a:r>
            <a:r>
              <a:rPr lang="ru-RU" dirty="0"/>
              <a:t>.Вибрация губ (фырканье лошади).</a:t>
            </a:r>
          </a:p>
          <a:p>
            <a:pPr marL="0" indent="457200" algn="just">
              <a:buNone/>
            </a:pPr>
            <a:r>
              <a:rPr lang="ru-RU" dirty="0"/>
              <a:t>Если не получаются некоторые упражнения гимнастики, следует выполнять их с механической помощью ( помогая пальцами рук</a:t>
            </a:r>
            <a:r>
              <a:rPr lang="ru-RU" dirty="0" smtClean="0"/>
              <a:t>).</a:t>
            </a:r>
          </a:p>
          <a:p>
            <a:pPr marL="0" indent="457200" algn="just">
              <a:buNone/>
            </a:pPr>
            <a:r>
              <a:rPr lang="ru-RU" dirty="0" smtClean="0"/>
              <a:t>(подготовила учитель-логопед </a:t>
            </a:r>
            <a:r>
              <a:rPr lang="ru-RU" dirty="0" err="1" smtClean="0"/>
              <a:t>Жучкова</a:t>
            </a:r>
            <a:r>
              <a:rPr lang="ru-RU" dirty="0" smtClean="0"/>
              <a:t> Н.А.)</a:t>
            </a:r>
            <a:endParaRPr lang="ru-RU" dirty="0"/>
          </a:p>
          <a:p>
            <a:endParaRPr lang="ru-RU" dirty="0"/>
          </a:p>
        </p:txBody>
      </p:sp>
      <p:pic>
        <p:nvPicPr>
          <p:cNvPr id="22530" name="Picture 2" descr="https://im0-tub-ru.yandex.net/i?id=9a2b638c252ef32ac75a597fcb5d5e11-l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935760" cy="393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8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Год науки и технологий!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Что мы знаем об электричестве?</a:t>
            </a:r>
          </a:p>
          <a:p>
            <a:pPr marL="0" indent="0" algn="ctr">
              <a:buNone/>
            </a:pPr>
            <a:r>
              <a:rPr lang="ru-RU" dirty="0"/>
              <a:t>Вдаль, к деревьям, городам</a:t>
            </a:r>
          </a:p>
          <a:p>
            <a:pPr marL="0" indent="0" algn="ctr">
              <a:buNone/>
            </a:pPr>
            <a:r>
              <a:rPr lang="ru-RU" dirty="0"/>
              <a:t>Он идет по проводам,</a:t>
            </a:r>
          </a:p>
          <a:p>
            <a:pPr marL="0" indent="0" algn="ctr">
              <a:buNone/>
            </a:pPr>
            <a:r>
              <a:rPr lang="ru-RU" dirty="0"/>
              <a:t>Светлое величество – это</a:t>
            </a:r>
          </a:p>
          <a:p>
            <a:pPr marL="0" indent="0" algn="ctr">
              <a:buNone/>
            </a:pPr>
            <a:r>
              <a:rPr lang="ru-RU" dirty="0"/>
              <a:t>Электричество!</a:t>
            </a:r>
          </a:p>
          <a:p>
            <a:pPr marL="0" indent="457200" algn="just">
              <a:buNone/>
            </a:pPr>
            <a:r>
              <a:rPr lang="ru-RU" dirty="0"/>
              <a:t>С помощью специально оснащенного конструктора дети подготовительной группы на занятии, посвященном Году науки и технологий, получили начальные знания об электричестве, собрали небольшой фонарик, поэкспериментировали с параллельным и последовательным соединением ламп и выключателей, познакомились с законами физики и электрики. Также в ходе мероприятия ребята учились партнерским взаимоотношениям, взаимопомощи и взаимопониманию.</a:t>
            </a:r>
          </a:p>
          <a:p>
            <a:endParaRPr lang="ru-RU" dirty="0"/>
          </a:p>
        </p:txBody>
      </p:sp>
      <p:pic>
        <p:nvPicPr>
          <p:cNvPr id="15362" name="Picture 2" descr="IMG-20211015-WA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7283"/>
            <a:ext cx="1905000" cy="1314451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G-20211015-WA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5830"/>
            <a:ext cx="2306216" cy="2006409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s://phonoteka.org/uploads/posts/2021-05/1622114217_27-phonoteka_org-p-elektrichestvo-art-krasivo-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755" y="3683883"/>
            <a:ext cx="3197145" cy="319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cdn.pixabay.com/photo/2014/04/04/14/58/electricity-313716_128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67" y="1268760"/>
            <a:ext cx="2907010" cy="192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53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Математическая олимпиада </a:t>
            </a:r>
            <a:br>
              <a:rPr lang="ru-RU" dirty="0" smtClean="0"/>
            </a:br>
            <a:r>
              <a:rPr lang="ru-RU" dirty="0" smtClean="0"/>
              <a:t>«Юный математик»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Педагог подготовительной группы продолжает проводить мероприятия, посвященные году науки и технологий. Поэтому была проведена математическая олимпиада под девизом «Хочу все знать». Мероприятие было проведено с целью охватить все знания детей по математике. Ребята с волнением следили за решением жюри.</a:t>
            </a:r>
          </a:p>
          <a:p>
            <a:pPr marL="0" indent="457200" algn="just">
              <a:buNone/>
            </a:pPr>
            <a:r>
              <a:rPr lang="ru-RU" dirty="0"/>
              <a:t>Олимпиада способствовала интеллектуальному развитию детей, развитию логического мышления, воспитанию взаимовыручки и работе в команде.</a:t>
            </a:r>
          </a:p>
          <a:p>
            <a:endParaRPr lang="ru-RU" dirty="0"/>
          </a:p>
        </p:txBody>
      </p:sp>
      <p:pic>
        <p:nvPicPr>
          <p:cNvPr id="16386" name="Picture 2" descr="20210923_094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980728"/>
            <a:ext cx="2419750" cy="1669629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20210923_0955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1642864" cy="220026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phonoteka.org/uploads/posts/2021-05/1620112732_47-phonoteka_org-p-fon-matematika-dlya-doshkolnikov-5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8"/>
          <a:stretch/>
        </p:blipFill>
        <p:spPr bwMode="auto">
          <a:xfrm>
            <a:off x="1956703" y="2924944"/>
            <a:ext cx="2691497" cy="26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92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1" y="164195"/>
            <a:ext cx="6347048" cy="1143000"/>
          </a:xfrm>
        </p:spPr>
        <p:txBody>
          <a:bodyPr/>
          <a:lstStyle/>
          <a:p>
            <a:r>
              <a:rPr lang="ru-RU" b="1" dirty="0" smtClean="0"/>
              <a:t>Международный день науки!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001419"/>
          </a:xfrm>
        </p:spPr>
        <p:txBody>
          <a:bodyPr>
            <a:normAutofit fontScale="4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Еще с древних веков людей интересовало, как устроен мир и все, что их окружает. Проявляющийся интерес способствовал развитию знаний и науки. С усовершенствованием данных направлений улучшалась жизнь человечества и расширялись его возможности. Новые технологии, </a:t>
            </a:r>
            <a:r>
              <a:rPr lang="ru-RU" dirty="0" err="1"/>
              <a:t>нанотехнологии</a:t>
            </a:r>
            <a:r>
              <a:rPr lang="ru-RU" dirty="0"/>
              <a:t>, робототехника, изобретения, коммуникации - все это создано благодаря науке и научным достижениям. Людям, которые способствовали и способствуют развитию науки, посвящен праздник </a:t>
            </a:r>
            <a:r>
              <a:rPr lang="ru-RU" i="1" dirty="0"/>
              <a:t>10 ноября – Всемирный день науки.</a:t>
            </a:r>
            <a:r>
              <a:rPr lang="ru-RU" dirty="0"/>
              <a:t> Его празднуют профессоры, исследователи, другие научные деятели, студенты и лаборанты по всему миру.  В нашем учреждении Дню науки посвятили День опытов и экспериментов «Чудеса с научной точки зрения». Детство – это радостная пора открытий. Познание окружающего проходит в непосредственном взаимодействии ребенка с миром природы и разворачивается как увлекательное путешествие, так, чтобы ребенок получал от этого удовольствие. Существенную роль в этом направлении играет поисково-познавательная деятельность дошкольников, протекающая в форме опытно-экспериментальных действий. Важно поддерживать их желание все узнать, все исследовать, направляя это желание в нужное русло. Все, что для нас, взрослых,  давно привычно, понятно и не вызывает никаких вопросов, для маленьких исследователей является неизвестным и неизученным. Ребят интересует все, они многое замечают и хотят  попробовать сами.  Для дошкольников детского сада день начался с фокусов, опытов и экспериментов, они знакомились с природными явлениями, проводили опыты.  </a:t>
            </a:r>
          </a:p>
          <a:p>
            <a:pPr marL="0" indent="457200" algn="just">
              <a:buNone/>
            </a:pPr>
            <a:r>
              <a:rPr lang="ru-RU" dirty="0"/>
              <a:t>Экспериментируя, дети познают окружающий мир.</a:t>
            </a:r>
          </a:p>
          <a:p>
            <a:endParaRPr lang="ru-RU" dirty="0"/>
          </a:p>
        </p:txBody>
      </p:sp>
      <p:pic>
        <p:nvPicPr>
          <p:cNvPr id="1026" name="Picture 2" descr="IMG-20211110-WA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7195"/>
            <a:ext cx="2715864" cy="1507306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-20211110-WA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0888"/>
            <a:ext cx="1838077" cy="1955401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sunhome.ru/i/cards/39/yarkaya-otkritka-s-dnem-nauki.x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595574"/>
            <a:ext cx="3219920" cy="321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22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01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Волшебство кристаллов!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96398"/>
            <a:ext cx="4038600" cy="5229765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Выращивание кристаллов для воспитанников подготовительной группы стало настоящим открытием, ведь создание удивительных вещей своими руками – это радость несравнимая ни с чем!</a:t>
            </a:r>
          </a:p>
          <a:p>
            <a:pPr marL="0" indent="457200" algn="just">
              <a:buNone/>
            </a:pPr>
            <a:r>
              <a:rPr lang="ru-RU" dirty="0"/>
              <a:t>Всем нам очень интересно наблюдать за снежинками на стеклах, рассматривать красивые зимние узоры. А объяснить процесс их возникновения на практике сможет не каждый. Поэтому дети и приняли участие в эксперименте-наблюдении по выращиванию кристаллов в специально созданных условиях.</a:t>
            </a:r>
          </a:p>
          <a:p>
            <a:endParaRPr lang="ru-RU" dirty="0"/>
          </a:p>
        </p:txBody>
      </p:sp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8" y="896398"/>
            <a:ext cx="2418243" cy="155976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97696"/>
            <a:ext cx="2220647" cy="1665485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shopify.com/s/files/1/0912/7764/articles/blue-crystals-vector-clipart_ed1ae347-444b-4261-9001-1137ae396bab_2048x.png?v=15634395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90" y="3496861"/>
            <a:ext cx="3332810" cy="333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86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71" y="0"/>
            <a:ext cx="4762872" cy="1143000"/>
          </a:xfrm>
        </p:spPr>
        <p:txBody>
          <a:bodyPr/>
          <a:lstStyle/>
          <a:p>
            <a:r>
              <a:rPr lang="ru-RU" dirty="0" err="1" smtClean="0"/>
              <a:t>Развивайка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21744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Компьютер: «за» и «против»</a:t>
            </a:r>
            <a:endParaRPr lang="ru-RU" dirty="0"/>
          </a:p>
          <a:p>
            <a:pPr marL="0" indent="457200" algn="just">
              <a:buNone/>
            </a:pPr>
            <a:r>
              <a:rPr lang="ru-RU" sz="3200" dirty="0"/>
              <a:t>Наверное, большинство родителей сталкиваются сейчас с тем компьютерным бумом, которому подвержены почти все дети. Сегодня притягательность компьютера не сравнить ни с телевизором, ни с любым другим занятием. Магия компьютерных игр охватила сейчас почти все  юное поколение во всем мире. Родителей чаще всего беспокоит влияние компьютера на зрение и вред излучений, а также возможность получить в лице собственного ребенка будущего компьютерного фаната, погруженного в искусственный виртуальный мир, уводящий его от реальной жизни.</a:t>
            </a:r>
          </a:p>
          <a:p>
            <a:pPr marL="0" indent="457200" algn="just">
              <a:buNone/>
            </a:pPr>
            <a:r>
              <a:rPr lang="ru-RU" sz="3200" dirty="0"/>
              <a:t>Какую картину мы наблюдаем почти во всех семьях, где есть компьютер? Ребенок, придя домой, бросается к компьютеру, вяло отбрыкиваясь от наших настойчивых попыток накормить свое современное чадо обедом. И бесконечные игры до вечера. Знакомо?</a:t>
            </a:r>
          </a:p>
          <a:p>
            <a:pPr marL="0" indent="457200" algn="just">
              <a:buNone/>
            </a:pPr>
            <a:r>
              <a:rPr lang="ru-RU" sz="3200" dirty="0" smtClean="0"/>
              <a:t>Поверьте</a:t>
            </a:r>
            <a:r>
              <a:rPr lang="ru-RU" sz="3200" dirty="0"/>
              <a:t>, вы не одиноки.</a:t>
            </a:r>
          </a:p>
          <a:p>
            <a:pPr marL="0" indent="457200" algn="just">
              <a:buNone/>
            </a:pPr>
            <a:r>
              <a:rPr lang="ru-RU" sz="3200" dirty="0"/>
              <a:t>Многие родители, купив своему ребенку компьютер, вздыхают облегченно, т.к. этим в какой-то степени решаются проблемы свободного времени ребенка, его обучения (по обучающим программам) или развития (по развивающим программам), а также получения им заряда положительных эмоций от любимой игры и т.п</a:t>
            </a:r>
            <a:r>
              <a:rPr lang="ru-RU" sz="3200" dirty="0" smtClean="0"/>
              <a:t>.</a:t>
            </a:r>
            <a:r>
              <a:rPr lang="ru-RU" sz="3200" dirty="0"/>
              <a:t> Маленький ребенок – очень чувствительный организм, все физиологические системы которого, в том числе и необходимые для успешного взаимодействия с компьютером, развиваются в дошкольном и младшем школьном возрасте. Неограниченные занятия на компьютере на фоне постоянно увеличивающейся информационной нагрузки могут ускорить неблагоприятные изменения в самочувствии ребенка, повлиять на его психику. Советуем обратить внимание родителей на следующие моменты.</a:t>
            </a:r>
          </a:p>
          <a:p>
            <a:pPr marL="0" indent="457200" algn="just">
              <a:buNone/>
            </a:pPr>
            <a:r>
              <a:rPr lang="ru-RU" sz="3200" dirty="0"/>
              <a:t>Покупайте для вашего ребенка компьютер и дисплей хорошего качества, не экономьте на здоровье детей.</a:t>
            </a:r>
          </a:p>
          <a:p>
            <a:pPr marL="0" indent="457200" algn="just">
              <a:buNone/>
            </a:pPr>
            <a:r>
              <a:rPr lang="ru-RU" sz="3200" dirty="0"/>
              <a:t>Расположите компьютер на столе в углу комнаты, задней частью к стене, в хорошо освещенном месте, но так, чтобы на экране не было бликов.</a:t>
            </a:r>
          </a:p>
          <a:p>
            <a:pPr marL="0" indent="457200" algn="just">
              <a:buNone/>
            </a:pPr>
            <a:r>
              <a:rPr lang="ru-RU" sz="3200" dirty="0"/>
              <a:t>Правильно организуйте рабочее место ребенка. Подберите мебель, соответствующую его росту.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38600" cy="5433467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1200" i="1" dirty="0" smtClean="0"/>
              <a:t>Для </a:t>
            </a:r>
            <a:r>
              <a:rPr lang="ru-RU" sz="1200" i="1" dirty="0"/>
              <a:t>детей ростом 115 – 130 см рекомендуемая высота стола – 54 см, высота сидения стула (обязательно с твердой спинкой) – 32 см. Расстояние между ребенком и дисплеем не менее 50 – 70 см (чем дальше, тем лучше). Поза ребенка – прямая или слегка наклоненная вперед, с небольшим наклоном головы, посадка устойчивая. Пространство между корпусом тела и краем стола – не менее 5 см.</a:t>
            </a:r>
            <a:endParaRPr lang="ru-RU" sz="1200" dirty="0"/>
          </a:p>
          <a:p>
            <a:pPr marL="0" indent="457200" algn="just">
              <a:buNone/>
            </a:pPr>
            <a:r>
              <a:rPr lang="ru-RU" sz="1200" dirty="0"/>
              <a:t>Делайте ежедневную влажную уборку в помещении, где используется компьютер. Проветривайте чаще комнату; для увеличения влажности воздуха установите аквариум или другие емкости с водой.</a:t>
            </a:r>
          </a:p>
          <a:p>
            <a:pPr marL="0" indent="457200" algn="just">
              <a:buNone/>
            </a:pPr>
            <a:r>
              <a:rPr lang="ru-RU" sz="1200" dirty="0"/>
              <a:t>Протирайте экран чистой тряпочкой или специальной салфеткой до и после работы на компьютере.</a:t>
            </a:r>
          </a:p>
          <a:p>
            <a:pPr marL="0" indent="457200" algn="just">
              <a:buNone/>
            </a:pPr>
            <a:r>
              <a:rPr lang="ru-RU" sz="1200" dirty="0"/>
              <a:t>Рядом с компьютером поставьте кактусы: эти растения поглощают его вредные излучения.</a:t>
            </a:r>
          </a:p>
          <a:p>
            <a:pPr marL="0" indent="457200" algn="just">
              <a:buNone/>
            </a:pPr>
            <a:r>
              <a:rPr lang="ru-RU" sz="1200" dirty="0"/>
              <a:t>Особенно тщательно отбирайте для детей компьютерные программы: они должны соответствовать возрасту ребенка как по содержанию, так и по качеству оформления.</a:t>
            </a:r>
          </a:p>
          <a:p>
            <a:pPr marL="0" indent="457200" algn="just">
              <a:buNone/>
            </a:pPr>
            <a:r>
              <a:rPr lang="ru-RU" sz="1200" dirty="0"/>
              <a:t>Помните: без ущерба для здоровья дошкольники могут работать за компьютером не более 15 минут, а дети близоруких родителей и дети с отклонениями в состоянии здоровья – только 10 минут в день, причем 3 раза в неделю, через день.</a:t>
            </a:r>
          </a:p>
          <a:p>
            <a:pPr marL="0" indent="457200" algn="just">
              <a:buNone/>
            </a:pPr>
            <a:r>
              <a:rPr lang="ru-RU" sz="1200" dirty="0"/>
              <a:t>После каждого занятия проводите с ребенком упражнения для глаз и общеукрепляющие упражнения.</a:t>
            </a:r>
          </a:p>
          <a:p>
            <a:pPr marL="0" indent="457200" algn="just">
              <a:buNone/>
            </a:pPr>
            <a:r>
              <a:rPr lang="ru-RU" sz="1200" dirty="0" smtClean="0"/>
              <a:t>(подготовил воспитатель Дёмина Е.В.)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3074" name="Picture 2" descr="https://catherineasquithgallery.com/uploads/posts/2021-03/1614548438_46-p-kompyuter-na-belom-fone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53" y="5252274"/>
            <a:ext cx="2140968" cy="16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76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762872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Вкусно и полезно!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762872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«Гнезда» из кабачков</a:t>
            </a:r>
          </a:p>
          <a:p>
            <a:pPr marL="0" indent="0" fontAlgn="t">
              <a:buNone/>
            </a:pPr>
            <a:r>
              <a:rPr lang="ru-RU" b="1" dirty="0"/>
              <a:t>Для гнёзд:</a:t>
            </a:r>
          </a:p>
          <a:p>
            <a:pPr fontAlgn="t"/>
            <a:r>
              <a:rPr lang="ru-RU" dirty="0"/>
              <a:t>300 г. кабачков</a:t>
            </a:r>
          </a:p>
          <a:p>
            <a:pPr fontAlgn="t"/>
            <a:r>
              <a:rPr lang="ru-RU" dirty="0"/>
              <a:t>30 г. твёрдого сыра</a:t>
            </a:r>
          </a:p>
          <a:p>
            <a:pPr fontAlgn="t"/>
            <a:r>
              <a:rPr lang="ru-RU" dirty="0"/>
              <a:t>1 яйцо</a:t>
            </a:r>
          </a:p>
          <a:p>
            <a:pPr fontAlgn="t"/>
            <a:r>
              <a:rPr lang="ru-RU" dirty="0"/>
              <a:t>соль, перец</a:t>
            </a:r>
          </a:p>
          <a:p>
            <a:pPr fontAlgn="t"/>
            <a:r>
              <a:rPr lang="ru-RU" dirty="0"/>
              <a:t>1-2 зубка чеснока</a:t>
            </a:r>
          </a:p>
          <a:p>
            <a:pPr marL="0" indent="0" fontAlgn="t">
              <a:buNone/>
            </a:pPr>
            <a:r>
              <a:rPr lang="ru-RU" b="1" dirty="0"/>
              <a:t>Начинка:</a:t>
            </a:r>
          </a:p>
          <a:p>
            <a:pPr fontAlgn="t"/>
            <a:r>
              <a:rPr lang="ru-RU" dirty="0"/>
              <a:t>30 г. твёрдого сыра</a:t>
            </a:r>
          </a:p>
          <a:p>
            <a:pPr fontAlgn="t"/>
            <a:r>
              <a:rPr lang="ru-RU" dirty="0"/>
              <a:t>2 яичных желтка</a:t>
            </a:r>
          </a:p>
          <a:p>
            <a:endParaRPr lang="ru-RU" dirty="0"/>
          </a:p>
        </p:txBody>
      </p:sp>
      <p:pic>
        <p:nvPicPr>
          <p:cNvPr id="6146" name="Picture 2" descr="&amp;quot;Гнёзда&amp;quot; из кабач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33069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35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1. Кабачки натереть на крупной тёрке, посолить и оставить на несколько минут, чтобы они пустили сок. Затем тщательно отжать и слить всю жидкость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2. Добавить к кабачкам молотый перец, измельченный чеснок, яйцо и натёртый сыр. Перемешать.</a:t>
            </a:r>
          </a:p>
        </p:txBody>
      </p:sp>
      <p:pic>
        <p:nvPicPr>
          <p:cNvPr id="7170" name="Picture 2" descr="&amp;quot;Гнёзда&amp;quot; из кабачков - шаг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595241" cy="23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quot;Гнёзда&amp;quot; из кабачков - шаг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73016"/>
            <a:ext cx="3595241" cy="239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28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3. На противень, выстеленный пергаментной бумагой, выложить кабачковую массу в виде двух лепёшек с углублением в середине для начинки - "гнёзда".</a:t>
            </a:r>
            <a:br>
              <a:rPr lang="ru-RU" dirty="0"/>
            </a:br>
            <a:r>
              <a:rPr lang="ru-RU" dirty="0"/>
              <a:t>Запекать в предварительно разогретой духовке при температуре 180 градусов 30-40 минут.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b="1" dirty="0"/>
              <a:t>Совет</a:t>
            </a:r>
          </a:p>
          <a:p>
            <a:pPr marL="0" indent="0">
              <a:buNone/>
            </a:pPr>
            <a:r>
              <a:rPr lang="ru-RU" i="1" dirty="0"/>
              <a:t>Если из "гнёзд" выделяется много жидкости, то удалите её бумажным полотенцем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/>
              <a:t>4. Затем в запечённые "гнёзда" выложить сыр и яичные желтки. При желании можно посыпать перцем.</a:t>
            </a:r>
            <a:br>
              <a:rPr lang="ru-RU" dirty="0"/>
            </a:br>
            <a:r>
              <a:rPr lang="ru-RU" dirty="0"/>
              <a:t>Поставить в духовку и запекать ещё до расплавления сыра 7-10 минут.</a:t>
            </a:r>
            <a:endParaRPr lang="ru-RU" i="1" dirty="0"/>
          </a:p>
          <a:p>
            <a:endParaRPr lang="ru-RU" dirty="0"/>
          </a:p>
        </p:txBody>
      </p:sp>
      <p:pic>
        <p:nvPicPr>
          <p:cNvPr id="8194" name="Picture 2" descr="&amp;quot;Гнёзда&amp;quot; из кабачков - шаг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739257" cy="248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amp;quot;Гнёзда&amp;quot; из кабачков - шаг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09" y="3646915"/>
            <a:ext cx="3723380" cy="24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2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b="1" dirty="0" smtClean="0"/>
              <a:t>Вам, родители!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Пусть эта зима будет особенной,</a:t>
            </a:r>
            <a:br>
              <a:rPr lang="ru-RU" b="1" i="1" dirty="0"/>
            </a:br>
            <a:r>
              <a:rPr lang="ru-RU" b="1" i="1" dirty="0"/>
              <a:t>Пусть эта зима подарит тепло,</a:t>
            </a:r>
            <a:br>
              <a:rPr lang="ru-RU" b="1" i="1" dirty="0"/>
            </a:br>
            <a:r>
              <a:rPr lang="ru-RU" b="1" i="1" dirty="0"/>
              <a:t>Пусть этой зимой оживают желанья,</a:t>
            </a:r>
            <a:br>
              <a:rPr lang="ru-RU" b="1" i="1" dirty="0"/>
            </a:br>
            <a:r>
              <a:rPr lang="ru-RU" b="1" i="1" dirty="0"/>
              <a:t>Пусть эта зима принесет волшебство.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Пусть этой зимой будет все превосходно,</a:t>
            </a:r>
            <a:br>
              <a:rPr lang="ru-RU" b="1" i="1" dirty="0"/>
            </a:br>
            <a:r>
              <a:rPr lang="ru-RU" b="1" i="1" dirty="0"/>
              <a:t>Будут улыбки, снег и коньки,</a:t>
            </a:r>
            <a:br>
              <a:rPr lang="ru-RU" b="1" i="1" dirty="0"/>
            </a:br>
            <a:r>
              <a:rPr lang="ru-RU" b="1" i="1" dirty="0"/>
              <a:t>Будут подарки, добро, настроенье,</a:t>
            </a:r>
            <a:br>
              <a:rPr lang="ru-RU" b="1" i="1" dirty="0"/>
            </a:br>
            <a:r>
              <a:rPr lang="ru-RU" b="1" i="1" dirty="0" smtClean="0"/>
              <a:t>Поздравляем вас </a:t>
            </a:r>
            <a:r>
              <a:rPr lang="ru-RU" b="1" i="1" dirty="0"/>
              <a:t>с началом зимы!</a:t>
            </a:r>
            <a:br>
              <a:rPr lang="ru-RU" b="1" i="1" dirty="0"/>
            </a:br>
            <a:r>
              <a:rPr lang="ru-RU" dirty="0"/>
              <a:t>© https://pozdravok.ru/pozdravleniya/prazdniki/den-zimy/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proprikol.ru/wp-content/uploads/2020/04/krasivye-kartinki-s-pervym-dnem-zimy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31" y="908720"/>
            <a:ext cx="4034483" cy="4034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28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5. Подавать горячими, пока сыр не остыл и не затвердел. Приятного аппетита!</a:t>
            </a:r>
          </a:p>
        </p:txBody>
      </p:sp>
      <p:pic>
        <p:nvPicPr>
          <p:cNvPr id="9218" name="Picture 2" descr="&amp;quot;Гнёзда&amp;quot; из кабачков - шаг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83971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72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god-tigra.ru/wp-content/uploads/2021/01/s1200-1-4-1186x1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93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60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71472" y="2500306"/>
            <a:ext cx="8186766" cy="19716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 можете использовать данное оформление для создания своих презентаций, но в своей презентации вы должны указать автора шаблона: Лебедева Татьяна Юрьевна воспитатель МБДОУ «ДСОВ №88» Сайт: </a:t>
            </a:r>
            <a:r>
              <a:rPr lang="en-US" sz="2400" dirty="0" smtClean="0"/>
              <a:t>http://pedsovet.su</a:t>
            </a:r>
            <a:endParaRPr lang="ru-RU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857916" cy="64294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Информационные источников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643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1.Фон осень</a:t>
            </a:r>
          </a:p>
          <a:p>
            <a:r>
              <a:rPr lang="ru-RU" sz="1400" u="sng" dirty="0" smtClean="0">
                <a:hlinkClick r:id="rId2"/>
              </a:rPr>
              <a:t>https://yandex.ru/images/search?text=фон%20для%20текста%20осенний%20детский%</a:t>
            </a:r>
            <a:endParaRPr lang="ru-RU" sz="1400" u="sng" dirty="0" smtClean="0"/>
          </a:p>
          <a:p>
            <a:r>
              <a:rPr lang="ru-RU" sz="1400" dirty="0" smtClean="0"/>
              <a:t>2.Фон листья</a:t>
            </a:r>
          </a:p>
          <a:p>
            <a:r>
              <a:rPr lang="ru-RU" sz="1400" u="sng" dirty="0" smtClean="0">
                <a:hlinkClick r:id="rId3"/>
              </a:rPr>
              <a:t>https://yandex.ru/images/search?text=фон%20для%20текста%20осенний%20детский%</a:t>
            </a:r>
            <a:endParaRPr lang="ru-RU" sz="1400" u="sng" dirty="0" smtClean="0"/>
          </a:p>
          <a:p>
            <a:r>
              <a:rPr lang="ru-RU" sz="1400" dirty="0" smtClean="0"/>
              <a:t>3. Изображение ежика</a:t>
            </a:r>
          </a:p>
          <a:p>
            <a:r>
              <a:rPr lang="ru-RU" sz="1400" dirty="0" smtClean="0">
                <a:hlinkClick r:id="rId4"/>
              </a:rPr>
              <a:t>https://yandex.ru/images/search?text=ежик%20на%20прозрачном%20фоне%20картинки%20для%20детей&amp;stype=image&amp;lr=976</a:t>
            </a:r>
            <a:endParaRPr lang="ru-RU" sz="1400" dirty="0" smtClean="0"/>
          </a:p>
          <a:p>
            <a:r>
              <a:rPr lang="ru-RU" sz="1400" dirty="0" smtClean="0"/>
              <a:t>4. Изображение белки</a:t>
            </a:r>
          </a:p>
          <a:p>
            <a:r>
              <a:rPr lang="ru-RU" sz="1400" u="sng" dirty="0" smtClean="0">
                <a:solidFill>
                  <a:schemeClr val="accent5">
                    <a:lumMod val="75000"/>
                  </a:schemeClr>
                </a:solidFill>
              </a:rPr>
              <a:t>https://yandex.ru/images/search?text=клипарт%20белка%20на%20прозрачном%20фоне&amp;lr=976&amp;p=2&amp;pos=67&amp;rpt=simage&amp;img_url=https%3A%2F%2Fimg2.freepng.ru%2F20180322%2Fwdw%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Наши праздники!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День знаний</a:t>
            </a:r>
          </a:p>
          <a:p>
            <a:pPr marL="0" indent="457200" algn="just">
              <a:buNone/>
            </a:pPr>
            <a:r>
              <a:rPr lang="ru-RU" dirty="0"/>
              <a:t>1 сентября в нашем саду состоялся спортивный праздник, посвященный «Дню знаний». В гости к ребятам приходил Незнайка. Дети весело провели время вместе со сказочным героем. Они готовили любимого Незнайку к новому учебному году: собирали портфель в школу, искали парами цифры, отгадывали загадки про школу, собирали паровозик из геометрических фигур и многое другое. А Незнайка, в свою очередь, проверил уровень знаний ребят с помощью весёлых и интеллектуальных игр. Он остался очень доволен знаниями, которыми поделились дети, и подарил им воздушные шарики и вкусные гостинцы. Вместе со сказочным героем дети паровозиком отправились в страну знаний!</a:t>
            </a:r>
          </a:p>
          <a:p>
            <a:endParaRPr lang="ru-RU" dirty="0"/>
          </a:p>
        </p:txBody>
      </p:sp>
      <p:pic>
        <p:nvPicPr>
          <p:cNvPr id="2050" name="Picture 2" descr="IMG-20210901-WA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2234730" cy="1944216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-20210901-WA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49" y="2434430"/>
            <a:ext cx="1884747" cy="2501877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ds04.infourok.ru/uploads/ex/0b62/000a5819-5559560c/hello_html_3a168dc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32" y="3068960"/>
            <a:ext cx="2592872" cy="256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0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День дошкольного работника!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276690"/>
            <a:ext cx="4038600" cy="4857403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buNone/>
            </a:pPr>
            <a:r>
              <a:rPr lang="ru-RU" dirty="0"/>
              <a:t>27 сентября отмечается праздник «День воспитателя и всех дошкольных работников». Идея этого праздника — помочь обществу обратить больше внимания на детский сад и на дошкольное детство в целом. Дата 27 сентября выбрана не случайно. Первый детский сад в России был открыт в Санкт-Петербурге 27 сентября 1863 года. Вместе с мужем основала его Аделаида Семеновна Симонович. Ее заведение принимало детей от 3 до 8 лет. В программе «сада» были подвижные игры, конструирование.</a:t>
            </a:r>
          </a:p>
          <a:p>
            <a:pPr marL="0" indent="457200" algn="just">
              <a:buNone/>
            </a:pPr>
            <a:r>
              <a:rPr lang="ru-RU" dirty="0"/>
              <a:t>Вот и нашего сотрудника – воспитателя подготовительной группы сегодня, 27 сентября, наградил Глава администрации МО </a:t>
            </a:r>
            <a:r>
              <a:rPr lang="ru-RU" dirty="0" err="1"/>
              <a:t>Узловский</a:t>
            </a:r>
            <a:r>
              <a:rPr lang="ru-RU" dirty="0"/>
              <a:t> район Терехов Н.Н. за добросовестный многолетний труд, плодотворную работу, большой личный вклад в развитие дошкольного образования и в связи с профессиональным праздником Днем воспитателя и всех дошкольных работников.</a:t>
            </a:r>
          </a:p>
          <a:p>
            <a:pPr marL="0" indent="457200" algn="just">
              <a:buNone/>
            </a:pPr>
            <a:r>
              <a:rPr lang="ru-RU" dirty="0"/>
              <a:t>В этот профессиональный праздник очень хочется пожелать вам терпения и мудрости в вашем нелегком, но очень важном труде. Вы с заботой и любовью относитесь к детям и заслуживаете все слова благодарности и признания. Будьте здоровы, счастливы, любимы и пусть ваш внутренний свет всегда освещает дорогу вам и всем окружающим. С праздником!</a:t>
            </a:r>
          </a:p>
          <a:p>
            <a:endParaRPr lang="ru-RU" dirty="0"/>
          </a:p>
        </p:txBody>
      </p:sp>
      <p:pic>
        <p:nvPicPr>
          <p:cNvPr id="3074" name="Picture 2" descr="IMG-20210927-WA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56" y="1408688"/>
            <a:ext cx="1714872" cy="2296704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www.admrad.ru/wp-content/uploads/2021/09/055650bd-7723-4c60-9d83-20f2844bbd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38" y="3705391"/>
            <a:ext cx="3730452" cy="2027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6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923112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День народного единства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4 ноября вся Россия будет отмечать «День Народного Единства». Всю неделю с 01.11 по 03.11 в нашем детском саду проходили мероприятия, посвященные этой дате. В ходе дистанционных онлайн-мероприятий дети в доступной форме познакомились с историей возникновения праздника, подвигами наших предков во имя независимости Родины. Ребята вспомнили о том, как велика и красива наша Родина</a:t>
            </a:r>
            <a:r>
              <a:rPr lang="ru-RU" b="1" dirty="0"/>
              <a:t>,</a:t>
            </a:r>
            <a:r>
              <a:rPr lang="ru-RU" dirty="0"/>
              <a:t> как богата событиями её история, закрепили свои знания о   государственных символах и подготовили выставку кукол и рисунков. Проведение  таких мероприятий помогает воспитывать  чувство любви к Родине, гордости за неё, за народ, населяющий Россию.  Основная цель мероприятий, посвященных празднованию Дня народного  единства —  сформировать у детей уверенность в том, что Россия – великая многонациональная страна с героическим прошлым и счастливым будущем.</a:t>
            </a:r>
          </a:p>
        </p:txBody>
      </p:sp>
      <p:pic>
        <p:nvPicPr>
          <p:cNvPr id="12290" name="Picture 2" descr="https://phonoteka.org/uploads/posts/2021-04/1619481565_17-phonoteka_org-p-narodnoe-yedinstvo-bez-fona-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7312"/>
            <a:ext cx="4524839" cy="31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4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День матери!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3595" y="1196752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Праздник «День матери» служит напоминанием о необходимости уважительного отношения к мамам не только в обществе, но и в семье. И сколько бы хороших, добрых слов не было бы сказано мамам, сколько поводов для этого не придумали, лишними они не будут.</a:t>
            </a:r>
          </a:p>
          <a:p>
            <a:pPr marL="0" indent="457200" algn="just">
              <a:buNone/>
            </a:pPr>
            <a:r>
              <a:rPr lang="ru-RU" dirty="0"/>
              <a:t>Вот и в МДОУ центре развития ребенка – д/с № 14 и воспитанники, и их родители участвовали в тематических мероприятиях и конкурсах, организованных педагогами. Наибольшую активность проявили в создании фотоколлажей, видео роликов и выставок с творческими работами.</a:t>
            </a:r>
          </a:p>
          <a:p>
            <a:pPr marL="0" indent="457200" algn="just">
              <a:buNone/>
            </a:pPr>
            <a:r>
              <a:rPr lang="ru-RU" dirty="0"/>
              <a:t>День Матери – это праздник, к которому никто не может остаться равнодушным. Он объединяет все слои общества и имеет большое значение в установлении более тесной сердечной связи между детьми и матерями, в укреплении института семьи. И поэтому с таким удовольствием ребята вместе с мамами и папами объединились и создали такую красоту!</a:t>
            </a:r>
          </a:p>
          <a:p>
            <a:endParaRPr lang="ru-RU" dirty="0"/>
          </a:p>
        </p:txBody>
      </p:sp>
      <p:pic>
        <p:nvPicPr>
          <p:cNvPr id="5122" name="Picture 2" descr="IMG-20211122-WA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376"/>
            <a:ext cx="2602287" cy="152233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G-20211122-WA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16" y="1716718"/>
            <a:ext cx="2783368" cy="1614355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G-20211122-WA0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8" y="278306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G-20211122-WA0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60" y="396592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3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Увлекательный мир!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1766"/>
            <a:ext cx="4038600" cy="486439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Основы безопасности жизнедеятельности.</a:t>
            </a:r>
          </a:p>
          <a:p>
            <a:pPr marL="0" indent="0" algn="ctr">
              <a:buNone/>
            </a:pPr>
            <a:r>
              <a:rPr lang="ru-RU" dirty="0"/>
              <a:t>Знать ребенок должен каждый,</a:t>
            </a:r>
          </a:p>
          <a:p>
            <a:pPr marL="0" indent="0" algn="ctr">
              <a:buNone/>
            </a:pPr>
            <a:r>
              <a:rPr lang="ru-RU" dirty="0"/>
              <a:t>Безопасность – это важно!</a:t>
            </a:r>
          </a:p>
          <a:p>
            <a:pPr marL="0" indent="0" algn="ctr">
              <a:buNone/>
            </a:pPr>
            <a:r>
              <a:rPr lang="ru-RU" dirty="0"/>
              <a:t>Если кто-то в дверь стучит,</a:t>
            </a:r>
          </a:p>
          <a:p>
            <a:pPr marL="0" indent="0" algn="ctr">
              <a:buNone/>
            </a:pPr>
            <a:r>
              <a:rPr lang="ru-RU" dirty="0"/>
              <a:t>На вопрос «Кто там?» - молчит.</a:t>
            </a:r>
          </a:p>
          <a:p>
            <a:pPr marL="0" indent="0" algn="ctr">
              <a:buNone/>
            </a:pPr>
            <a:r>
              <a:rPr lang="ru-RU" dirty="0"/>
              <a:t>Осторожен будь дружок!</a:t>
            </a:r>
          </a:p>
          <a:p>
            <a:pPr marL="0" indent="0" algn="ctr">
              <a:buNone/>
            </a:pPr>
            <a:r>
              <a:rPr lang="ru-RU" dirty="0"/>
              <a:t>Посмотри сперва в глазок.</a:t>
            </a:r>
          </a:p>
          <a:p>
            <a:pPr marL="0" indent="0" algn="ctr">
              <a:buNone/>
            </a:pPr>
            <a:r>
              <a:rPr lang="ru-RU" dirty="0"/>
              <a:t>Сразу дверь не открывай,</a:t>
            </a:r>
          </a:p>
          <a:p>
            <a:pPr marL="0" indent="0" algn="ctr">
              <a:buNone/>
            </a:pPr>
            <a:r>
              <a:rPr lang="ru-RU" dirty="0"/>
              <a:t>Незнакомца не впускай!</a:t>
            </a:r>
          </a:p>
          <a:p>
            <a:pPr marL="0" indent="457200" algn="just">
              <a:buNone/>
            </a:pPr>
            <a:r>
              <a:rPr lang="ru-RU" dirty="0"/>
              <a:t>Дети – наиболее незащищенная часть населения. Познавая окружающий мир, дошкольники зачастую попадают в ситуации, угрожающие их жизни и здоровью. Все это диктует необходимость начинать обучение детей правилам безопасного поведения с дошкольного возраста.</a:t>
            </a:r>
          </a:p>
          <a:p>
            <a:pPr marL="0" indent="457200" algn="just">
              <a:buNone/>
            </a:pPr>
            <a:r>
              <a:rPr lang="ru-RU" dirty="0"/>
              <a:t>Вот и в нашем дошкольном учреждении прошел День безопасности жизнедеятельности. Ребята вспомнили свое имя, фамилию, домашний адрес. Поговорили о предметах бытовой техники, инструментах, используемых дома и в детском саду, об их назначении и правилах обращения.</a:t>
            </a:r>
          </a:p>
          <a:p>
            <a:pPr marL="0" indent="457200" algn="just">
              <a:buNone/>
            </a:pPr>
            <a:r>
              <a:rPr lang="ru-RU" dirty="0"/>
              <a:t>Также совместно с воспитателем дети практически прорабатывали основы безопасности в быту, социуме, природе.</a:t>
            </a:r>
          </a:p>
          <a:p>
            <a:endParaRPr lang="ru-RU" dirty="0"/>
          </a:p>
        </p:txBody>
      </p:sp>
      <p:pic>
        <p:nvPicPr>
          <p:cNvPr id="4098" name="Picture 2" descr="IMG-20210830-WA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1765"/>
            <a:ext cx="1952857" cy="2592288"/>
          </a:xfrm>
          <a:prstGeom prst="rect">
            <a:avLst/>
          </a:prstGeom>
          <a:ln w="5715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G-20210902-WA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600200"/>
            <a:ext cx="2522537" cy="189190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phonoteka.org/uploads/posts/2021-05/1621485923_22-phonoteka_org-p-fon-dlya-prezentatsii-bezopasnost-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0" y="4221088"/>
            <a:ext cx="3985915" cy="226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0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День солидарности по борьбе с терроризмом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0" indent="457200" algn="ctr">
              <a:buNone/>
            </a:pPr>
            <a:r>
              <a:rPr lang="ru-RU" dirty="0"/>
              <a:t>Если видишь ты предмет,</a:t>
            </a:r>
          </a:p>
          <a:p>
            <a:pPr marL="0" indent="457200" algn="ctr">
              <a:buNone/>
            </a:pPr>
            <a:r>
              <a:rPr lang="ru-RU" dirty="0"/>
              <a:t>Иль игрушку, иль пакет,</a:t>
            </a:r>
          </a:p>
          <a:p>
            <a:pPr marL="0" indent="457200" algn="ctr">
              <a:buNone/>
            </a:pPr>
            <a:r>
              <a:rPr lang="ru-RU" dirty="0"/>
              <a:t>А хозяев рядом нет –</a:t>
            </a:r>
          </a:p>
          <a:p>
            <a:pPr marL="0" indent="457200" algn="ctr">
              <a:buNone/>
            </a:pPr>
            <a:r>
              <a:rPr lang="ru-RU" dirty="0"/>
              <a:t>Ты к нему не подходи,</a:t>
            </a:r>
          </a:p>
          <a:p>
            <a:pPr marL="0" indent="457200" algn="ctr">
              <a:buNone/>
            </a:pPr>
            <a:r>
              <a:rPr lang="ru-RU" dirty="0"/>
              <a:t>Лучше сразу обойди.</a:t>
            </a:r>
          </a:p>
          <a:p>
            <a:pPr marL="0" indent="457200" algn="ctr">
              <a:buNone/>
            </a:pPr>
            <a:r>
              <a:rPr lang="ru-RU" dirty="0"/>
              <a:t>Чтобы не было беды –</a:t>
            </a:r>
          </a:p>
          <a:p>
            <a:pPr marL="0" indent="457200" algn="ctr">
              <a:buNone/>
            </a:pPr>
            <a:r>
              <a:rPr lang="ru-RU" dirty="0"/>
              <a:t>Сразу взрослым расскажи.</a:t>
            </a:r>
          </a:p>
          <a:p>
            <a:pPr marL="0" indent="457200" algn="just">
              <a:buNone/>
            </a:pPr>
            <a:r>
              <a:rPr lang="ru-RU" dirty="0"/>
              <a:t>Терроризм – это тяжкое преступление, когда организованная группа людей стремиться достичь своей цели при помощи насилия. Термин «терроризм» происходит от латинского «террор» - страх, ужас.</a:t>
            </a:r>
          </a:p>
          <a:p>
            <a:pPr marL="0" indent="457200" algn="just">
              <a:buNone/>
            </a:pPr>
            <a:r>
              <a:rPr lang="ru-RU" dirty="0"/>
              <a:t>Все мы сегодня знаем, что терроризм в любых формах своего проявления превратился в одну из самых опасных проблем! Поэтому и перед педагогами нашего детского сада стоит задача в совместной деятельности взрослого и ребенка не только научить дошколят противостоять опасности и защищать себя в экстремальной ситуации, но и формировать представления о мерах предосторожности и возможных последствиях их нарушений, о способах защиты от террористов. Мы стараемся прививать детям навыки уверенного поведения в экстремальных ситуациях и воспитываем чувство бдительности.</a:t>
            </a:r>
          </a:p>
          <a:p>
            <a:pPr marL="0" indent="457200" algn="just">
              <a:buNone/>
            </a:pPr>
            <a:r>
              <a:rPr lang="ru-RU" dirty="0"/>
              <a:t>Дошколята прослушали песню «Не отнимайте солнце у детей», познакомились с мультфильмом «Зина и Кеше и террористы», играли в игры «Вызови полицию», «Ты не один», подготовили коллективную аппликацию «Мы выбираем мир!». Также приняли участие и родители воспитанников, которые познакомились с памятками по противодействию терроризму.</a:t>
            </a:r>
          </a:p>
          <a:p>
            <a:endParaRPr lang="ru-RU" dirty="0"/>
          </a:p>
        </p:txBody>
      </p:sp>
      <p:pic>
        <p:nvPicPr>
          <p:cNvPr id="5122" name="Picture 2" descr="IMG-20210902-WA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06" y="1600200"/>
            <a:ext cx="2246379" cy="168478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G-20210903-WA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738536" cy="2307791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dolgoprudny.com/wp-content/uploads/2021/09/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48" y="4509120"/>
            <a:ext cx="3538074" cy="19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02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Monotype Corsiva"/>
        <a:ea typeface=""/>
        <a:cs typeface=""/>
      </a:majorFont>
      <a:minorFont>
        <a:latin typeface="Times New Roman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4524</Words>
  <Application>Microsoft Office PowerPoint</Application>
  <PresentationFormat>Экран (4:3)</PresentationFormat>
  <Paragraphs>220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Monotype Corsiva</vt:lpstr>
      <vt:lpstr>Times New Roman</vt:lpstr>
      <vt:lpstr>Тема Office</vt:lpstr>
      <vt:lpstr>Газета для родителей «Березка»</vt:lpstr>
      <vt:lpstr>Содержание:</vt:lpstr>
      <vt:lpstr>Вам, родители!</vt:lpstr>
      <vt:lpstr>Наши праздники!</vt:lpstr>
      <vt:lpstr>День дошкольного работника!</vt:lpstr>
      <vt:lpstr>День народного единства</vt:lpstr>
      <vt:lpstr>День матери!</vt:lpstr>
      <vt:lpstr>Увлекательный мир!</vt:lpstr>
      <vt:lpstr>День солидарности по борьбе с терроризмом</vt:lpstr>
      <vt:lpstr>Любимый Тульский край!</vt:lpstr>
      <vt:lpstr>Ландшафтный стол</vt:lpstr>
      <vt:lpstr>Турнир по бадминону</vt:lpstr>
      <vt:lpstr>Страна безопасности</vt:lpstr>
      <vt:lpstr>Осенняя неделя добра!</vt:lpstr>
      <vt:lpstr>Акция «Пусть осень жизни будет золотой!»</vt:lpstr>
      <vt:lpstr>Осень золотая!</vt:lpstr>
      <vt:lpstr>Музыкальный вечер «Колыбельная».</vt:lpstr>
      <vt:lpstr>Квест-игра «Маленькие Эйнштейны!</vt:lpstr>
      <vt:lpstr>Игровое моделирование «Все мы разные, но мы равны!»</vt:lpstr>
      <vt:lpstr>День рождения Деда Мороза!</vt:lpstr>
      <vt:lpstr>Советует специалист!</vt:lpstr>
      <vt:lpstr>Год науки и технологий!</vt:lpstr>
      <vt:lpstr>Математическая олимпиада  «Юный математик»</vt:lpstr>
      <vt:lpstr>Международный день науки!</vt:lpstr>
      <vt:lpstr>Волшебство кристаллов!</vt:lpstr>
      <vt:lpstr>Развивайка!</vt:lpstr>
      <vt:lpstr>Вкусно и полезно!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</dc:creator>
  <cp:lastModifiedBy>79606</cp:lastModifiedBy>
  <cp:revision>73</cp:revision>
  <dcterms:created xsi:type="dcterms:W3CDTF">2019-11-16T06:10:26Z</dcterms:created>
  <dcterms:modified xsi:type="dcterms:W3CDTF">2021-12-03T06:30:30Z</dcterms:modified>
</cp:coreProperties>
</file>