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59" r:id="rId15"/>
    <p:sldId id="275" r:id="rId16"/>
    <p:sldId id="276" r:id="rId17"/>
    <p:sldId id="271" r:id="rId18"/>
    <p:sldId id="272" r:id="rId19"/>
    <p:sldId id="273" r:id="rId20"/>
    <p:sldId id="277" r:id="rId21"/>
    <p:sldId id="278" r:id="rId22"/>
    <p:sldId id="279" r:id="rId23"/>
    <p:sldId id="280" r:id="rId24"/>
    <p:sldId id="281" r:id="rId25"/>
    <p:sldId id="282" r:id="rId26"/>
    <p:sldId id="274" r:id="rId27"/>
    <p:sldId id="283" r:id="rId28"/>
    <p:sldId id="284" r:id="rId29"/>
    <p:sldId id="285" r:id="rId30"/>
    <p:sldId id="286" r:id="rId31"/>
    <p:sldId id="258" r:id="rId32"/>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8" descr="0_1a1475_c7ba081b_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43063"/>
            <a:ext cx="25003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9" descr="0_8ca69_172e494_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42875"/>
            <a:ext cx="31924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6" name="Дата 3"/>
          <p:cNvSpPr>
            <a:spLocks noGrp="1"/>
          </p:cNvSpPr>
          <p:nvPr>
            <p:ph type="dt" sz="half" idx="10"/>
          </p:nvPr>
        </p:nvSpPr>
        <p:spPr/>
        <p:txBody>
          <a:bodyPr/>
          <a:lstStyle>
            <a:lvl1pPr>
              <a:defRPr/>
            </a:lvl1pPr>
          </a:lstStyle>
          <a:p>
            <a:pPr>
              <a:defRPr/>
            </a:pPr>
            <a:fld id="{1A714C3A-25F0-4459-8184-2DFA0ACD822E}" type="datetimeFigureOut">
              <a:rPr lang="ru-RU"/>
              <a:pPr>
                <a:defRPr/>
              </a:pPr>
              <a:t>20.09.2021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AE1D181F-778C-45DF-A2C1-27C9097C02E0}" type="slidenum">
              <a:rPr lang="ru-RU" altLang="ru-RU"/>
              <a:pPr/>
              <a:t>‹#›</a:t>
            </a:fld>
            <a:endParaRPr lang="ru-RU" altLang="ru-RU"/>
          </a:p>
        </p:txBody>
      </p:sp>
    </p:spTree>
    <p:extLst>
      <p:ext uri="{BB962C8B-B14F-4D97-AF65-F5344CB8AC3E}">
        <p14:creationId xmlns:p14="http://schemas.microsoft.com/office/powerpoint/2010/main" val="400900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FF2537-D666-4CDF-AE12-A317FD89C584}" type="datetimeFigureOut">
              <a:rPr lang="ru-RU"/>
              <a:pPr>
                <a:defRPr/>
              </a:pPr>
              <a:t>20.09.2021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8F721F3-9976-4F5A-BE92-E1E843F680D1}" type="slidenum">
              <a:rPr lang="ru-RU" altLang="ru-RU"/>
              <a:pPr/>
              <a:t>‹#›</a:t>
            </a:fld>
            <a:endParaRPr lang="ru-RU" altLang="ru-RU"/>
          </a:p>
        </p:txBody>
      </p:sp>
    </p:spTree>
    <p:extLst>
      <p:ext uri="{BB962C8B-B14F-4D97-AF65-F5344CB8AC3E}">
        <p14:creationId xmlns:p14="http://schemas.microsoft.com/office/powerpoint/2010/main" val="90252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D7469B-2C9B-4511-83B5-4F3B6FA3C4A6}" type="datetimeFigureOut">
              <a:rPr lang="ru-RU"/>
              <a:pPr>
                <a:defRPr/>
              </a:pPr>
              <a:t>20.09.2021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E92BE3B-4BC3-449F-A782-0B21BB170517}" type="slidenum">
              <a:rPr lang="ru-RU" altLang="ru-RU"/>
              <a:pPr/>
              <a:t>‹#›</a:t>
            </a:fld>
            <a:endParaRPr lang="ru-RU" altLang="ru-RU"/>
          </a:p>
        </p:txBody>
      </p:sp>
    </p:spTree>
    <p:extLst>
      <p:ext uri="{BB962C8B-B14F-4D97-AF65-F5344CB8AC3E}">
        <p14:creationId xmlns:p14="http://schemas.microsoft.com/office/powerpoint/2010/main" val="319449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8" descr="821328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4359275"/>
            <a:ext cx="25003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9" descr="821328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59275"/>
            <a:ext cx="2500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0" descr="821328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59275"/>
            <a:ext cx="2500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1" descr="821328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59275"/>
            <a:ext cx="2500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3"/>
          <p:cNvSpPr>
            <a:spLocks noGrp="1"/>
          </p:cNvSpPr>
          <p:nvPr>
            <p:ph type="dt" sz="half" idx="10"/>
          </p:nvPr>
        </p:nvSpPr>
        <p:spPr/>
        <p:txBody>
          <a:bodyPr/>
          <a:lstStyle>
            <a:lvl1pPr>
              <a:defRPr/>
            </a:lvl1pPr>
          </a:lstStyle>
          <a:p>
            <a:pPr>
              <a:defRPr/>
            </a:pPr>
            <a:fld id="{3B1A6C01-7C54-4B30-8E13-1CD0A036F741}" type="datetimeFigureOut">
              <a:rPr lang="ru-RU"/>
              <a:pPr>
                <a:defRPr/>
              </a:pPr>
              <a:t>20.09.2021</a:t>
            </a:fld>
            <a:endParaRPr lang="ru-RU"/>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fld id="{A5836AB0-8F14-44F5-AEA8-16F58807B3A4}" type="slidenum">
              <a:rPr lang="ru-RU" altLang="ru-RU"/>
              <a:pPr/>
              <a:t>‹#›</a:t>
            </a:fld>
            <a:endParaRPr lang="ru-RU" altLang="ru-RU"/>
          </a:p>
        </p:txBody>
      </p:sp>
    </p:spTree>
    <p:extLst>
      <p:ext uri="{BB962C8B-B14F-4D97-AF65-F5344CB8AC3E}">
        <p14:creationId xmlns:p14="http://schemas.microsoft.com/office/powerpoint/2010/main" val="74070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8" descr="0_1a1475_c7ba081b_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2071688"/>
            <a:ext cx="15049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9" descr="0_8de7c_696f8b74_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14287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0" descr="0_1a1475_c7ba081b_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0"/>
            <a:ext cx="11430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Дата 3"/>
          <p:cNvSpPr>
            <a:spLocks noGrp="1"/>
          </p:cNvSpPr>
          <p:nvPr>
            <p:ph type="dt" sz="half" idx="10"/>
          </p:nvPr>
        </p:nvSpPr>
        <p:spPr/>
        <p:txBody>
          <a:bodyPr/>
          <a:lstStyle>
            <a:lvl1pPr>
              <a:defRPr/>
            </a:lvl1pPr>
          </a:lstStyle>
          <a:p>
            <a:pPr>
              <a:defRPr/>
            </a:pPr>
            <a:fld id="{CE9F69BB-F6AB-4E79-A9FA-4F1E1DC288CC}" type="datetimeFigureOut">
              <a:rPr lang="ru-RU"/>
              <a:pPr>
                <a:defRPr/>
              </a:pPr>
              <a:t>20.09.2021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4ADA7210-F5AE-4561-85D1-814910BC0E5E}" type="slidenum">
              <a:rPr lang="ru-RU" altLang="ru-RU"/>
              <a:pPr/>
              <a:t>‹#›</a:t>
            </a:fld>
            <a:endParaRPr lang="ru-RU" altLang="ru-RU"/>
          </a:p>
        </p:txBody>
      </p:sp>
    </p:spTree>
    <p:extLst>
      <p:ext uri="{BB962C8B-B14F-4D97-AF65-F5344CB8AC3E}">
        <p14:creationId xmlns:p14="http://schemas.microsoft.com/office/powerpoint/2010/main" val="343726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25E1F98-EBBC-4A1F-83A9-2CBC23E27784}" type="datetimeFigureOut">
              <a:rPr lang="ru-RU"/>
              <a:pPr>
                <a:defRPr/>
              </a:pPr>
              <a:t>20.09.2021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782068A-A6FE-46E8-98B0-5F6CD733D877}" type="slidenum">
              <a:rPr lang="ru-RU" altLang="ru-RU"/>
              <a:pPr/>
              <a:t>‹#›</a:t>
            </a:fld>
            <a:endParaRPr lang="ru-RU" altLang="ru-RU"/>
          </a:p>
        </p:txBody>
      </p:sp>
    </p:spTree>
    <p:extLst>
      <p:ext uri="{BB962C8B-B14F-4D97-AF65-F5344CB8AC3E}">
        <p14:creationId xmlns:p14="http://schemas.microsoft.com/office/powerpoint/2010/main" val="301055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F7EFE95-0F4A-4329-A887-1D9295901B26}" type="datetimeFigureOut">
              <a:rPr lang="ru-RU"/>
              <a:pPr>
                <a:defRPr/>
              </a:pPr>
              <a:t>20.09.2021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02BE0AF2-D7DC-4465-AB97-D1DC8B282233}" type="slidenum">
              <a:rPr lang="ru-RU" altLang="ru-RU"/>
              <a:pPr/>
              <a:t>‹#›</a:t>
            </a:fld>
            <a:endParaRPr lang="ru-RU" altLang="ru-RU"/>
          </a:p>
        </p:txBody>
      </p:sp>
    </p:spTree>
    <p:extLst>
      <p:ext uri="{BB962C8B-B14F-4D97-AF65-F5344CB8AC3E}">
        <p14:creationId xmlns:p14="http://schemas.microsoft.com/office/powerpoint/2010/main" val="217631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948CE40-7E6B-4E48-889B-F04727E3AD87}" type="datetimeFigureOut">
              <a:rPr lang="ru-RU"/>
              <a:pPr>
                <a:defRPr/>
              </a:pPr>
              <a:t>20.09.2021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09958510-5651-476F-87C2-9B82CDDC57EC}" type="slidenum">
              <a:rPr lang="ru-RU" altLang="ru-RU"/>
              <a:pPr/>
              <a:t>‹#›</a:t>
            </a:fld>
            <a:endParaRPr lang="ru-RU" altLang="ru-RU"/>
          </a:p>
        </p:txBody>
      </p:sp>
    </p:spTree>
    <p:extLst>
      <p:ext uri="{BB962C8B-B14F-4D97-AF65-F5344CB8AC3E}">
        <p14:creationId xmlns:p14="http://schemas.microsoft.com/office/powerpoint/2010/main" val="43876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C5D2603-DBE9-459A-ACCA-798395CAEB23}" type="datetimeFigureOut">
              <a:rPr lang="ru-RU"/>
              <a:pPr>
                <a:defRPr/>
              </a:pPr>
              <a:t>20.09.2021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1271B91-4B60-41C8-BF76-59CEB549E309}" type="slidenum">
              <a:rPr lang="ru-RU" altLang="ru-RU"/>
              <a:pPr/>
              <a:t>‹#›</a:t>
            </a:fld>
            <a:endParaRPr lang="ru-RU" altLang="ru-RU"/>
          </a:p>
        </p:txBody>
      </p:sp>
    </p:spTree>
    <p:extLst>
      <p:ext uri="{BB962C8B-B14F-4D97-AF65-F5344CB8AC3E}">
        <p14:creationId xmlns:p14="http://schemas.microsoft.com/office/powerpoint/2010/main" val="113768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F4B1709-B472-4A37-9CD0-39A702696308}" type="datetimeFigureOut">
              <a:rPr lang="ru-RU"/>
              <a:pPr>
                <a:defRPr/>
              </a:pPr>
              <a:t>20.09.2021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6228B30-C12D-4155-97E9-4AFA4829377D}" type="slidenum">
              <a:rPr lang="ru-RU" altLang="ru-RU"/>
              <a:pPr/>
              <a:t>‹#›</a:t>
            </a:fld>
            <a:endParaRPr lang="ru-RU" altLang="ru-RU"/>
          </a:p>
        </p:txBody>
      </p:sp>
    </p:spTree>
    <p:extLst>
      <p:ext uri="{BB962C8B-B14F-4D97-AF65-F5344CB8AC3E}">
        <p14:creationId xmlns:p14="http://schemas.microsoft.com/office/powerpoint/2010/main" val="427684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8A48E8-C793-4440-ADCC-AFE98CF46689}" type="datetimeFigureOut">
              <a:rPr lang="ru-RU"/>
              <a:pPr>
                <a:defRPr/>
              </a:pPr>
              <a:t>20.09.2021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B67ED71-FBA3-47CD-AE25-B0FCFB2EF39E}" type="slidenum">
              <a:rPr lang="ru-RU" altLang="ru-RU"/>
              <a:pPr/>
              <a:t>‹#›</a:t>
            </a:fld>
            <a:endParaRPr lang="ru-RU" altLang="ru-RU"/>
          </a:p>
        </p:txBody>
      </p:sp>
    </p:spTree>
    <p:extLst>
      <p:ext uri="{BB962C8B-B14F-4D97-AF65-F5344CB8AC3E}">
        <p14:creationId xmlns:p14="http://schemas.microsoft.com/office/powerpoint/2010/main" val="235234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142875" y="142875"/>
            <a:ext cx="8858250" cy="4857750"/>
          </a:xfrm>
          <a:prstGeom prst="roundRect">
            <a:avLst/>
          </a:prstGeom>
          <a:solidFill>
            <a:schemeClr val="accent1">
              <a:alpha val="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7" name="Рисунок 7" descr="0_8df10_d6c91619_orig.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48188"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Заголовок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9" name="Текст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D44F14F-E7FC-41E6-9463-AD739FD238AC}" type="datetimeFigureOut">
              <a:rPr lang="ru-RU"/>
              <a:pPr>
                <a:defRPr/>
              </a:pPr>
              <a:t>20.09.2021</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31F997F-9007-4AF4-A5C9-C3AF455BEE1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b="1" kern="1200">
          <a:solidFill>
            <a:srgbClr val="C00000"/>
          </a:solidFill>
          <a:latin typeface="Monotype Corsiva" pitchFamily="66" charset="0"/>
          <a:ea typeface="+mj-ea"/>
          <a:cs typeface="+mj-cs"/>
        </a:defRPr>
      </a:lvl1pPr>
      <a:lvl2pPr algn="ctr" rtl="0" eaLnBrk="1" fontAlgn="base" hangingPunct="1">
        <a:spcBef>
          <a:spcPct val="0"/>
        </a:spcBef>
        <a:spcAft>
          <a:spcPct val="0"/>
        </a:spcAft>
        <a:defRPr sz="4400" b="1">
          <a:solidFill>
            <a:srgbClr val="C00000"/>
          </a:solidFill>
          <a:latin typeface="Monotype Corsiva" panose="03010101010201010101" pitchFamily="66" charset="0"/>
        </a:defRPr>
      </a:lvl2pPr>
      <a:lvl3pPr algn="ctr" rtl="0" eaLnBrk="1" fontAlgn="base" hangingPunct="1">
        <a:spcBef>
          <a:spcPct val="0"/>
        </a:spcBef>
        <a:spcAft>
          <a:spcPct val="0"/>
        </a:spcAft>
        <a:defRPr sz="4400" b="1">
          <a:solidFill>
            <a:srgbClr val="C00000"/>
          </a:solidFill>
          <a:latin typeface="Monotype Corsiva" panose="03010101010201010101" pitchFamily="66" charset="0"/>
        </a:defRPr>
      </a:lvl3pPr>
      <a:lvl4pPr algn="ctr" rtl="0" eaLnBrk="1" fontAlgn="base" hangingPunct="1">
        <a:spcBef>
          <a:spcPct val="0"/>
        </a:spcBef>
        <a:spcAft>
          <a:spcPct val="0"/>
        </a:spcAft>
        <a:defRPr sz="4400" b="1">
          <a:solidFill>
            <a:srgbClr val="C00000"/>
          </a:solidFill>
          <a:latin typeface="Monotype Corsiva" panose="03010101010201010101" pitchFamily="66" charset="0"/>
        </a:defRPr>
      </a:lvl4pPr>
      <a:lvl5pPr algn="ctr" rtl="0" eaLnBrk="1" fontAlgn="base" hangingPunct="1">
        <a:spcBef>
          <a:spcPct val="0"/>
        </a:spcBef>
        <a:spcAft>
          <a:spcPct val="0"/>
        </a:spcAft>
        <a:defRPr sz="4400" b="1">
          <a:solidFill>
            <a:srgbClr val="C00000"/>
          </a:solidFill>
          <a:latin typeface="Monotype Corsiva" panose="03010101010201010101" pitchFamily="66" charset="0"/>
        </a:defRPr>
      </a:lvl5pPr>
      <a:lvl6pPr marL="457200" algn="ctr" rtl="0" eaLnBrk="1" fontAlgn="base" hangingPunct="1">
        <a:spcBef>
          <a:spcPct val="0"/>
        </a:spcBef>
        <a:spcAft>
          <a:spcPct val="0"/>
        </a:spcAft>
        <a:defRPr sz="4400" b="1">
          <a:solidFill>
            <a:srgbClr val="C00000"/>
          </a:solidFill>
          <a:latin typeface="Monotype Corsiva" panose="03010101010201010101" pitchFamily="66" charset="0"/>
        </a:defRPr>
      </a:lvl6pPr>
      <a:lvl7pPr marL="914400" algn="ctr" rtl="0" eaLnBrk="1" fontAlgn="base" hangingPunct="1">
        <a:spcBef>
          <a:spcPct val="0"/>
        </a:spcBef>
        <a:spcAft>
          <a:spcPct val="0"/>
        </a:spcAft>
        <a:defRPr sz="4400" b="1">
          <a:solidFill>
            <a:srgbClr val="C00000"/>
          </a:solidFill>
          <a:latin typeface="Monotype Corsiva" panose="03010101010201010101" pitchFamily="66" charset="0"/>
        </a:defRPr>
      </a:lvl7pPr>
      <a:lvl8pPr marL="1371600" algn="ctr" rtl="0" eaLnBrk="1" fontAlgn="base" hangingPunct="1">
        <a:spcBef>
          <a:spcPct val="0"/>
        </a:spcBef>
        <a:spcAft>
          <a:spcPct val="0"/>
        </a:spcAft>
        <a:defRPr sz="4400" b="1">
          <a:solidFill>
            <a:srgbClr val="C00000"/>
          </a:solidFill>
          <a:latin typeface="Monotype Corsiva" panose="03010101010201010101" pitchFamily="66" charset="0"/>
        </a:defRPr>
      </a:lvl8pPr>
      <a:lvl9pPr marL="1828800" algn="ctr" rtl="0" eaLnBrk="1" fontAlgn="base" hangingPunct="1">
        <a:spcBef>
          <a:spcPct val="0"/>
        </a:spcBef>
        <a:spcAft>
          <a:spcPct val="0"/>
        </a:spcAft>
        <a:defRPr sz="4400" b="1">
          <a:solidFill>
            <a:srgbClr val="C00000"/>
          </a:solidFill>
          <a:latin typeface="Monotype Corsiva" panose="03010101010201010101" pitchFamily="66"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b="1" kern="1200">
          <a:solidFill>
            <a:srgbClr val="4F6228"/>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panose="020B0604020202020204" pitchFamily="34" charset="0"/>
        <a:buChar char="–"/>
        <a:defRPr sz="2400" b="1" i="1" kern="1200">
          <a:solidFill>
            <a:srgbClr val="984807"/>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childdevelop.ru/articles/develop/232/" TargetMode="External"/><Relationship Id="rId2" Type="http://schemas.openxmlformats.org/officeDocument/2006/relationships/hyperlink" Target="https://childdevelop.ru/articles/develop/592/" TargetMode="External"/><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hyperlink" Target="https://childdevelop.ru/articles/conflict/24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childdevelop.ru/articles/conflict/326/" TargetMode="External"/><Relationship Id="rId2" Type="http://schemas.openxmlformats.org/officeDocument/2006/relationships/hyperlink" Target="https://childdevelop.ru/articles/upbring/54/" TargetMode="External"/><Relationship Id="rId1" Type="http://schemas.openxmlformats.org/officeDocument/2006/relationships/slideLayout" Target="../slideLayouts/slideLayout8.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childdevelop.ru/articles/upbring/47/" TargetMode="Externa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data7.gallery.ru/albums/gallery/98041-9ad8a-14272653-m750x740.jpg" TargetMode="External"/><Relationship Id="rId7" Type="http://schemas.openxmlformats.org/officeDocument/2006/relationships/hyperlink" Target="http://img-fotki.yandex.ru/get/5302/162120698.6c/0_f1579_4d1f09e5_L.png" TargetMode="External"/><Relationship Id="rId2" Type="http://schemas.openxmlformats.org/officeDocument/2006/relationships/hyperlink" Target="http://cs629526.vk.me/v629526735/50474/SaLYwyr05XY.jpg" TargetMode="External"/><Relationship Id="rId1" Type="http://schemas.openxmlformats.org/officeDocument/2006/relationships/slideLayout" Target="../slideLayouts/slideLayout4.xml"/><Relationship Id="rId6" Type="http://schemas.openxmlformats.org/officeDocument/2006/relationships/hyperlink" Target="http://kira-scrap.ru/KATALOG/OFORMLENIE/2/0_8de7c_696f8b74_M.png" TargetMode="External"/><Relationship Id="rId5" Type="http://schemas.openxmlformats.org/officeDocument/2006/relationships/hyperlink" Target="http://claudinedu11200.c.l.pic.centerblog.net/be576de7.png" TargetMode="External"/><Relationship Id="rId4" Type="http://schemas.openxmlformats.org/officeDocument/2006/relationships/hyperlink" Target="http://img-fotki.yandex.ru/get/3602/inmira.13/0_35db3_f19691b1_XXS.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3779912" y="1598613"/>
            <a:ext cx="4678288" cy="1101725"/>
          </a:xfrm>
        </p:spPr>
        <p:txBody>
          <a:bodyPr/>
          <a:lstStyle/>
          <a:p>
            <a:r>
              <a:rPr lang="ru-RU" altLang="ru-RU" dirty="0" smtClean="0"/>
              <a:t>Газета для родителей «Березка»</a:t>
            </a:r>
          </a:p>
        </p:txBody>
      </p:sp>
      <p:sp>
        <p:nvSpPr>
          <p:cNvPr id="5123" name="Подзаголовок 2"/>
          <p:cNvSpPr>
            <a:spLocks noGrp="1"/>
          </p:cNvSpPr>
          <p:nvPr>
            <p:ph type="subTitle" idx="1"/>
          </p:nvPr>
        </p:nvSpPr>
        <p:spPr>
          <a:xfrm>
            <a:off x="4714875" y="3214688"/>
            <a:ext cx="3986213" cy="1300162"/>
          </a:xfrm>
        </p:spPr>
        <p:txBody>
          <a:bodyPr/>
          <a:lstStyle/>
          <a:p>
            <a:r>
              <a:rPr lang="ru-RU" altLang="ru-RU" sz="1800" dirty="0" smtClean="0">
                <a:solidFill>
                  <a:srgbClr val="007A37"/>
                </a:solidFill>
              </a:rPr>
              <a:t>№ 4 четвертый квартал 2020-2021 г.</a:t>
            </a:r>
          </a:p>
          <a:p>
            <a:r>
              <a:rPr lang="ru-RU" altLang="ru-RU" sz="1800" dirty="0" smtClean="0">
                <a:solidFill>
                  <a:srgbClr val="007A37"/>
                </a:solidFill>
              </a:rPr>
              <a:t>Муниципальное дошкольное образовательное учреждение </a:t>
            </a:r>
          </a:p>
          <a:p>
            <a:r>
              <a:rPr lang="ru-RU" altLang="ru-RU" sz="1800" dirty="0" smtClean="0">
                <a:solidFill>
                  <a:srgbClr val="007A37"/>
                </a:solidFill>
              </a:rPr>
              <a:t>центр развития ребенка – </a:t>
            </a:r>
          </a:p>
          <a:p>
            <a:r>
              <a:rPr lang="ru-RU" altLang="ru-RU" sz="1800" dirty="0" smtClean="0">
                <a:solidFill>
                  <a:srgbClr val="007A37"/>
                </a:solidFill>
              </a:rPr>
              <a:t>детский сад № 14</a:t>
            </a:r>
          </a:p>
        </p:txBody>
      </p:sp>
      <p:pic>
        <p:nvPicPr>
          <p:cNvPr id="6148" name="Picture 4" descr="https://ds05.infourok.ru/uploads/ex/02cb/0002fc82-3128193c/1/hello_html_m5af0d092.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85"/>
          <a:stretch/>
        </p:blipFill>
        <p:spPr bwMode="auto">
          <a:xfrm>
            <a:off x="251520" y="490474"/>
            <a:ext cx="3397920" cy="402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До свиданья, детский сад!</a:t>
            </a:r>
            <a:endParaRPr lang="ru-RU" dirty="0">
              <a:solidFill>
                <a:srgbClr val="0070C0"/>
              </a:solidFill>
            </a:endParaRPr>
          </a:p>
        </p:txBody>
      </p:sp>
      <p:sp>
        <p:nvSpPr>
          <p:cNvPr id="4" name="Объект 3"/>
          <p:cNvSpPr>
            <a:spLocks noGrp="1"/>
          </p:cNvSpPr>
          <p:nvPr>
            <p:ph sz="half" idx="2"/>
          </p:nvPr>
        </p:nvSpPr>
        <p:spPr>
          <a:xfrm>
            <a:off x="251520" y="915566"/>
            <a:ext cx="4968552" cy="3816424"/>
          </a:xfrm>
        </p:spPr>
        <p:txBody>
          <a:bodyPr/>
          <a:lstStyle/>
          <a:p>
            <a:pPr marL="0" indent="0" algn="just">
              <a:buNone/>
            </a:pPr>
            <a:r>
              <a:rPr lang="ru-RU" sz="1200" b="0" dirty="0">
                <a:solidFill>
                  <a:schemeClr val="tx1"/>
                </a:solidFill>
              </a:rPr>
              <a:t>Выпускной бал в детском саду - особое событие для каждого ребенка и его родителей. Выпускной бал – это первая ступенька во взрослую жизнь. Вокруг царила атмосфера торжества и волнения - ведь не даром поётся в песне, что этот праздник одновременно «грустный и весёлый - мы любимых дошколят провожаем в школу». Выпускной бал – это атмосфера волнующего события. Ведь, выпускной бал - это, как "порог", который надо переступить, т. е из детства во взрослую школьную жизнь.</a:t>
            </a:r>
          </a:p>
          <a:p>
            <a:pPr marL="0" indent="0" algn="just">
              <a:buNone/>
            </a:pPr>
            <a:r>
              <a:rPr lang="ru-RU" sz="1200" b="0" dirty="0" smtClean="0">
                <a:solidFill>
                  <a:schemeClr val="tx1"/>
                </a:solidFill>
              </a:rPr>
              <a:t>В </a:t>
            </a:r>
            <a:r>
              <a:rPr lang="ru-RU" sz="1200" b="0" dirty="0">
                <a:solidFill>
                  <a:schemeClr val="tx1"/>
                </a:solidFill>
              </a:rPr>
              <a:t>очередной раз выпускной утренник в детском саду прошел в теплой, дружеской обстановке. Ребята в течение всего утренника показывали свои знания и умения, которые приобрели за 6 лет в детском саду.</a:t>
            </a:r>
          </a:p>
          <a:p>
            <a:pPr marL="0" indent="0" algn="just">
              <a:buNone/>
            </a:pPr>
            <a:r>
              <a:rPr lang="ru-RU" sz="1200" b="0" dirty="0" smtClean="0">
                <a:solidFill>
                  <a:schemeClr val="tx1"/>
                </a:solidFill>
              </a:rPr>
              <a:t>Праздничные </a:t>
            </a:r>
            <a:r>
              <a:rPr lang="ru-RU" sz="1200" b="0" dirty="0">
                <a:solidFill>
                  <a:schemeClr val="tx1"/>
                </a:solidFill>
              </a:rPr>
              <a:t>костюмы мальчиков, платья с пышными юбками у девочек украсили праздник. Красивые песни  и стихи про детский сад, о сотрудниках взволновали всех присутствующих. </a:t>
            </a:r>
          </a:p>
          <a:p>
            <a:pPr marL="0" indent="0" algn="just">
              <a:buNone/>
            </a:pPr>
            <a:r>
              <a:rPr lang="ru-RU" sz="1200" b="0" dirty="0" smtClean="0">
                <a:solidFill>
                  <a:schemeClr val="tx1"/>
                </a:solidFill>
              </a:rPr>
              <a:t>Много </a:t>
            </a:r>
            <a:r>
              <a:rPr lang="ru-RU" sz="1200" b="0" dirty="0">
                <a:solidFill>
                  <a:schemeClr val="tx1"/>
                </a:solidFill>
              </a:rPr>
              <a:t>труда, сил  и  души было вложено за эти годы в наших детей. С огромным сожалением мы расстаёмся не только с  ребятами,  но и с их  добрыми </a:t>
            </a:r>
            <a:r>
              <a:rPr lang="ru-RU" sz="1200" b="0" dirty="0" smtClean="0">
                <a:solidFill>
                  <a:schemeClr val="tx1"/>
                </a:solidFill>
              </a:rPr>
              <a:t>родителями.</a:t>
            </a:r>
          </a:p>
          <a:p>
            <a:pPr marL="0" indent="0" algn="just">
              <a:buNone/>
            </a:pPr>
            <a:r>
              <a:rPr lang="ru-RU" sz="1200" b="0" dirty="0" smtClean="0">
                <a:solidFill>
                  <a:schemeClr val="tx1"/>
                </a:solidFill>
              </a:rPr>
              <a:t>Дорогие </a:t>
            </a:r>
            <a:r>
              <a:rPr lang="ru-RU" sz="1200" b="0" dirty="0">
                <a:solidFill>
                  <a:schemeClr val="tx1"/>
                </a:solidFill>
              </a:rPr>
              <a:t>наши выпускники, желаем вам успехов в </a:t>
            </a:r>
            <a:r>
              <a:rPr lang="ru-RU" sz="1200" b="0" dirty="0" smtClean="0">
                <a:solidFill>
                  <a:schemeClr val="tx1"/>
                </a:solidFill>
              </a:rPr>
              <a:t>школе.</a:t>
            </a:r>
          </a:p>
          <a:p>
            <a:pPr marL="0" indent="0" algn="just">
              <a:buNone/>
            </a:pPr>
            <a:r>
              <a:rPr lang="ru-RU" sz="1200" b="0" dirty="0" smtClean="0">
                <a:solidFill>
                  <a:schemeClr val="tx1"/>
                </a:solidFill>
              </a:rPr>
              <a:t>Помните</a:t>
            </a:r>
            <a:r>
              <a:rPr lang="ru-RU" sz="1200" b="0" dirty="0">
                <a:solidFill>
                  <a:schemeClr val="tx1"/>
                </a:solidFill>
              </a:rPr>
              <a:t>, что наши двери всегда открыты для вас</a:t>
            </a:r>
            <a:r>
              <a:rPr lang="ru-RU" sz="1200" b="0" dirty="0" smtClean="0">
                <a:solidFill>
                  <a:schemeClr val="tx1"/>
                </a:solidFill>
              </a:rPr>
              <a:t>!</a:t>
            </a:r>
            <a:endParaRPr lang="ru-RU" sz="1200" b="0" dirty="0">
              <a:solidFill>
                <a:schemeClr val="tx1"/>
              </a:solidFill>
            </a:endParaRPr>
          </a:p>
        </p:txBody>
      </p:sp>
      <p:pic>
        <p:nvPicPr>
          <p:cNvPr id="2050" name="Picture 2" descr="DSCN17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073" y="915566"/>
            <a:ext cx="1905000"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DSCN1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937" y="1923678"/>
            <a:ext cx="1905000"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314" name="Picture 2" descr="https://images.ru.prom.st/607681144_w640_h640_komplekt-oformitelskij-prazdnik.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5" y="2931790"/>
            <a:ext cx="3259987" cy="201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8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День дружбы!</a:t>
            </a:r>
            <a:endParaRPr lang="ru-RU" dirty="0">
              <a:solidFill>
                <a:srgbClr val="0070C0"/>
              </a:solidFill>
            </a:endParaRPr>
          </a:p>
        </p:txBody>
      </p:sp>
      <p:sp>
        <p:nvSpPr>
          <p:cNvPr id="6" name="Объект 5"/>
          <p:cNvSpPr>
            <a:spLocks noGrp="1"/>
          </p:cNvSpPr>
          <p:nvPr>
            <p:ph sz="quarter" idx="4"/>
          </p:nvPr>
        </p:nvSpPr>
        <p:spPr>
          <a:xfrm>
            <a:off x="3563888" y="915566"/>
            <a:ext cx="5122913" cy="3888432"/>
          </a:xfrm>
        </p:spPr>
        <p:txBody>
          <a:bodyPr/>
          <a:lstStyle/>
          <a:p>
            <a:pPr marL="0" indent="457200" algn="just">
              <a:buNone/>
            </a:pPr>
            <a:r>
              <a:rPr lang="ru-RU" sz="1200" b="0" dirty="0">
                <a:solidFill>
                  <a:schemeClr val="tx1"/>
                </a:solidFill>
              </a:rPr>
              <a:t>Международный день дружбы отмечается 30 </a:t>
            </a:r>
            <a:r>
              <a:rPr lang="ru-RU" sz="1200" b="0" dirty="0" smtClean="0">
                <a:solidFill>
                  <a:schemeClr val="tx1"/>
                </a:solidFill>
              </a:rPr>
              <a:t>июля. </a:t>
            </a:r>
            <a:r>
              <a:rPr lang="ru-RU" sz="1200" b="0" dirty="0">
                <a:solidFill>
                  <a:schemeClr val="tx1"/>
                </a:solidFill>
              </a:rPr>
              <a:t>Цель праздника – напомнить о важности дружеских отношений между людьми, целыми культурами, государствами и нациями.</a:t>
            </a:r>
            <a:endParaRPr lang="ru-RU" sz="1200" b="0" dirty="0" smtClean="0">
              <a:solidFill>
                <a:schemeClr val="tx1"/>
              </a:solidFill>
            </a:endParaRPr>
          </a:p>
          <a:p>
            <a:pPr marL="0" indent="457200" algn="just">
              <a:buNone/>
            </a:pPr>
            <a:r>
              <a:rPr lang="ru-RU" sz="1200" b="0" dirty="0" smtClean="0">
                <a:solidFill>
                  <a:schemeClr val="tx1"/>
                </a:solidFill>
              </a:rPr>
              <a:t>С </a:t>
            </a:r>
            <a:r>
              <a:rPr lang="ru-RU" sz="1200" b="0" dirty="0">
                <a:solidFill>
                  <a:schemeClr val="tx1"/>
                </a:solidFill>
              </a:rPr>
              <a:t>целью вспомнить с детьми о Дне дружбы, были созданы условия, при которых ребята смогли показать: какие они хорошие друзья, как много у них знаний о сказочных героях, как много они знают о самом ярком времени года.</a:t>
            </a:r>
          </a:p>
          <a:p>
            <a:pPr marL="0" indent="457200" algn="just">
              <a:buNone/>
            </a:pPr>
            <a:r>
              <a:rPr lang="ru-RU" sz="1200" b="0" dirty="0">
                <a:solidFill>
                  <a:schemeClr val="tx1"/>
                </a:solidFill>
              </a:rPr>
              <a:t>Воспитанники были вовлечены в активный творческий процесс – </a:t>
            </a:r>
            <a:r>
              <a:rPr lang="ru-RU" sz="1200" b="0" dirty="0" err="1">
                <a:solidFill>
                  <a:schemeClr val="tx1"/>
                </a:solidFill>
              </a:rPr>
              <a:t>квест</a:t>
            </a:r>
            <a:r>
              <a:rPr lang="ru-RU" sz="1200" b="0" dirty="0">
                <a:solidFill>
                  <a:schemeClr val="tx1"/>
                </a:solidFill>
              </a:rPr>
              <a:t>-игру, в которой они с помощью плана путешествовали по станциям и выполняли определенные задания: отгадывали загадки о сказочных героях, собирали из частей картинки, обдумывали вопрос дружбы персонажей сказок, пели песни о дружбе, рассказывали пословицы.</a:t>
            </a:r>
          </a:p>
          <a:p>
            <a:pPr marL="0" indent="457200" algn="just">
              <a:buNone/>
            </a:pPr>
            <a:r>
              <a:rPr lang="ru-RU" sz="1200" b="0" dirty="0" smtClean="0">
                <a:solidFill>
                  <a:schemeClr val="tx1"/>
                </a:solidFill>
              </a:rPr>
              <a:t>В </a:t>
            </a:r>
            <a:r>
              <a:rPr lang="ru-RU" sz="1200" b="0" dirty="0">
                <a:solidFill>
                  <a:schemeClr val="tx1"/>
                </a:solidFill>
              </a:rPr>
              <a:t> 1 младшей группе прошел досуг «День дружбы», целью которого было воспитание дружеских и добрых  отношений  друг  к другу.</a:t>
            </a:r>
          </a:p>
          <a:p>
            <a:pPr marL="0" indent="457200" algn="just">
              <a:buNone/>
            </a:pPr>
            <a:r>
              <a:rPr lang="ru-RU" sz="1200" b="0" dirty="0" smtClean="0">
                <a:solidFill>
                  <a:schemeClr val="tx1"/>
                </a:solidFill>
              </a:rPr>
              <a:t>В </a:t>
            </a:r>
            <a:r>
              <a:rPr lang="ru-RU" sz="1200" b="0" dirty="0">
                <a:solidFill>
                  <a:schemeClr val="tx1"/>
                </a:solidFill>
              </a:rPr>
              <a:t>средней группе прошло тематическое развлечение, посвященное Дню дружбы, посредством которого у детей воспитывалось доброжелательное отношение к сверстникам и взрослым, и конечно создалось веселое настроение и ощущение праздника</a:t>
            </a:r>
            <a:r>
              <a:rPr lang="ru-RU" sz="1200" b="0" dirty="0" smtClean="0">
                <a:solidFill>
                  <a:schemeClr val="tx1"/>
                </a:solidFill>
              </a:rPr>
              <a:t>.</a:t>
            </a:r>
            <a:endParaRPr lang="ru-RU" sz="1200" b="0" dirty="0">
              <a:solidFill>
                <a:schemeClr val="tx1"/>
              </a:solidFill>
            </a:endParaRPr>
          </a:p>
        </p:txBody>
      </p:sp>
      <p:pic>
        <p:nvPicPr>
          <p:cNvPr id="3074" name="Picture 2" descr="IMG-20210803-WA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57" y="229047"/>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IMG_1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83518"/>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6" descr="IMG-20210802-WA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80865"/>
            <a:ext cx="1905000" cy="1704976"/>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0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День физкультурника.</a:t>
            </a:r>
            <a:endParaRPr lang="ru-RU" dirty="0">
              <a:solidFill>
                <a:srgbClr val="0070C0"/>
              </a:solidFill>
            </a:endParaRPr>
          </a:p>
        </p:txBody>
      </p:sp>
      <p:sp>
        <p:nvSpPr>
          <p:cNvPr id="4" name="Объект 3"/>
          <p:cNvSpPr>
            <a:spLocks noGrp="1"/>
          </p:cNvSpPr>
          <p:nvPr>
            <p:ph sz="half" idx="2"/>
          </p:nvPr>
        </p:nvSpPr>
        <p:spPr>
          <a:xfrm>
            <a:off x="323528" y="987574"/>
            <a:ext cx="4968552" cy="3607048"/>
          </a:xfrm>
        </p:spPr>
        <p:txBody>
          <a:bodyPr/>
          <a:lstStyle/>
          <a:p>
            <a:pPr marL="0" indent="0" algn="just">
              <a:buNone/>
            </a:pPr>
            <a:r>
              <a:rPr lang="ru-RU" sz="1200" b="0" dirty="0">
                <a:solidFill>
                  <a:schemeClr val="tx1"/>
                </a:solidFill>
              </a:rPr>
              <a:t>Растить детей здоровыми, физически и эмоционально развитыми – задача каждого родителя и детского учреждения! Поэтому День физкультурника не мог обойти стороной наш детский сад. Это праздник всех, кто любит спорт – вне зависимости от профессии и возраста. В спортивном зале, а также в групповых помещениях нашего учреждения прошло спортивное развлечение «Быстрые, сильные и ловкие», посвященное Всероссийскому Дню физкультурника.</a:t>
            </a:r>
          </a:p>
          <a:p>
            <a:pPr marL="0" indent="0" algn="just">
              <a:buNone/>
            </a:pPr>
            <a:r>
              <a:rPr lang="ru-RU" sz="1200" b="0" dirty="0">
                <a:solidFill>
                  <a:schemeClr val="tx1"/>
                </a:solidFill>
              </a:rPr>
              <a:t>Целью данного мероприятия явилась пропаганда здорового образа жизни и приобщение детей к занятиям физкультурой и спортом.</a:t>
            </a:r>
            <a:br>
              <a:rPr lang="ru-RU" sz="1200" b="0" dirty="0">
                <a:solidFill>
                  <a:schemeClr val="tx1"/>
                </a:solidFill>
              </a:rPr>
            </a:br>
            <a:r>
              <a:rPr lang="ru-RU" sz="1200" b="0" dirty="0" smtClean="0">
                <a:solidFill>
                  <a:schemeClr val="tx1"/>
                </a:solidFill>
              </a:rPr>
              <a:t>Праздник </a:t>
            </a:r>
            <a:r>
              <a:rPr lang="ru-RU" sz="1200" b="0" dirty="0">
                <a:solidFill>
                  <a:schemeClr val="tx1"/>
                </a:solidFill>
              </a:rPr>
              <a:t>начался с торжественного построения и дети, под руководством инструктора физкультуры и педагогов сделали разминку, которая прошла под зажигательную музыку «Делайте зарядку!» После разминки ребят ждали эстафеты на ловкость и скорость, викторины, игры, загадки, посвящённые спорту. </a:t>
            </a:r>
            <a:endParaRPr lang="ru-RU" sz="1200" b="0" dirty="0" smtClean="0">
              <a:solidFill>
                <a:schemeClr val="tx1"/>
              </a:solidFill>
            </a:endParaRPr>
          </a:p>
          <a:p>
            <a:pPr marL="0" indent="0" algn="just">
              <a:buNone/>
            </a:pPr>
            <a:r>
              <a:rPr lang="ru-RU" sz="1200" b="0" dirty="0" smtClean="0">
                <a:solidFill>
                  <a:schemeClr val="tx1"/>
                </a:solidFill>
              </a:rPr>
              <a:t>Борьба </a:t>
            </a:r>
            <a:r>
              <a:rPr lang="ru-RU" sz="1200" b="0" dirty="0">
                <a:solidFill>
                  <a:schemeClr val="tx1"/>
                </a:solidFill>
              </a:rPr>
              <a:t>шла упорная, но </a:t>
            </a:r>
            <a:r>
              <a:rPr lang="ru-RU" sz="1200" b="0" dirty="0" smtClean="0">
                <a:solidFill>
                  <a:schemeClr val="tx1"/>
                </a:solidFill>
              </a:rPr>
              <a:t>победила дружба. Праздник </a:t>
            </a:r>
            <a:r>
              <a:rPr lang="ru-RU" sz="1200" b="0" dirty="0">
                <a:solidFill>
                  <a:schemeClr val="tx1"/>
                </a:solidFill>
              </a:rPr>
              <a:t>удался! Он был насыщен двигательной активностью детей, смехом, радостью и весельем.</a:t>
            </a:r>
          </a:p>
          <a:p>
            <a:pPr marL="0" indent="0" algn="just">
              <a:buNone/>
            </a:pPr>
            <a:r>
              <a:rPr lang="ru-RU" sz="1200" b="0" dirty="0" smtClean="0">
                <a:solidFill>
                  <a:schemeClr val="tx1"/>
                </a:solidFill>
              </a:rPr>
              <a:t>Поздравляем </a:t>
            </a:r>
            <a:r>
              <a:rPr lang="ru-RU" sz="1200" b="0" dirty="0">
                <a:solidFill>
                  <a:schemeClr val="tx1"/>
                </a:solidFill>
              </a:rPr>
              <a:t>всех с традиционным праздником здоровья, движения, силы и ловкости - Днем физкультурника</a:t>
            </a:r>
            <a:r>
              <a:rPr lang="ru-RU" sz="1200" b="0" dirty="0" smtClean="0">
                <a:solidFill>
                  <a:schemeClr val="tx1"/>
                </a:solidFill>
              </a:rPr>
              <a:t>!</a:t>
            </a:r>
            <a:endParaRPr lang="ru-RU" sz="1200" b="0" dirty="0">
              <a:solidFill>
                <a:schemeClr val="tx1"/>
              </a:solidFill>
            </a:endParaRPr>
          </a:p>
        </p:txBody>
      </p:sp>
      <p:pic>
        <p:nvPicPr>
          <p:cNvPr id="4098" name="Picture 2" descr="20210812_090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096807"/>
            <a:ext cx="1905000" cy="1771651"/>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IMG-20210812-WA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427734"/>
            <a:ext cx="1905000"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38" name="Picture 2" descr="https://sun9-6.userapi.com/impf/c836326/v836326602/86a25/_ub2cE9DMuc.jpg?size=604x604&amp;quality=96&amp;sign=9fe1691b6488071a37fedaf4f870bbda"/>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92081" y="296571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1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День российского флага.</a:t>
            </a:r>
            <a:endParaRPr lang="ru-RU" dirty="0">
              <a:solidFill>
                <a:srgbClr val="0070C0"/>
              </a:solidFill>
            </a:endParaRPr>
          </a:p>
        </p:txBody>
      </p:sp>
      <p:sp>
        <p:nvSpPr>
          <p:cNvPr id="6" name="Объект 5"/>
          <p:cNvSpPr>
            <a:spLocks noGrp="1"/>
          </p:cNvSpPr>
          <p:nvPr>
            <p:ph sz="quarter" idx="4"/>
          </p:nvPr>
        </p:nvSpPr>
        <p:spPr>
          <a:xfrm>
            <a:off x="4645026" y="915566"/>
            <a:ext cx="4041775" cy="3888432"/>
          </a:xfrm>
        </p:spPr>
        <p:txBody>
          <a:bodyPr/>
          <a:lstStyle/>
          <a:p>
            <a:pPr marL="0" indent="457200" algn="just">
              <a:buNone/>
            </a:pPr>
            <a:r>
              <a:rPr lang="ru-RU" sz="1400" b="0" dirty="0">
                <a:solidFill>
                  <a:schemeClr val="tx1"/>
                </a:solidFill>
              </a:rPr>
              <a:t>Стало хорошей традицией отмечать с детьми нашего детского сада патриотический праздник, посвященный Дню российского флага. Из года в год ребята еще больше узнают об истории возникновения флага нашего государства. Педагогами им прививаются чувства любви и уважения к Родине, формируются представления о стране, развиваются познавательные интересы к историческому наследию России, развиваются толерантные отношения к народам и другим людям.</a:t>
            </a:r>
          </a:p>
          <a:p>
            <a:pPr marL="0" indent="457200" algn="just">
              <a:buNone/>
            </a:pPr>
            <a:r>
              <a:rPr lang="ru-RU" sz="1400" b="0" dirty="0">
                <a:solidFill>
                  <a:schemeClr val="tx1"/>
                </a:solidFill>
              </a:rPr>
              <a:t>Воспитанники участвовали в празднике, читали стихи, танцевали, рисовали, организовали выставку. В праздновании приняли участие и родители воспитанников. Они помогали в создании видеоролика</a:t>
            </a:r>
            <a:r>
              <a:rPr lang="ru-RU" sz="1400" b="0" dirty="0" smtClean="0">
                <a:solidFill>
                  <a:schemeClr val="tx1"/>
                </a:solidFill>
              </a:rPr>
              <a:t>.</a:t>
            </a:r>
            <a:endParaRPr lang="ru-RU" sz="1400" b="0" dirty="0">
              <a:solidFill>
                <a:schemeClr val="tx1"/>
              </a:solidFill>
            </a:endParaRPr>
          </a:p>
        </p:txBody>
      </p:sp>
      <p:pic>
        <p:nvPicPr>
          <p:cNvPr id="5122" name="Picture 2" descr="20210812_095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22" y="348854"/>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4" name="Picture 4" descr="IMG-20210818-WA0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134" y="1063229"/>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6" name="Picture 6" descr="IMG-20210819-WA0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346" y="1275606"/>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https://detsad61.odinedu.ru/assets/img/detsad61/2015/9.september/47/n.478.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058" y="2937400"/>
            <a:ext cx="3912476" cy="200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7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4038600" cy="857250"/>
          </a:xfrm>
        </p:spPr>
        <p:txBody>
          <a:bodyPr/>
          <a:lstStyle/>
          <a:p>
            <a:r>
              <a:rPr lang="ru-RU" sz="3200" dirty="0" smtClean="0">
                <a:solidFill>
                  <a:srgbClr val="007A37"/>
                </a:solidFill>
              </a:rPr>
              <a:t>Советует специалист</a:t>
            </a:r>
            <a:endParaRPr lang="ru-RU" sz="3200" dirty="0">
              <a:solidFill>
                <a:srgbClr val="007A37"/>
              </a:solidFill>
            </a:endParaRPr>
          </a:p>
        </p:txBody>
      </p:sp>
      <p:sp>
        <p:nvSpPr>
          <p:cNvPr id="5" name="Объект 4"/>
          <p:cNvSpPr>
            <a:spLocks noGrp="1"/>
          </p:cNvSpPr>
          <p:nvPr>
            <p:ph sz="half" idx="1"/>
          </p:nvPr>
        </p:nvSpPr>
        <p:spPr>
          <a:xfrm>
            <a:off x="457200" y="900112"/>
            <a:ext cx="4038600" cy="3831877"/>
          </a:xfrm>
        </p:spPr>
        <p:txBody>
          <a:bodyPr/>
          <a:lstStyle/>
          <a:p>
            <a:pPr marL="0" indent="0" algn="just">
              <a:buNone/>
            </a:pPr>
            <a:r>
              <a:rPr lang="ru-RU" sz="1100" dirty="0">
                <a:solidFill>
                  <a:schemeClr val="tx1"/>
                </a:solidFill>
              </a:rPr>
              <a:t>Когда можно  считать ребенка готовым к школе?</a:t>
            </a:r>
          </a:p>
          <a:p>
            <a:pPr marL="0" indent="457200" algn="just">
              <a:buNone/>
            </a:pPr>
            <a:r>
              <a:rPr lang="ru-RU" sz="1100" b="0" dirty="0">
                <a:solidFill>
                  <a:schemeClr val="tx1"/>
                </a:solidFill>
              </a:rPr>
              <a:t>Психологи отмечают, что не всегда возрастной фактор является решающим. Как на одном дереве не все яблоки созревают одновременно, так и наши дети - кому-то не рано идти в школу и в 6 лет, а кому рано еще в 8 лет.</a:t>
            </a:r>
          </a:p>
          <a:p>
            <a:pPr marL="0" indent="457200" algn="just">
              <a:buNone/>
            </a:pPr>
            <a:r>
              <a:rPr lang="ru-RU" sz="1100" b="0" dirty="0">
                <a:solidFill>
                  <a:schemeClr val="tx1"/>
                </a:solidFill>
              </a:rPr>
              <a:t>То, что ребенок физически уже, так сказать, «созрел», видно снаружи: достает рукой через середину головы противоположное ухо, появились постоянные зубы. Но это еще не все.</a:t>
            </a:r>
          </a:p>
          <a:p>
            <a:pPr marL="0" indent="457200" algn="just">
              <a:buNone/>
            </a:pPr>
            <a:r>
              <a:rPr lang="ru-RU" sz="1100" b="0" dirty="0">
                <a:solidFill>
                  <a:schemeClr val="tx1"/>
                </a:solidFill>
              </a:rPr>
              <a:t>Часто считают, что если научить дошкольника читать, считать, выполнять сложение и вычитание, ознакомить с явлениями окружающего мира - он хорошо будет учиться, хотя ему будет всего 5 лет. А в саду, мол, ему уже скучно. Такие родители на учитывают, что у малыша в этом возрасте еще недостаточно развита моторика пальцев, а значит, он не сможет нормально писать, у него еще не до конца сформированы психологические качества, необходимые для обучения, и ему еще трудно напряженно работать в детском коллективе, он быстро устает</a:t>
            </a:r>
            <a:r>
              <a:rPr lang="ru-RU" sz="1100" b="0" dirty="0" smtClean="0">
                <a:solidFill>
                  <a:schemeClr val="tx1"/>
                </a:solidFill>
              </a:rPr>
              <a:t>.</a:t>
            </a:r>
            <a:endParaRPr lang="ru-RU" sz="1100" b="0" dirty="0">
              <a:solidFill>
                <a:schemeClr val="tx1"/>
              </a:solidFill>
            </a:endParaRPr>
          </a:p>
        </p:txBody>
      </p:sp>
      <p:sp>
        <p:nvSpPr>
          <p:cNvPr id="7" name="Объект 6"/>
          <p:cNvSpPr>
            <a:spLocks noGrp="1"/>
          </p:cNvSpPr>
          <p:nvPr>
            <p:ph sz="half" idx="2"/>
          </p:nvPr>
        </p:nvSpPr>
        <p:spPr>
          <a:xfrm>
            <a:off x="4648200" y="123478"/>
            <a:ext cx="4038600" cy="4608511"/>
          </a:xfrm>
        </p:spPr>
        <p:txBody>
          <a:bodyPr/>
          <a:lstStyle/>
          <a:p>
            <a:pPr marL="0" indent="457200" algn="just">
              <a:buNone/>
            </a:pPr>
            <a:r>
              <a:rPr lang="ru-RU" sz="1100" b="0" dirty="0">
                <a:solidFill>
                  <a:schemeClr val="tx1"/>
                </a:solidFill>
              </a:rPr>
              <a:t>Почему дети не всегда оправдывают надежды родителей на хорошие успехи в учебе?</a:t>
            </a:r>
          </a:p>
          <a:p>
            <a:pPr marL="0" indent="457200" algn="just">
              <a:buNone/>
            </a:pPr>
            <a:r>
              <a:rPr lang="ru-RU" sz="1100" b="0" dirty="0">
                <a:solidFill>
                  <a:schemeClr val="tx1"/>
                </a:solidFill>
              </a:rPr>
              <a:t>Попробуем проанализировать, например, такой момент: родители в восторге от способностей и талантов своего малыша, захваливают его. И ребенок начинает чувствовать свое превосходство над другими, поэтому уже не слишком внимательно слушает учителя, поскольку уверен, что и сам все знает и опережает сверстников своей подготовленностью. Со временем такого всезнайку начинают перегонять менее подготовленные одноклассники, и это ущемляет его самолюбие. Он теряет уверенность в себе и начинает хуже учиться. Тогда родители, которые не ожидали такого поворота, сокрушенно вздыхают: «Наверное, рано все же нам было идти в школу».</a:t>
            </a:r>
          </a:p>
          <a:p>
            <a:pPr marL="0" indent="457200" algn="just">
              <a:buNone/>
            </a:pPr>
            <a:r>
              <a:rPr lang="ru-RU" sz="1100" b="0" dirty="0">
                <a:solidFill>
                  <a:schemeClr val="tx1"/>
                </a:solidFill>
              </a:rPr>
              <a:t>Внимание! Ребенка можно считать готовым к обучению, когда он умеет слушать и слышать, отвечать на поставленные вопросы, а значит, и выполнять задачи, выделять в них подзадачи - то есть, совершает определенные мыслительные операции</a:t>
            </a:r>
            <a:r>
              <a:rPr lang="ru-RU" sz="1100" b="0" dirty="0" smtClean="0">
                <a:solidFill>
                  <a:schemeClr val="tx1"/>
                </a:solidFill>
              </a:rPr>
              <a:t>.</a:t>
            </a:r>
            <a:endParaRPr lang="ru-RU" sz="1100" b="0" dirty="0">
              <a:solidFill>
                <a:schemeClr val="tx1"/>
              </a:solidFill>
            </a:endParaRPr>
          </a:p>
        </p:txBody>
      </p:sp>
      <p:pic>
        <p:nvPicPr>
          <p:cNvPr id="2050" name="Picture 2" descr="https://phonoteka.org/uploads/posts/2021-05/1620744119_10-phonoteka_org-p-podgotovka-k-shkole-fon-1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112" y="3435846"/>
            <a:ext cx="2294936" cy="1464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267494"/>
            <a:ext cx="4038600" cy="4536504"/>
          </a:xfrm>
        </p:spPr>
        <p:txBody>
          <a:bodyPr/>
          <a:lstStyle/>
          <a:p>
            <a:pPr marL="0" indent="457200" algn="just">
              <a:buNone/>
            </a:pPr>
            <a:r>
              <a:rPr lang="ru-RU" sz="1200" b="0" dirty="0">
                <a:solidFill>
                  <a:schemeClr val="tx1"/>
                </a:solidFill>
              </a:rPr>
              <a:t>Вот, скажем, детям предлагается следующее задание: «Рассмотрите рисунок. Найдите на нем живых существ и раскрасьте летающих». Ребенок, который не привык вслушиваться, вдумываться в сказанное, сразу же начинает рисовать всю картинку, он восприняла только слово «раскрась». А тот, кто умеет внимательно слушать и вдумчиво относиться к заданию выделит для себя здесь четыре подзадачи:</a:t>
            </a:r>
          </a:p>
          <a:p>
            <a:pPr marL="0" indent="457200" algn="just">
              <a:buNone/>
            </a:pPr>
            <a:r>
              <a:rPr lang="ru-RU" sz="1200" b="0" dirty="0">
                <a:solidFill>
                  <a:schemeClr val="tx1"/>
                </a:solidFill>
              </a:rPr>
              <a:t>1) рассмотреть рисунок;</a:t>
            </a:r>
          </a:p>
          <a:p>
            <a:pPr marL="0" indent="457200" algn="just">
              <a:buNone/>
            </a:pPr>
            <a:r>
              <a:rPr lang="ru-RU" sz="1200" b="0" dirty="0">
                <a:solidFill>
                  <a:schemeClr val="tx1"/>
                </a:solidFill>
              </a:rPr>
              <a:t>2) найти живых существ;</a:t>
            </a:r>
          </a:p>
          <a:p>
            <a:pPr marL="0" indent="457200" algn="just">
              <a:buNone/>
            </a:pPr>
            <a:r>
              <a:rPr lang="ru-RU" sz="1200" b="0" dirty="0">
                <a:solidFill>
                  <a:schemeClr val="tx1"/>
                </a:solidFill>
              </a:rPr>
              <a:t>3) выбрать летающих;</a:t>
            </a:r>
          </a:p>
          <a:p>
            <a:pPr marL="0" indent="457200" algn="just">
              <a:buNone/>
            </a:pPr>
            <a:r>
              <a:rPr lang="ru-RU" sz="1200" b="0" dirty="0">
                <a:solidFill>
                  <a:schemeClr val="tx1"/>
                </a:solidFill>
              </a:rPr>
              <a:t>4) раскрасить их.</a:t>
            </a:r>
          </a:p>
          <a:p>
            <a:pPr marL="0" indent="457200" algn="just">
              <a:buNone/>
            </a:pPr>
            <a:r>
              <a:rPr lang="ru-RU" sz="1200" b="0" dirty="0">
                <a:solidFill>
                  <a:schemeClr val="tx1"/>
                </a:solidFill>
              </a:rPr>
              <a:t>После выполнения этой задачи вдумчивый ученик способен обосновать, доказать правильность сделанного</a:t>
            </a:r>
            <a:r>
              <a:rPr lang="ru-RU" sz="1200" b="0" dirty="0" smtClean="0">
                <a:solidFill>
                  <a:schemeClr val="tx1"/>
                </a:solidFill>
              </a:rPr>
              <a:t>.</a:t>
            </a:r>
            <a:endParaRPr lang="ru-RU" sz="1200" b="0" dirty="0">
              <a:solidFill>
                <a:schemeClr val="tx1"/>
              </a:solidFill>
            </a:endParaRPr>
          </a:p>
        </p:txBody>
      </p:sp>
      <p:sp>
        <p:nvSpPr>
          <p:cNvPr id="4" name="Объект 3"/>
          <p:cNvSpPr>
            <a:spLocks noGrp="1"/>
          </p:cNvSpPr>
          <p:nvPr>
            <p:ph sz="half" idx="2"/>
          </p:nvPr>
        </p:nvSpPr>
        <p:spPr>
          <a:xfrm>
            <a:off x="4427984" y="267494"/>
            <a:ext cx="4258816" cy="4536504"/>
          </a:xfrm>
        </p:spPr>
        <p:txBody>
          <a:bodyPr/>
          <a:lstStyle/>
          <a:p>
            <a:pPr marL="0" indent="457200" algn="just">
              <a:buNone/>
            </a:pPr>
            <a:r>
              <a:rPr lang="ru-RU" sz="1200" b="0" dirty="0">
                <a:solidFill>
                  <a:schemeClr val="tx1"/>
                </a:solidFill>
              </a:rPr>
              <a:t>Очень важно, чтобы у ребенка было сформировано внимание, конечно, в пределах возрастных возможностей. Довольно часто малышам не хватает именно умения сконцентрироваться на задании хотя бы на 3 - 5 </a:t>
            </a:r>
            <a:r>
              <a:rPr lang="ru-RU" sz="1200" b="0" dirty="0" smtClean="0">
                <a:solidFill>
                  <a:schemeClr val="tx1"/>
                </a:solidFill>
              </a:rPr>
              <a:t>минут. Первоклассник </a:t>
            </a:r>
            <a:r>
              <a:rPr lang="ru-RU" sz="1200" b="0" dirty="0">
                <a:solidFill>
                  <a:schemeClr val="tx1"/>
                </a:solidFill>
              </a:rPr>
              <a:t>должен уметь хорошо ориентироваться в пространстве. Ведь если у него не сформированы такие понятия как «вверх», «вниз», «вправо», «влево», могут возникнуть проблемы при работе с тетрадью. Ребенок не сможет правильно выполнять задания, быстро реагировать на команды учителя, такие как: «Три клеточки вправо, две - вверх» и </a:t>
            </a:r>
            <a:r>
              <a:rPr lang="ru-RU" sz="1200" b="0" dirty="0" smtClean="0">
                <a:solidFill>
                  <a:schemeClr val="tx1"/>
                </a:solidFill>
              </a:rPr>
              <a:t>другие. Хорошо </a:t>
            </a:r>
            <a:r>
              <a:rPr lang="ru-RU" sz="1200" b="0" dirty="0">
                <a:solidFill>
                  <a:schemeClr val="tx1"/>
                </a:solidFill>
              </a:rPr>
              <a:t>учиться поможет развитая память, которую можно и нужно тренировать, разучивая стихи, предлагая ребенку запоминать в каком порядке размещены предметы или рисунки и т.д.</a:t>
            </a:r>
          </a:p>
          <a:p>
            <a:pPr marL="0" indent="457200" algn="just">
              <a:buNone/>
            </a:pPr>
            <a:r>
              <a:rPr lang="ru-RU" sz="1200" b="0" dirty="0">
                <a:solidFill>
                  <a:schemeClr val="tx1"/>
                </a:solidFill>
              </a:rPr>
              <a:t>Важное значение имеет и развитая речь: ребенок должен уметь пересказывать текст, задавать вопросы, составлять предложения или небольшие рассказы.</a:t>
            </a:r>
          </a:p>
          <a:p>
            <a:pPr marL="0" indent="457200" algn="just">
              <a:buNone/>
            </a:pPr>
            <a:r>
              <a:rPr lang="ru-RU" sz="1200" b="0" dirty="0">
                <a:solidFill>
                  <a:schemeClr val="tx1"/>
                </a:solidFill>
              </a:rPr>
              <a:t>Еще один важный момент: приучаете ли Вы, уважаемые родители, своих детей выполнять ваши просьбы или указания с первого раза</a:t>
            </a:r>
            <a:r>
              <a:rPr lang="ru-RU" sz="1200" b="0" dirty="0" smtClean="0">
                <a:solidFill>
                  <a:schemeClr val="tx1"/>
                </a:solidFill>
              </a:rPr>
              <a:t>?</a:t>
            </a:r>
            <a:endParaRPr lang="ru-RU" sz="1200" b="0" dirty="0">
              <a:solidFill>
                <a:schemeClr val="tx1"/>
              </a:solidFill>
            </a:endParaRPr>
          </a:p>
        </p:txBody>
      </p:sp>
      <p:pic>
        <p:nvPicPr>
          <p:cNvPr id="3074" name="Picture 2" descr="https://pandia.ru/text/80/489/images/img1_87.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3147814"/>
            <a:ext cx="2710908" cy="174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5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267494"/>
            <a:ext cx="4038600" cy="3178175"/>
          </a:xfrm>
        </p:spPr>
        <p:txBody>
          <a:bodyPr/>
          <a:lstStyle/>
          <a:p>
            <a:pPr marL="0" indent="457200" algn="just">
              <a:buNone/>
            </a:pPr>
            <a:r>
              <a:rPr lang="ru-RU" sz="1200" b="0" dirty="0">
                <a:solidFill>
                  <a:schemeClr val="tx1"/>
                </a:solidFill>
              </a:rPr>
              <a:t>Неумение или скорее нежелание, выполнять просьбы-требования взрослых в семье переходит в садик, а оттуда - в школу. Дети не могут правильно одеться, вовремя поесть, ничего не успевают, потому что все время отвлекаются. Позже, опаздывают на уроки, не умеют переключаться на выполнение задач учителя. А потому часто становятся предметом насмешек со стороны одноклассников.</a:t>
            </a:r>
          </a:p>
          <a:p>
            <a:pPr marL="0" indent="457200" algn="just">
              <a:buNone/>
            </a:pPr>
            <a:r>
              <a:rPr lang="ru-RU" sz="1200" b="0" dirty="0">
                <a:solidFill>
                  <a:schemeClr val="tx1"/>
                </a:solidFill>
              </a:rPr>
              <a:t>Родителям таких детей, и воспитателям в саду, приходится терять много нервов и времени. Попутно хочется посоветовать Вам организовать жизнь в семье, группе, в классе по правилу «один, два, три». Если сообщить, что за непослушание или еще какую-либо провинность (объяснить, что считается проступком) ребенок должен будет выйти из комнаты на столько минут, сколько ему лет. Например, Саша дергает кота за хвост. Вы говорите: «Один», «Два». Он не реагирует. Вы говорите: «Три», берете мальчика за руку и выводите из комнаты, если надо, то и силой. Саше 6 лет. Через 6 минут Вы возвращаете его в комнату, ни словом не упоминая о том, что было. Это очень действенный способ воспитания послушания</a:t>
            </a:r>
            <a:r>
              <a:rPr lang="ru-RU" sz="1200" b="0" dirty="0" smtClean="0">
                <a:solidFill>
                  <a:schemeClr val="tx1"/>
                </a:solidFill>
              </a:rPr>
              <a:t>.</a:t>
            </a:r>
          </a:p>
          <a:p>
            <a:pPr marL="0" indent="457200" algn="r">
              <a:buNone/>
            </a:pPr>
            <a:r>
              <a:rPr lang="ru-RU" sz="1200" b="0" dirty="0" smtClean="0">
                <a:solidFill>
                  <a:schemeClr val="tx1"/>
                </a:solidFill>
              </a:rPr>
              <a:t>(подготовил педагог-психолог </a:t>
            </a:r>
            <a:r>
              <a:rPr lang="ru-RU" sz="1200" b="0" dirty="0" err="1" smtClean="0">
                <a:solidFill>
                  <a:schemeClr val="tx1"/>
                </a:solidFill>
              </a:rPr>
              <a:t>Бармашова</a:t>
            </a:r>
            <a:r>
              <a:rPr lang="ru-RU" sz="1200" b="0" dirty="0" smtClean="0">
                <a:solidFill>
                  <a:schemeClr val="tx1"/>
                </a:solidFill>
              </a:rPr>
              <a:t> Е.В.)</a:t>
            </a:r>
            <a:endParaRPr lang="ru-RU" sz="1200" b="0" dirty="0">
              <a:solidFill>
                <a:schemeClr val="tx1"/>
              </a:solidFill>
            </a:endParaRPr>
          </a:p>
        </p:txBody>
      </p:sp>
      <p:pic>
        <p:nvPicPr>
          <p:cNvPr id="4098" name="Picture 2" descr="https://img-fotki.yandex.ru/get/6620/108950446.115/0_cd25e_27042e76_or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555526"/>
            <a:ext cx="3926613" cy="379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1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007A37"/>
                </a:solidFill>
              </a:rPr>
              <a:t>Год науки и технологий</a:t>
            </a:r>
            <a:endParaRPr lang="ru-RU" sz="3200" dirty="0">
              <a:solidFill>
                <a:srgbClr val="007A37"/>
              </a:solidFill>
            </a:endParaRPr>
          </a:p>
        </p:txBody>
      </p:sp>
      <p:sp>
        <p:nvSpPr>
          <p:cNvPr id="4" name="Текст 3"/>
          <p:cNvSpPr>
            <a:spLocks noGrp="1"/>
          </p:cNvSpPr>
          <p:nvPr>
            <p:ph type="body" sz="half" idx="2"/>
          </p:nvPr>
        </p:nvSpPr>
        <p:spPr>
          <a:xfrm>
            <a:off x="457201" y="1076326"/>
            <a:ext cx="3610743" cy="3518297"/>
          </a:xfrm>
        </p:spPr>
        <p:txBody>
          <a:bodyPr/>
          <a:lstStyle/>
          <a:p>
            <a:r>
              <a:rPr lang="ru-RU" dirty="0">
                <a:solidFill>
                  <a:srgbClr val="C00000"/>
                </a:solidFill>
                <a:latin typeface="Monotype Corsiva" panose="03010101010201010101" pitchFamily="66" charset="0"/>
              </a:rPr>
              <a:t>Полезные или вредные насекомые</a:t>
            </a:r>
            <a:r>
              <a:rPr lang="ru-RU" dirty="0" smtClean="0">
                <a:solidFill>
                  <a:srgbClr val="C00000"/>
                </a:solidFill>
                <a:latin typeface="Monotype Corsiva" panose="03010101010201010101" pitchFamily="66" charset="0"/>
              </a:rPr>
              <a:t>.</a:t>
            </a:r>
          </a:p>
          <a:p>
            <a:pPr indent="457200" algn="just"/>
            <a:r>
              <a:rPr lang="ru-RU" sz="1200" b="0" dirty="0" smtClean="0">
                <a:solidFill>
                  <a:schemeClr val="tx1"/>
                </a:solidFill>
              </a:rPr>
              <a:t>Лето </a:t>
            </a:r>
            <a:r>
              <a:rPr lang="ru-RU" sz="1200" b="0" dirty="0">
                <a:solidFill>
                  <a:schemeClr val="tx1"/>
                </a:solidFill>
              </a:rPr>
              <a:t>– это не только время забав и солнечного настроение, также в этот период мы не должны забывать о безопасном поведении в природе.</a:t>
            </a:r>
          </a:p>
          <a:p>
            <a:pPr indent="457200" algn="just"/>
            <a:r>
              <a:rPr lang="ru-RU" sz="1200" b="0" dirty="0">
                <a:solidFill>
                  <a:schemeClr val="tx1"/>
                </a:solidFill>
              </a:rPr>
              <a:t>На протяжении нескольких дней дети подготовительной группы в игровой форме вместе с педагогами формировали свои представления о правилах безопасного поведения с насекомыми. В беседах они узнали, что насекомые делятся на две категории: вредные и полезные, а также по какой причине их разделяют. Рассматривали яркие картинки с детальным изображением маленьких жителей природы. Еще обсуждали и обыгрывали ситуации по разным контактам с насекомыми. Свои впечатления воспитанники отразили с помощью рисунков на асфальте.</a:t>
            </a:r>
          </a:p>
          <a:p>
            <a:endParaRPr lang="ru-RU" dirty="0"/>
          </a:p>
        </p:txBody>
      </p:sp>
      <p:pic>
        <p:nvPicPr>
          <p:cNvPr id="6146" name="Picture 2" descr="IMG-20210804-WA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374" y="411510"/>
            <a:ext cx="1905000" cy="1800225"/>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8" name="Picture 4" descr="IMG-20210804-WA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627534"/>
            <a:ext cx="1436365" cy="1906679"/>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2" name="Picture 2" descr="https://i.ytimg.com/vi/e7WI85bn4Ys/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8365" y="2534213"/>
            <a:ext cx="2347470" cy="13204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fsd.multiurok.ru/html/2018/09/17/s_5b9f4ccbc4f15/img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3628" y="2939058"/>
            <a:ext cx="2441619" cy="183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3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Занимательное </a:t>
            </a:r>
            <a:r>
              <a:rPr lang="ru-RU" dirty="0" err="1" smtClean="0"/>
              <a:t>эспериментирование</a:t>
            </a:r>
            <a:endParaRPr lang="ru-RU" dirty="0"/>
          </a:p>
        </p:txBody>
      </p:sp>
      <p:sp>
        <p:nvSpPr>
          <p:cNvPr id="4" name="Текст 3"/>
          <p:cNvSpPr>
            <a:spLocks noGrp="1"/>
          </p:cNvSpPr>
          <p:nvPr>
            <p:ph type="body" sz="half" idx="2"/>
          </p:nvPr>
        </p:nvSpPr>
        <p:spPr/>
        <p:txBody>
          <a:bodyPr/>
          <a:lstStyle/>
          <a:p>
            <a:pPr indent="457200" algn="just"/>
            <a:r>
              <a:rPr lang="ru-RU" sz="1200" b="0" dirty="0">
                <a:solidFill>
                  <a:schemeClr val="tx1"/>
                </a:solidFill>
              </a:rPr>
              <a:t>В течение первого полугодия педагог старшей группы совместно с воспитанниками проводила удивительные и интересные мероприятия. Это и непосредственно образовательная деятельность, эксперименты, опыты, выставки и т.д.</a:t>
            </a:r>
          </a:p>
          <a:p>
            <a:pPr indent="457200" algn="just"/>
            <a:r>
              <a:rPr lang="ru-RU" sz="1200" b="0" dirty="0">
                <a:solidFill>
                  <a:schemeClr val="tx1"/>
                </a:solidFill>
              </a:rPr>
              <a:t>Дети сами выступали в роли научных сотрудников, научились самостоятельно показывать доступные для них эксперименты и опыты.</a:t>
            </a:r>
          </a:p>
          <a:p>
            <a:pPr indent="457200" algn="just"/>
            <a:r>
              <a:rPr lang="ru-RU" sz="1200" b="0" dirty="0">
                <a:solidFill>
                  <a:schemeClr val="tx1"/>
                </a:solidFill>
              </a:rPr>
              <a:t>Воспитатель организовала выставку энциклопедий. И по желанию ребят знакомила с любопытными фактами из науки и техники.</a:t>
            </a:r>
          </a:p>
          <a:p>
            <a:pPr indent="457200" algn="just"/>
            <a:r>
              <a:rPr lang="ru-RU" sz="1200" b="0" dirty="0">
                <a:solidFill>
                  <a:schemeClr val="tx1"/>
                </a:solidFill>
              </a:rPr>
              <a:t>Также работа по данной тематике ведется и с родителями воспитанников. Они с интересом поддержали идею о проведении экспериментов в домашних условиях</a:t>
            </a:r>
            <a:r>
              <a:rPr lang="ru-RU" sz="1200" b="0" dirty="0" smtClean="0">
                <a:solidFill>
                  <a:schemeClr val="tx1"/>
                </a:solidFill>
              </a:rPr>
              <a:t>.</a:t>
            </a:r>
            <a:endParaRPr lang="ru-RU" sz="1200" b="0" dirty="0">
              <a:solidFill>
                <a:schemeClr val="tx1"/>
              </a:solidFill>
            </a:endParaRPr>
          </a:p>
        </p:txBody>
      </p:sp>
      <p:pic>
        <p:nvPicPr>
          <p:cNvPr id="7170" name="Picture 2" descr="IMG-20210818-WA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61950"/>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2" name="Picture 4" descr="IMG-20210818-WA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23" y="361950"/>
            <a:ext cx="2428528" cy="1117123"/>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4" name="Picture 6" descr="IMG-20210818-WA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483518"/>
            <a:ext cx="1076325"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6" name="Picture 2" descr="https://catherineasquithgallery.com/uploads/posts/2021-02/1613678570_32-p-fon-dlya-prezentatsii-po-eksperimentirovan-38.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8945" y="1790700"/>
            <a:ext cx="4982847" cy="327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19"/>
            <a:ext cx="3008313" cy="871538"/>
          </a:xfrm>
        </p:spPr>
        <p:txBody>
          <a:bodyPr/>
          <a:lstStyle/>
          <a:p>
            <a:r>
              <a:rPr lang="ru-RU" sz="3600" dirty="0" err="1" smtClean="0">
                <a:solidFill>
                  <a:srgbClr val="007A37"/>
                </a:solidFill>
              </a:rPr>
              <a:t>Развивайка</a:t>
            </a:r>
            <a:r>
              <a:rPr lang="ru-RU" sz="3600" dirty="0" smtClean="0">
                <a:solidFill>
                  <a:srgbClr val="007A37"/>
                </a:solidFill>
              </a:rPr>
              <a:t>!</a:t>
            </a:r>
            <a:endParaRPr lang="ru-RU" sz="3600" dirty="0">
              <a:solidFill>
                <a:srgbClr val="007A37"/>
              </a:solidFill>
            </a:endParaRPr>
          </a:p>
        </p:txBody>
      </p:sp>
      <p:sp>
        <p:nvSpPr>
          <p:cNvPr id="3" name="Объект 2"/>
          <p:cNvSpPr>
            <a:spLocks noGrp="1"/>
          </p:cNvSpPr>
          <p:nvPr>
            <p:ph idx="1"/>
          </p:nvPr>
        </p:nvSpPr>
        <p:spPr>
          <a:xfrm>
            <a:off x="4427984" y="204788"/>
            <a:ext cx="4464496" cy="4671218"/>
          </a:xfrm>
        </p:spPr>
        <p:txBody>
          <a:bodyPr/>
          <a:lstStyle/>
          <a:p>
            <a:pPr indent="457200" algn="just">
              <a:buNone/>
            </a:pPr>
            <a:r>
              <a:rPr lang="ru-RU" sz="1100" dirty="0">
                <a:solidFill>
                  <a:schemeClr val="tx1"/>
                </a:solidFill>
              </a:rPr>
              <a:t>Развивайте независимость </a:t>
            </a:r>
            <a:r>
              <a:rPr lang="ru-RU" sz="1100" dirty="0" smtClean="0">
                <a:solidFill>
                  <a:schemeClr val="tx1"/>
                </a:solidFill>
              </a:rPr>
              <a:t>ребенка</a:t>
            </a:r>
            <a:endParaRPr lang="ru-RU" sz="1100" dirty="0">
              <a:solidFill>
                <a:schemeClr val="tx1"/>
              </a:solidFill>
            </a:endParaRPr>
          </a:p>
          <a:p>
            <a:pPr indent="457200" algn="just">
              <a:buNone/>
            </a:pPr>
            <a:r>
              <a:rPr lang="ru-RU" sz="1100" b="0" dirty="0" smtClean="0">
                <a:solidFill>
                  <a:schemeClr val="tx1"/>
                </a:solidFill>
              </a:rPr>
              <a:t>Хотя </a:t>
            </a:r>
            <a:r>
              <a:rPr lang="ru-RU" sz="1100" b="0" dirty="0">
                <a:solidFill>
                  <a:schemeClr val="tx1"/>
                </a:solidFill>
              </a:rPr>
              <a:t>трех- и четырехлетним детям во всем необходима помощь родителей, специалисты по дошкольному воспитанию считают, что дети, как правило, в состоянии делать больше, чем многие из нас считают. Вот как родители могут стимулировать и воодушевлять своих </a:t>
            </a:r>
            <a:r>
              <a:rPr lang="ru-RU" sz="1100" b="0" dirty="0" smtClean="0">
                <a:solidFill>
                  <a:schemeClr val="tx1"/>
                </a:solidFill>
              </a:rPr>
              <a:t>малышей:</a:t>
            </a:r>
            <a:endParaRPr lang="ru-RU" sz="1100" dirty="0">
              <a:solidFill>
                <a:schemeClr val="tx1"/>
              </a:solidFill>
            </a:endParaRPr>
          </a:p>
          <a:p>
            <a:pPr marL="571500" indent="-228600" algn="just">
              <a:buAutoNum type="arabicPeriod"/>
            </a:pPr>
            <a:r>
              <a:rPr lang="ru-RU" sz="1100" dirty="0" smtClean="0">
                <a:solidFill>
                  <a:schemeClr val="tx1"/>
                </a:solidFill>
              </a:rPr>
              <a:t>Ожидайте </a:t>
            </a:r>
            <a:r>
              <a:rPr lang="ru-RU" sz="1100" dirty="0">
                <a:solidFill>
                  <a:schemeClr val="tx1"/>
                </a:solidFill>
              </a:rPr>
              <a:t>большего.</a:t>
            </a:r>
            <a:r>
              <a:rPr lang="ru-RU" sz="1100" b="0" dirty="0">
                <a:solidFill>
                  <a:schemeClr val="tx1"/>
                </a:solidFill>
              </a:rPr>
              <a:t> Образ жизни большинства людей зависит от ожиданий и соответствует им – дошкольники не исключение. В детском саду воспитатели ожидают, что дети будут сами наливать себе воду, убирать за собой тарелки, аккуратно вешать одежду в шкаф. Затем дети приходят домой, засовывают палец в рот и изъявляют желание кататься в ходунках. Вывод: родителям стоит поднимать планку ожиданий, и дети, очень вероятно, будут (вынуждены) к ней </a:t>
            </a:r>
            <a:r>
              <a:rPr lang="ru-RU" sz="1100" b="0" dirty="0" smtClean="0">
                <a:solidFill>
                  <a:schemeClr val="tx1"/>
                </a:solidFill>
              </a:rPr>
              <a:t>тянуться.</a:t>
            </a:r>
            <a:endParaRPr lang="ru-RU" sz="1100" dirty="0">
              <a:solidFill>
                <a:schemeClr val="tx1"/>
              </a:solidFill>
            </a:endParaRPr>
          </a:p>
          <a:p>
            <a:pPr indent="0" algn="just">
              <a:buNone/>
            </a:pPr>
            <a:r>
              <a:rPr lang="ru-RU" sz="1100" dirty="0" smtClean="0">
                <a:solidFill>
                  <a:schemeClr val="tx1"/>
                </a:solidFill>
              </a:rPr>
              <a:t>2</a:t>
            </a:r>
            <a:r>
              <a:rPr lang="ru-RU" sz="1100" dirty="0">
                <a:solidFill>
                  <a:schemeClr val="tx1"/>
                </a:solidFill>
              </a:rPr>
              <a:t>. Не делайте за ребенка то, что он может сделать сам.</a:t>
            </a:r>
            <a:r>
              <a:rPr lang="ru-RU" sz="1100" b="0" dirty="0">
                <a:solidFill>
                  <a:schemeClr val="tx1"/>
                </a:solidFill>
              </a:rPr>
              <a:t> Выполнять вместо ребенка различные задания быстрее и проще, но это не поможет ему стать более самостоятельным. Подсказка: взывайте к амбициям (к чувству собственного достоинства) вашего ребенка. Воспитатели говорят, что всякий раз, когда необходимо заставить детей одеться, надеть верхнюю одежду, сидеть спокойно за столом во время еды и тому подобное, необходимо задать им один простой вопрос: «Ты хочешь, чтобы я помогла тебе, или можешь сделать это самостоятельно?». Эти слова действуют на детей волшебным образом. Зачастую они все хотят делать самостоятельно.</a:t>
            </a:r>
            <a:endParaRPr lang="ru-RU" sz="1100" dirty="0">
              <a:solidFill>
                <a:schemeClr val="tx1"/>
              </a:solidFill>
            </a:endParaRPr>
          </a:p>
        </p:txBody>
      </p:sp>
      <p:sp>
        <p:nvSpPr>
          <p:cNvPr id="4" name="Текст 3"/>
          <p:cNvSpPr>
            <a:spLocks noGrp="1"/>
          </p:cNvSpPr>
          <p:nvPr>
            <p:ph type="body" sz="half" idx="2"/>
          </p:nvPr>
        </p:nvSpPr>
        <p:spPr>
          <a:xfrm>
            <a:off x="457201" y="699542"/>
            <a:ext cx="3826767" cy="3895081"/>
          </a:xfrm>
        </p:spPr>
        <p:txBody>
          <a:bodyPr/>
          <a:lstStyle/>
          <a:p>
            <a:pPr indent="457200" algn="just"/>
            <a:r>
              <a:rPr lang="ru-RU" dirty="0" smtClean="0">
                <a:solidFill>
                  <a:schemeClr val="tx1"/>
                </a:solidFill>
              </a:rPr>
              <a:t>Советы от воспитателя </a:t>
            </a:r>
          </a:p>
          <a:p>
            <a:pPr indent="457200" algn="just"/>
            <a:r>
              <a:rPr lang="ru-RU" dirty="0">
                <a:solidFill>
                  <a:schemeClr val="tx1"/>
                </a:solidFill>
              </a:rPr>
              <a:t>Как добиться от ребенка лучших </a:t>
            </a:r>
            <a:r>
              <a:rPr lang="ru-RU" dirty="0" smtClean="0">
                <a:solidFill>
                  <a:schemeClr val="tx1"/>
                </a:solidFill>
              </a:rPr>
              <a:t>результатов?</a:t>
            </a:r>
            <a:endParaRPr lang="ru-RU" dirty="0">
              <a:solidFill>
                <a:schemeClr val="tx1"/>
              </a:solidFill>
            </a:endParaRPr>
          </a:p>
          <a:p>
            <a:pPr indent="457200" algn="just"/>
            <a:r>
              <a:rPr lang="ru-RU" sz="1100" b="0" dirty="0" smtClean="0">
                <a:solidFill>
                  <a:schemeClr val="tx1"/>
                </a:solidFill>
              </a:rPr>
              <a:t>Иногда </a:t>
            </a:r>
            <a:r>
              <a:rPr lang="ru-RU" sz="1100" b="0" dirty="0">
                <a:solidFill>
                  <a:schemeClr val="tx1"/>
                </a:solidFill>
              </a:rPr>
              <a:t>кажется, будто у ребенка раздвоение личности. В садике он собирает игрушки, послушно надевает ботиночки и в нужное время самостоятельно идет в туалет. Дома же малыш постоянно возмущается просьбой родителей убирать после себя, требует купать его и кормить с ложечки. Очевидно, воспитатели знают что-то, чего не знают </a:t>
            </a:r>
            <a:r>
              <a:rPr lang="ru-RU" sz="1100" b="0" dirty="0" smtClean="0">
                <a:solidFill>
                  <a:schemeClr val="tx1"/>
                </a:solidFill>
              </a:rPr>
              <a:t>родители.</a:t>
            </a:r>
            <a:endParaRPr lang="ru-RU" sz="1100" dirty="0">
              <a:solidFill>
                <a:schemeClr val="tx1"/>
              </a:solidFill>
            </a:endParaRPr>
          </a:p>
          <a:p>
            <a:pPr indent="457200" algn="just"/>
            <a:r>
              <a:rPr lang="ru-RU" sz="1100" b="0" dirty="0" smtClean="0">
                <a:solidFill>
                  <a:schemeClr val="tx1"/>
                </a:solidFill>
              </a:rPr>
              <a:t>Но </a:t>
            </a:r>
            <a:r>
              <a:rPr lang="ru-RU" sz="1100" b="0" dirty="0">
                <a:solidFill>
                  <a:schemeClr val="tx1"/>
                </a:solidFill>
              </a:rPr>
              <a:t>тогда вопрос родителя: «Почему мой ребенок ведет себя лучше с посторонними людьми, чем со мной?» вовсе не случаен. Ответ прост: ваш малыш испытывает пределы вашего терпения, потому что верит, что вы будете любить его несмотря ни на что. Но это не означает, что вы не можете позаимствовать несколько стратегий у воспитателей детей, чтобы добиться от ребенка лучшего поведения. В этой статье представлены советы нескольких опытных педагогов дошкольных учреждений, адресованные родителям.</a:t>
            </a:r>
          </a:p>
        </p:txBody>
      </p:sp>
    </p:spTree>
    <p:extLst>
      <p:ext uri="{BB962C8B-B14F-4D97-AF65-F5344CB8AC3E}">
        <p14:creationId xmlns:p14="http://schemas.microsoft.com/office/powerpoint/2010/main" val="2443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4" name="Объект 3"/>
          <p:cNvSpPr>
            <a:spLocks noGrp="1"/>
          </p:cNvSpPr>
          <p:nvPr>
            <p:ph sz="half" idx="2"/>
          </p:nvPr>
        </p:nvSpPr>
        <p:spPr>
          <a:xfrm>
            <a:off x="465237" y="1089150"/>
            <a:ext cx="4040188" cy="2963466"/>
          </a:xfrm>
        </p:spPr>
        <p:txBody>
          <a:bodyPr/>
          <a:lstStyle/>
          <a:p>
            <a:r>
              <a:rPr lang="ru-RU" dirty="0"/>
              <a:t>Вам, родители.</a:t>
            </a:r>
          </a:p>
          <a:p>
            <a:r>
              <a:rPr lang="ru-RU" dirty="0"/>
              <a:t>Наши праздники</a:t>
            </a:r>
          </a:p>
          <a:p>
            <a:r>
              <a:rPr lang="ru-RU" dirty="0"/>
              <a:t>Увлекательный мир</a:t>
            </a:r>
          </a:p>
          <a:p>
            <a:r>
              <a:rPr lang="ru-RU" dirty="0"/>
              <a:t>Советует специалист</a:t>
            </a:r>
          </a:p>
          <a:p>
            <a:r>
              <a:rPr lang="ru-RU" dirty="0"/>
              <a:t>Год науки и технологий</a:t>
            </a:r>
          </a:p>
          <a:p>
            <a:r>
              <a:rPr lang="ru-RU" dirty="0" err="1"/>
              <a:t>Развивайка</a:t>
            </a:r>
            <a:r>
              <a:rPr lang="ru-RU" dirty="0"/>
              <a:t>!</a:t>
            </a:r>
          </a:p>
          <a:p>
            <a:r>
              <a:rPr lang="ru-RU" dirty="0"/>
              <a:t>Вкусно и полезно!</a:t>
            </a:r>
          </a:p>
          <a:p>
            <a:endParaRPr lang="ru-RU" dirty="0"/>
          </a:p>
        </p:txBody>
      </p:sp>
      <p:sp>
        <p:nvSpPr>
          <p:cNvPr id="6" name="Объект 5"/>
          <p:cNvSpPr>
            <a:spLocks noGrp="1"/>
          </p:cNvSpPr>
          <p:nvPr>
            <p:ph sz="quarter" idx="4"/>
          </p:nvPr>
        </p:nvSpPr>
        <p:spPr>
          <a:xfrm>
            <a:off x="4645026" y="1063229"/>
            <a:ext cx="4041775" cy="3531393"/>
          </a:xfrm>
        </p:spPr>
        <p:txBody>
          <a:bodyPr/>
          <a:lstStyle/>
          <a:p>
            <a:pPr marL="0" indent="0">
              <a:lnSpc>
                <a:spcPct val="120000"/>
              </a:lnSpc>
              <a:spcBef>
                <a:spcPts val="0"/>
              </a:spcBef>
              <a:buNone/>
            </a:pPr>
            <a:r>
              <a:rPr lang="ru-RU" sz="1100" i="1" dirty="0">
                <a:latin typeface="Arial" pitchFamily="34" charset="0"/>
                <a:cs typeface="Arial" pitchFamily="34" charset="0"/>
              </a:rPr>
              <a:t>Редакционная коллегия</a:t>
            </a:r>
          </a:p>
          <a:p>
            <a:pPr>
              <a:lnSpc>
                <a:spcPct val="120000"/>
              </a:lnSpc>
              <a:spcBef>
                <a:spcPts val="0"/>
              </a:spcBef>
            </a:pPr>
            <a:r>
              <a:rPr lang="ru-RU" sz="1100" i="1" dirty="0">
                <a:latin typeface="Arial" pitchFamily="34" charset="0"/>
                <a:cs typeface="Arial" pitchFamily="34" charset="0"/>
              </a:rPr>
              <a:t>Ливенцева Любовь Алексеевна, воспитатель</a:t>
            </a:r>
          </a:p>
          <a:p>
            <a:pPr>
              <a:lnSpc>
                <a:spcPct val="120000"/>
              </a:lnSpc>
              <a:spcBef>
                <a:spcPts val="0"/>
              </a:spcBef>
            </a:pPr>
            <a:r>
              <a:rPr lang="ru-RU" sz="1100" i="1" dirty="0" err="1">
                <a:latin typeface="Arial" pitchFamily="34" charset="0"/>
                <a:cs typeface="Arial" pitchFamily="34" charset="0"/>
              </a:rPr>
              <a:t>Мызникова</a:t>
            </a:r>
            <a:r>
              <a:rPr lang="ru-RU" sz="1100" i="1" dirty="0">
                <a:latin typeface="Arial" pitchFamily="34" charset="0"/>
                <a:cs typeface="Arial" pitchFamily="34" charset="0"/>
              </a:rPr>
              <a:t> Людмила Дмитриевна, воспитатель</a:t>
            </a:r>
          </a:p>
          <a:p>
            <a:pPr>
              <a:lnSpc>
                <a:spcPct val="120000"/>
              </a:lnSpc>
              <a:spcBef>
                <a:spcPts val="0"/>
              </a:spcBef>
            </a:pPr>
            <a:r>
              <a:rPr lang="ru-RU" sz="1100" i="1" dirty="0">
                <a:latin typeface="Arial" pitchFamily="34" charset="0"/>
                <a:cs typeface="Arial" pitchFamily="34" charset="0"/>
              </a:rPr>
              <a:t>Титкова Валентина Николаевна, воспитатель</a:t>
            </a:r>
          </a:p>
          <a:p>
            <a:pPr>
              <a:lnSpc>
                <a:spcPct val="120000"/>
              </a:lnSpc>
              <a:spcBef>
                <a:spcPts val="0"/>
              </a:spcBef>
            </a:pPr>
            <a:r>
              <a:rPr lang="ru-RU" sz="1100" i="1" dirty="0">
                <a:latin typeface="Arial" pitchFamily="34" charset="0"/>
                <a:cs typeface="Arial" pitchFamily="34" charset="0"/>
              </a:rPr>
              <a:t>Зайцева Жанна Анатольевна, воспитатель</a:t>
            </a:r>
          </a:p>
          <a:p>
            <a:pPr>
              <a:lnSpc>
                <a:spcPct val="120000"/>
              </a:lnSpc>
              <a:spcBef>
                <a:spcPts val="0"/>
              </a:spcBef>
            </a:pPr>
            <a:r>
              <a:rPr lang="ru-RU" sz="1100" i="1" dirty="0" err="1">
                <a:latin typeface="Arial" pitchFamily="34" charset="0"/>
                <a:cs typeface="Arial" pitchFamily="34" charset="0"/>
              </a:rPr>
              <a:t>Раева</a:t>
            </a:r>
            <a:r>
              <a:rPr lang="ru-RU" sz="1100" i="1" dirty="0">
                <a:latin typeface="Arial" pitchFamily="34" charset="0"/>
                <a:cs typeface="Arial" pitchFamily="34" charset="0"/>
              </a:rPr>
              <a:t> Татьяна Васильевна, воспитатель</a:t>
            </a:r>
          </a:p>
          <a:p>
            <a:pPr>
              <a:lnSpc>
                <a:spcPct val="120000"/>
              </a:lnSpc>
              <a:spcBef>
                <a:spcPts val="0"/>
              </a:spcBef>
            </a:pPr>
            <a:r>
              <a:rPr lang="ru-RU" sz="1100" i="1" dirty="0">
                <a:latin typeface="Arial" pitchFamily="34" charset="0"/>
                <a:cs typeface="Arial" pitchFamily="34" charset="0"/>
              </a:rPr>
              <a:t>Савинова Марина Леонидовна, воспитатель</a:t>
            </a:r>
          </a:p>
          <a:p>
            <a:pPr>
              <a:lnSpc>
                <a:spcPct val="120000"/>
              </a:lnSpc>
              <a:spcBef>
                <a:spcPts val="0"/>
              </a:spcBef>
            </a:pPr>
            <a:r>
              <a:rPr lang="ru-RU" sz="1100" i="1" dirty="0">
                <a:latin typeface="Arial" pitchFamily="34" charset="0"/>
                <a:cs typeface="Arial" pitchFamily="34" charset="0"/>
              </a:rPr>
              <a:t>Дёмина Екатерина Викторовна, воспитатель</a:t>
            </a:r>
          </a:p>
          <a:p>
            <a:pPr>
              <a:lnSpc>
                <a:spcPct val="120000"/>
              </a:lnSpc>
              <a:spcBef>
                <a:spcPts val="0"/>
              </a:spcBef>
            </a:pPr>
            <a:r>
              <a:rPr lang="ru-RU" sz="1100" i="1" dirty="0" err="1">
                <a:latin typeface="Arial" pitchFamily="34" charset="0"/>
                <a:cs typeface="Arial" pitchFamily="34" charset="0"/>
              </a:rPr>
              <a:t>Валова</a:t>
            </a:r>
            <a:r>
              <a:rPr lang="ru-RU" sz="1100" i="1" dirty="0">
                <a:latin typeface="Arial" pitchFamily="34" charset="0"/>
                <a:cs typeface="Arial" pitchFamily="34" charset="0"/>
              </a:rPr>
              <a:t> Татьяна Александровна, музыкальный</a:t>
            </a:r>
          </a:p>
          <a:p>
            <a:pPr>
              <a:lnSpc>
                <a:spcPct val="120000"/>
              </a:lnSpc>
              <a:spcBef>
                <a:spcPts val="0"/>
              </a:spcBef>
            </a:pPr>
            <a:r>
              <a:rPr lang="ru-RU" sz="1100" i="1" dirty="0">
                <a:latin typeface="Arial" pitchFamily="34" charset="0"/>
                <a:cs typeface="Arial" pitchFamily="34" charset="0"/>
              </a:rPr>
              <a:t>руководитель</a:t>
            </a:r>
          </a:p>
          <a:p>
            <a:pPr marL="0" indent="0">
              <a:lnSpc>
                <a:spcPct val="120000"/>
              </a:lnSpc>
              <a:spcBef>
                <a:spcPts val="0"/>
              </a:spcBef>
              <a:buNone/>
            </a:pPr>
            <a:r>
              <a:rPr lang="ru-RU" sz="1100" i="1" dirty="0">
                <a:latin typeface="Arial" pitchFamily="34" charset="0"/>
                <a:cs typeface="Arial" pitchFamily="34" charset="0"/>
              </a:rPr>
              <a:t>Экспертный совет</a:t>
            </a:r>
          </a:p>
          <a:p>
            <a:pPr>
              <a:lnSpc>
                <a:spcPct val="120000"/>
              </a:lnSpc>
              <a:spcBef>
                <a:spcPts val="0"/>
              </a:spcBef>
            </a:pPr>
            <a:r>
              <a:rPr lang="ru-RU" sz="1100" i="1" dirty="0" err="1">
                <a:latin typeface="Arial" pitchFamily="34" charset="0"/>
                <a:cs typeface="Arial" pitchFamily="34" charset="0"/>
              </a:rPr>
              <a:t>Кузенкова</a:t>
            </a:r>
            <a:r>
              <a:rPr lang="ru-RU" sz="1100" i="1" dirty="0">
                <a:latin typeface="Arial" pitchFamily="34" charset="0"/>
                <a:cs typeface="Arial" pitchFamily="34" charset="0"/>
              </a:rPr>
              <a:t> Татьяна Андреевна, заведующий </a:t>
            </a:r>
          </a:p>
          <a:p>
            <a:pPr>
              <a:lnSpc>
                <a:spcPct val="120000"/>
              </a:lnSpc>
              <a:spcBef>
                <a:spcPts val="0"/>
              </a:spcBef>
            </a:pPr>
            <a:r>
              <a:rPr lang="ru-RU" sz="1100" i="1" dirty="0">
                <a:latin typeface="Arial" pitchFamily="34" charset="0"/>
                <a:cs typeface="Arial" pitchFamily="34" charset="0"/>
              </a:rPr>
              <a:t>Сиренко Екатерина Сергеевна, зам. </a:t>
            </a:r>
            <a:r>
              <a:rPr lang="ru-RU" sz="1100" i="1" dirty="0" smtClean="0">
                <a:latin typeface="Arial" pitchFamily="34" charset="0"/>
                <a:cs typeface="Arial" pitchFamily="34" charset="0"/>
              </a:rPr>
              <a:t>заведующей</a:t>
            </a:r>
            <a:endParaRPr lang="ru-RU" sz="11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204" y="483518"/>
            <a:ext cx="5111750" cy="4389835"/>
          </a:xfrm>
        </p:spPr>
        <p:txBody>
          <a:bodyPr/>
          <a:lstStyle/>
          <a:p>
            <a:pPr indent="457200" algn="just">
              <a:buNone/>
            </a:pPr>
            <a:r>
              <a:rPr lang="ru-RU" sz="1100" dirty="0">
                <a:solidFill>
                  <a:schemeClr val="tx1"/>
                </a:solidFill>
              </a:rPr>
              <a:t>3. Не переделывайте что-либо после детей.</a:t>
            </a:r>
            <a:r>
              <a:rPr lang="ru-RU" sz="1100" b="0" dirty="0">
                <a:solidFill>
                  <a:schemeClr val="tx1"/>
                </a:solidFill>
              </a:rPr>
              <a:t> Если ваш ребенок заправляет кровать, не поддавайтесь искушению поправить после него одеяло. Если дочь надевает кофту в полоску, а юбку в горошек, похвалите ее «эклектичный» стиль. Исправляйте то, что сделал ваш ребенок, только в случаях крайней необходимости. Малыш может отметить для себя ваши исправления, и это отобьет у него всякую </a:t>
            </a:r>
            <a:r>
              <a:rPr lang="ru-RU" sz="1100" b="0" dirty="0" smtClean="0">
                <a:solidFill>
                  <a:schemeClr val="tx1"/>
                </a:solidFill>
              </a:rPr>
              <a:t>охоту.</a:t>
            </a:r>
            <a:endParaRPr lang="ru-RU" sz="1100" dirty="0">
              <a:solidFill>
                <a:schemeClr val="tx1"/>
              </a:solidFill>
            </a:endParaRPr>
          </a:p>
          <a:p>
            <a:pPr indent="457200" algn="just">
              <a:buNone/>
            </a:pPr>
            <a:r>
              <a:rPr lang="ru-RU" sz="1100" dirty="0" smtClean="0">
                <a:solidFill>
                  <a:schemeClr val="tx1"/>
                </a:solidFill>
              </a:rPr>
              <a:t>4</a:t>
            </a:r>
            <a:r>
              <a:rPr lang="ru-RU" sz="1100" dirty="0">
                <a:solidFill>
                  <a:schemeClr val="tx1"/>
                </a:solidFill>
              </a:rPr>
              <a:t>. Пусть ребенок сам решает простые задачи.</a:t>
            </a:r>
            <a:r>
              <a:rPr lang="ru-RU" sz="1100" b="0" dirty="0">
                <a:solidFill>
                  <a:schemeClr val="tx1"/>
                </a:solidFill>
              </a:rPr>
              <a:t> Если вы видите, что ребенок пытается починить игрушку или достать книгу с полки при помощи табурета, не спешите бежать на помощь. При условии, что малыш находится в безопасности, те моменты, когда вы не спешите и позволяете ему принимать решения самостоятельно, служат воспитанию его характера. Воспитатели говорят следующее: это естественно – стремиться идеально выполнять любые задания, но если мы так поступаем, мы лишаем своих детей шанса добиться </a:t>
            </a:r>
            <a:r>
              <a:rPr lang="ru-RU" sz="1100" b="0" dirty="0" smtClean="0">
                <a:solidFill>
                  <a:schemeClr val="tx1"/>
                </a:solidFill>
              </a:rPr>
              <a:t>успеха.</a:t>
            </a:r>
            <a:endParaRPr lang="ru-RU" sz="1100" dirty="0">
              <a:solidFill>
                <a:schemeClr val="tx1"/>
              </a:solidFill>
            </a:endParaRPr>
          </a:p>
          <a:p>
            <a:pPr indent="457200" algn="just">
              <a:buNone/>
            </a:pPr>
            <a:r>
              <a:rPr lang="ru-RU" sz="1100" dirty="0" smtClean="0">
                <a:solidFill>
                  <a:schemeClr val="tx1"/>
                </a:solidFill>
              </a:rPr>
              <a:t>5</a:t>
            </a:r>
            <a:r>
              <a:rPr lang="ru-RU" sz="1100" dirty="0">
                <a:solidFill>
                  <a:schemeClr val="tx1"/>
                </a:solidFill>
              </a:rPr>
              <a:t>. Назначайте домашние обязанности.</a:t>
            </a:r>
            <a:r>
              <a:rPr lang="ru-RU" sz="1100" b="0" dirty="0">
                <a:solidFill>
                  <a:schemeClr val="tx1"/>
                </a:solidFill>
              </a:rPr>
              <a:t> Возложив на дошкольника ответственность за выполнение регулярного, простого задания, вы развиваете его уверенность в себе и чувство компетентности. Ребенок, которому поручено поливать растения или доставать белье из стиральной машины, быстрее поверит в то, что сам может одеваться или зашнуровывать обувь. Просто убедитесь, что обязанность, которую вы возложили на ребенка, вполне ему по силам, что это реальная, а не бесполезная работа, так как даже дошкольники знают разницу между ними. Цель заключается в том, чтобы ребенок почувствовал себя способным, активным членом семьи.</a:t>
            </a:r>
            <a:endParaRPr lang="ru-RU" sz="1100" dirty="0">
              <a:solidFill>
                <a:schemeClr val="tx1"/>
              </a:solidFill>
            </a:endParaRPr>
          </a:p>
        </p:txBody>
      </p:sp>
      <p:pic>
        <p:nvPicPr>
          <p:cNvPr id="7172" name="Picture 4" descr="https://catherineasquithgallery.com/uploads/posts/2021-02/1613545883_21-p-belii-chelovechek-dlya-prezentatsii-prozra-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962" y="411510"/>
            <a:ext cx="3804170" cy="380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2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9502"/>
            <a:ext cx="5111750" cy="4389835"/>
          </a:xfrm>
        </p:spPr>
        <p:txBody>
          <a:bodyPr/>
          <a:lstStyle/>
          <a:p>
            <a:pPr marL="0" indent="457200" algn="just">
              <a:buNone/>
            </a:pPr>
            <a:r>
              <a:rPr lang="ru-RU" sz="1100" dirty="0">
                <a:solidFill>
                  <a:schemeClr val="tx1"/>
                </a:solidFill>
              </a:rPr>
              <a:t>Успешное </a:t>
            </a:r>
            <a:r>
              <a:rPr lang="ru-RU" sz="1100" dirty="0" smtClean="0">
                <a:solidFill>
                  <a:schemeClr val="tx1"/>
                </a:solidFill>
              </a:rPr>
              <a:t>сотрудничество</a:t>
            </a:r>
            <a:endParaRPr lang="ru-RU" sz="1100" dirty="0">
              <a:solidFill>
                <a:schemeClr val="tx1"/>
              </a:solidFill>
            </a:endParaRPr>
          </a:p>
          <a:p>
            <a:pPr marL="0" indent="457200" algn="just">
              <a:buNone/>
            </a:pPr>
            <a:r>
              <a:rPr lang="ru-RU" sz="1100" b="0" dirty="0" smtClean="0">
                <a:solidFill>
                  <a:schemeClr val="tx1"/>
                </a:solidFill>
              </a:rPr>
              <a:t>Почти </a:t>
            </a:r>
            <a:r>
              <a:rPr lang="ru-RU" sz="1100" b="0" dirty="0">
                <a:solidFill>
                  <a:schemeClr val="tx1"/>
                </a:solidFill>
              </a:rPr>
              <a:t>в любой группе детского сада вы увидите, что дети спокойно сидят в кругу, образуют упорядоченные линии, поднимают руки, прежде чем сказать что-либо, передают друг другу салфетки, тарелку с обедом и т. д. Возникает вопрос: как воспитатели добились этого? Как они заставляют десяток и более детей в возрасте до четырех лет сотрудничать охотно и радостно? Секретной формулы не существует, а большинство воспитателей советуют </a:t>
            </a:r>
            <a:r>
              <a:rPr lang="ru-RU" sz="1100" b="0" dirty="0" smtClean="0">
                <a:solidFill>
                  <a:schemeClr val="tx1"/>
                </a:solidFill>
              </a:rPr>
              <a:t>следующее:</a:t>
            </a:r>
            <a:endParaRPr lang="ru-RU" sz="1100" dirty="0">
              <a:solidFill>
                <a:schemeClr val="tx1"/>
              </a:solidFill>
            </a:endParaRPr>
          </a:p>
          <a:p>
            <a:pPr marL="0" indent="457200" algn="just">
              <a:buNone/>
            </a:pPr>
            <a:r>
              <a:rPr lang="ru-RU" sz="1100" dirty="0" smtClean="0">
                <a:solidFill>
                  <a:schemeClr val="tx1"/>
                </a:solidFill>
              </a:rPr>
              <a:t>6</a:t>
            </a:r>
            <a:r>
              <a:rPr lang="ru-RU" sz="1100" dirty="0">
                <a:solidFill>
                  <a:schemeClr val="tx1"/>
                </a:solidFill>
              </a:rPr>
              <a:t>. Похвала является ключом, особенно если ваш ребенок не расположен к сотрудничеству.</a:t>
            </a:r>
            <a:r>
              <a:rPr lang="ru-RU" sz="1100" b="0" dirty="0">
                <a:solidFill>
                  <a:schemeClr val="tx1"/>
                </a:solidFill>
              </a:rPr>
              <a:t> Попробуйте уловить тот момент, когда ребенок ведет себя хорошо, обратить на это внимание малыша и похвалить его за хорошее поведение. Дети повторяют тот тип поведения, который привлекает внимание </a:t>
            </a:r>
            <a:r>
              <a:rPr lang="ru-RU" sz="1100" b="0" dirty="0" smtClean="0">
                <a:solidFill>
                  <a:schemeClr val="tx1"/>
                </a:solidFill>
              </a:rPr>
              <a:t>взрослых.</a:t>
            </a:r>
            <a:endParaRPr lang="ru-RU" sz="1100" dirty="0">
              <a:solidFill>
                <a:schemeClr val="tx1"/>
              </a:solidFill>
            </a:endParaRPr>
          </a:p>
          <a:p>
            <a:pPr marL="0" indent="457200" algn="just">
              <a:buNone/>
            </a:pPr>
            <a:r>
              <a:rPr lang="ru-RU" sz="1100" dirty="0" smtClean="0">
                <a:solidFill>
                  <a:schemeClr val="tx1"/>
                </a:solidFill>
              </a:rPr>
              <a:t>7</a:t>
            </a:r>
            <a:r>
              <a:rPr lang="ru-RU" sz="1100" dirty="0">
                <a:solidFill>
                  <a:schemeClr val="tx1"/>
                </a:solidFill>
              </a:rPr>
              <a:t>. Разработайте предсказуемый порядок и расписание.</a:t>
            </a:r>
            <a:r>
              <a:rPr lang="ru-RU" sz="1100" b="0" dirty="0">
                <a:solidFill>
                  <a:schemeClr val="tx1"/>
                </a:solidFill>
              </a:rPr>
              <a:t> Дети сотрудничают в садике, потому что знают, чего от них ожидают. Они следуют, по сути, одному и тому же заведенному порядку день за днем, поэтому быстро учатся тому, что должны делать, и через некоторое время уже не требуют напоминания. Хотя нецелесообразно внедрять дома детсадовский порядок, чем более вы будете последовательными, тем более будет склонен к сотрудничеству ваш ребенок. Определите несколько рутинных правил и придерживайтесь их. Например, все одеваются перед завтраком. Когда мы приходим с улицы, то моем руки. Мама не читает сказки на ночь, пока все дети не переоденутся в пижамы. Со временем следование этим «домашним правилам» станет второй натурой вашего ребенка.</a:t>
            </a:r>
            <a:endParaRPr lang="ru-RU" sz="1100" dirty="0">
              <a:solidFill>
                <a:schemeClr val="tx1"/>
              </a:solidFill>
            </a:endParaRPr>
          </a:p>
        </p:txBody>
      </p:sp>
      <p:pic>
        <p:nvPicPr>
          <p:cNvPr id="8194" name="Picture 2" descr="https://www.jigsawplanet.com/BiancaM24/familia?rc=fa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768155"/>
            <a:ext cx="2794975" cy="394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0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9502"/>
            <a:ext cx="5111750" cy="4389835"/>
          </a:xfrm>
        </p:spPr>
        <p:txBody>
          <a:bodyPr/>
          <a:lstStyle/>
          <a:p>
            <a:pPr marL="0" indent="457200" algn="just">
              <a:buNone/>
            </a:pPr>
            <a:r>
              <a:rPr lang="ru-RU" sz="1100" dirty="0">
                <a:solidFill>
                  <a:schemeClr val="tx1"/>
                </a:solidFill>
              </a:rPr>
              <a:t>8. Расслабьтесь, не «берите в голову».</a:t>
            </a:r>
            <a:r>
              <a:rPr lang="ru-RU" sz="1100" b="0" dirty="0">
                <a:solidFill>
                  <a:schemeClr val="tx1"/>
                </a:solidFill>
              </a:rPr>
              <a:t> Если ваш ребенок отказывается что-то делать, попробуйте превратить это в </a:t>
            </a:r>
            <a:r>
              <a:rPr lang="ru-RU" sz="1100" b="0" dirty="0">
                <a:solidFill>
                  <a:schemeClr val="tx1"/>
                </a:solidFill>
                <a:hlinkClick r:id="rId2"/>
              </a:rPr>
              <a:t>игру</a:t>
            </a:r>
            <a:r>
              <a:rPr lang="ru-RU" sz="1100" b="0" dirty="0">
                <a:solidFill>
                  <a:schemeClr val="tx1"/>
                </a:solidFill>
              </a:rPr>
              <a:t>. </a:t>
            </a:r>
            <a:r>
              <a:rPr lang="ru-RU" sz="1100" b="0" dirty="0">
                <a:solidFill>
                  <a:schemeClr val="tx1"/>
                </a:solidFill>
                <a:hlinkClick r:id="rId3"/>
              </a:rPr>
              <a:t>Юмор</a:t>
            </a:r>
            <a:r>
              <a:rPr lang="ru-RU" sz="1100" b="0" dirty="0">
                <a:solidFill>
                  <a:schemeClr val="tx1"/>
                </a:solidFill>
              </a:rPr>
              <a:t> и игры – это два полезных инструмента, о которых родители иногда забывают. Попробуйте обувать ребенка утром, играя в обувной магазин, например, так: «Добро пожаловать в обувной магазин мамы, я только что специально для вас получила прекрасную пару обуви из самой модной коллекции. Попробуйте ее примерить». Ребенку понравится такая </a:t>
            </a:r>
            <a:r>
              <a:rPr lang="ru-RU" sz="1100" b="0" dirty="0" smtClean="0">
                <a:solidFill>
                  <a:schemeClr val="tx1"/>
                </a:solidFill>
              </a:rPr>
              <a:t>игра.</a:t>
            </a:r>
            <a:endParaRPr lang="ru-RU" sz="1100" dirty="0">
              <a:solidFill>
                <a:schemeClr val="tx1"/>
              </a:solidFill>
            </a:endParaRPr>
          </a:p>
          <a:p>
            <a:pPr marL="0" indent="457200" algn="just">
              <a:buNone/>
            </a:pPr>
            <a:r>
              <a:rPr lang="ru-RU" sz="1100" dirty="0" smtClean="0">
                <a:solidFill>
                  <a:schemeClr val="tx1"/>
                </a:solidFill>
              </a:rPr>
              <a:t>9</a:t>
            </a:r>
            <a:r>
              <a:rPr lang="ru-RU" sz="1100" dirty="0">
                <a:solidFill>
                  <a:schemeClr val="tx1"/>
                </a:solidFill>
              </a:rPr>
              <a:t>. Сообщайте о переменах заранее.</a:t>
            </a:r>
            <a:r>
              <a:rPr lang="ru-RU" sz="1100" b="0" dirty="0">
                <a:solidFill>
                  <a:schemeClr val="tx1"/>
                </a:solidFill>
              </a:rPr>
              <a:t> Если ваш ребенок устраивает </a:t>
            </a:r>
            <a:r>
              <a:rPr lang="ru-RU" sz="1100" b="0" dirty="0">
                <a:solidFill>
                  <a:schemeClr val="tx1"/>
                </a:solidFill>
                <a:hlinkClick r:id="rId4"/>
              </a:rPr>
              <a:t>истерику</a:t>
            </a:r>
            <a:r>
              <a:rPr lang="ru-RU" sz="1100" b="0" dirty="0">
                <a:solidFill>
                  <a:schemeClr val="tx1"/>
                </a:solidFill>
              </a:rPr>
              <a:t>, когда вы объявляете, что пора, к примеру, выключать телевизор, прекратить игру и идти есть или уходить из гостей, наверное, вы просто недостаточно заблаговременно предупредили его об этом. В садике детей предупреждают заранее о грядущих изменениях, чтобы они имели возможность закончить то, что они делают. Если вам нужно выйти из дома в 8:30 утра, предупредите вашего ребенка в 8:15, скажите, что у него есть еще пять минут на игру, а затем ему придется прекратить ее и убрать игрушки. Установите таймер, чтобы ребенок знал, сколько времени у него в </a:t>
            </a:r>
            <a:r>
              <a:rPr lang="ru-RU" sz="1100" b="0" dirty="0" smtClean="0">
                <a:solidFill>
                  <a:schemeClr val="tx1"/>
                </a:solidFill>
              </a:rPr>
              <a:t>запасе.</a:t>
            </a:r>
            <a:endParaRPr lang="ru-RU" sz="1100" dirty="0">
              <a:solidFill>
                <a:schemeClr val="tx1"/>
              </a:solidFill>
            </a:endParaRPr>
          </a:p>
          <a:p>
            <a:pPr marL="0" indent="457200" algn="just">
              <a:buNone/>
            </a:pPr>
            <a:r>
              <a:rPr lang="ru-RU" sz="1100" dirty="0" smtClean="0">
                <a:solidFill>
                  <a:schemeClr val="tx1"/>
                </a:solidFill>
              </a:rPr>
              <a:t>10</a:t>
            </a:r>
            <a:r>
              <a:rPr lang="ru-RU" sz="1100" dirty="0">
                <a:solidFill>
                  <a:schemeClr val="tx1"/>
                </a:solidFill>
              </a:rPr>
              <a:t>. Награждайте рассудительно.</a:t>
            </a:r>
            <a:r>
              <a:rPr lang="ru-RU" sz="1100" b="0" dirty="0">
                <a:solidFill>
                  <a:schemeClr val="tx1"/>
                </a:solidFill>
              </a:rPr>
              <a:t> Если ваш ребенок работает исключительно за вознаграждение, то не узнает о реальных причинах выполнения заданий – он должен убирать игрушки, чтобы остальные члены семьи не наступали на них, не спотыкались (не повредились) и не повредили ненароком. Совет: награждайте за успешные старания, такие как приучение к горшку, но избегайте награждать ребенка за повседневные дела, такие как самостоятельное одевание или чистка зубов.</a:t>
            </a:r>
            <a:endParaRPr lang="ru-RU" sz="1100" dirty="0">
              <a:solidFill>
                <a:schemeClr val="tx1"/>
              </a:solidFill>
            </a:endParaRPr>
          </a:p>
        </p:txBody>
      </p:sp>
      <p:pic>
        <p:nvPicPr>
          <p:cNvPr id="9218" name="Picture 2" descr="https://yt3.ggpht.com/a/AATXAJzRSP4S-o_F6CH6bqBVmcVxoalLM2Gj6hhlk71m=s900-c-k-c0xffffffff-no-rj-m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204" y="771550"/>
            <a:ext cx="3237707" cy="323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4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9502"/>
            <a:ext cx="5111750" cy="4389835"/>
          </a:xfrm>
        </p:spPr>
        <p:txBody>
          <a:bodyPr/>
          <a:lstStyle/>
          <a:p>
            <a:pPr marL="0" indent="457200" algn="just">
              <a:buNone/>
            </a:pPr>
            <a:r>
              <a:rPr lang="ru-RU" sz="1100" dirty="0">
                <a:solidFill>
                  <a:schemeClr val="tx1"/>
                </a:solidFill>
              </a:rPr>
              <a:t>11. Предоставьте ребенку структурированный выбор.</a:t>
            </a:r>
            <a:r>
              <a:rPr lang="ru-RU" sz="1100" b="0" dirty="0">
                <a:solidFill>
                  <a:schemeClr val="tx1"/>
                </a:solidFill>
              </a:rPr>
              <a:t> Например, если ваш трехлетний малыш отказывается сидеть за обеденным столом, вы можете предложить ему на выбор либо сидеть спокойно и получить десерт, либо не сидеть и лишиться удовольствия. Сначала ваш ребенок может сделать неправильный выбор, но, в конце концов, сможет выбирать правильно, потому что заметит, что неправильный выбор лишает его желанных удовольствий. Сделайте так, чтобы нужный вам вариант А был более привлекательным, чем вариант </a:t>
            </a:r>
            <a:r>
              <a:rPr lang="ru-RU" sz="1100" b="0" dirty="0" smtClean="0">
                <a:solidFill>
                  <a:schemeClr val="tx1"/>
                </a:solidFill>
              </a:rPr>
              <a:t>Б.</a:t>
            </a:r>
            <a:endParaRPr lang="ru-RU" sz="1100" dirty="0">
              <a:solidFill>
                <a:schemeClr val="tx1"/>
              </a:solidFill>
            </a:endParaRPr>
          </a:p>
          <a:p>
            <a:pPr marL="0" indent="457200" algn="just">
              <a:buNone/>
            </a:pPr>
            <a:r>
              <a:rPr lang="ru-RU" sz="1100" dirty="0" smtClean="0">
                <a:solidFill>
                  <a:schemeClr val="tx1"/>
                </a:solidFill>
              </a:rPr>
              <a:t>12</a:t>
            </a:r>
            <a:r>
              <a:rPr lang="ru-RU" sz="1100" dirty="0">
                <a:solidFill>
                  <a:schemeClr val="tx1"/>
                </a:solidFill>
              </a:rPr>
              <a:t>. Никаких если.</a:t>
            </a:r>
            <a:r>
              <a:rPr lang="ru-RU" sz="1100" b="0" dirty="0">
                <a:solidFill>
                  <a:schemeClr val="tx1"/>
                </a:solidFill>
              </a:rPr>
              <a:t> Составляйте фразы таким образом, чтобы они предполагали сотрудничество. Высказывание «Если ты закончишь убирать свои мелки, мы можем пойти в парк» предполагает, что, возможно, ваш ребенок не станет убирать свои мелки. Вместо этого попробуйте сказать так: «Когда ты уберешь мелки, мы пойдем в парк</a:t>
            </a:r>
            <a:r>
              <a:rPr lang="ru-RU" sz="1100" b="0" dirty="0" smtClean="0">
                <a:solidFill>
                  <a:schemeClr val="tx1"/>
                </a:solidFill>
              </a:rPr>
              <a:t>».</a:t>
            </a:r>
            <a:endParaRPr lang="ru-RU" sz="1100" dirty="0">
              <a:solidFill>
                <a:schemeClr val="tx1"/>
              </a:solidFill>
            </a:endParaRPr>
          </a:p>
          <a:p>
            <a:pPr marL="0" indent="457200" algn="just">
              <a:buNone/>
            </a:pPr>
            <a:r>
              <a:rPr lang="ru-RU" sz="1100" dirty="0" smtClean="0">
                <a:solidFill>
                  <a:schemeClr val="tx1"/>
                </a:solidFill>
              </a:rPr>
              <a:t>13</a:t>
            </a:r>
            <a:r>
              <a:rPr lang="ru-RU" sz="1100" dirty="0">
                <a:solidFill>
                  <a:schemeClr val="tx1"/>
                </a:solidFill>
              </a:rPr>
              <a:t>. Отдавайте предпочтение играм.</a:t>
            </a:r>
            <a:r>
              <a:rPr lang="ru-RU" sz="1100" b="0" dirty="0">
                <a:solidFill>
                  <a:schemeClr val="tx1"/>
                </a:solidFill>
              </a:rPr>
              <a:t> Воспитатели не устают повторять, что дети сегодня менее способны играть творчески, чем дети десятилетие или два назад. Слишком большая часть их времени посвящена контролируемым мероприятиям. Совет: научитесь говорить ребенку «Иди, поиграй». Вы не должны занимать ребенка 24 часа в сутки 7 дней в неделю. Пусть ему станет немного скучно, это не страшно. Главное, убедитесь, что у ребенка в наличии есть все необходимые средства, такие как наряды для кукол, краски и бумага, большая картонная коробка и пластилин.</a:t>
            </a:r>
            <a:endParaRPr lang="ru-RU" sz="1100" dirty="0">
              <a:solidFill>
                <a:schemeClr val="tx1"/>
              </a:solidFill>
            </a:endParaRPr>
          </a:p>
        </p:txBody>
      </p:sp>
      <p:pic>
        <p:nvPicPr>
          <p:cNvPr id="10242" name="Picture 2" descr="https://ds05.infourok.ru/uploads/ex/1134/00180603-5f8b5cdb/hello_html_m746d5bc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278" y="339502"/>
            <a:ext cx="3251596" cy="17070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catherineasquithgallery.com/uploads/posts/2021-03/1614552526_21-p-detskie-kartinki-na-belom-fone-2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278" y="2211710"/>
            <a:ext cx="3451771" cy="266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9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9502"/>
            <a:ext cx="5111750" cy="4389835"/>
          </a:xfrm>
        </p:spPr>
        <p:txBody>
          <a:bodyPr/>
          <a:lstStyle/>
          <a:p>
            <a:pPr marL="0" indent="457200" algn="just">
              <a:buNone/>
            </a:pPr>
            <a:r>
              <a:rPr lang="ru-RU" sz="1100" dirty="0">
                <a:solidFill>
                  <a:schemeClr val="tx1"/>
                </a:solidFill>
              </a:rPr>
              <a:t>14. Выполняйте задания под музыку.</a:t>
            </a:r>
            <a:r>
              <a:rPr lang="ru-RU" sz="1100" b="0" dirty="0">
                <a:solidFill>
                  <a:schemeClr val="tx1"/>
                </a:solidFill>
              </a:rPr>
              <a:t> Есть все основания полагать, что музыка помогает </a:t>
            </a:r>
            <a:r>
              <a:rPr lang="ru-RU" sz="1100" b="0" dirty="0">
                <a:solidFill>
                  <a:schemeClr val="tx1"/>
                </a:solidFill>
                <a:hlinkClick r:id="rId2"/>
              </a:rPr>
              <a:t>во время уборки</a:t>
            </a:r>
            <a:r>
              <a:rPr lang="ru-RU" sz="1100" b="0" dirty="0">
                <a:solidFill>
                  <a:schemeClr val="tx1"/>
                </a:solidFill>
              </a:rPr>
              <a:t>. Предоставьте ребенку возможность выполнить задание под музыку, и ему это покажется забавным и интересным. Вы можете даже предложить небольшое соревнование, например, сможет ли он одеться самостоятельно, пока звучит его любимая </a:t>
            </a:r>
            <a:r>
              <a:rPr lang="ru-RU" sz="1100" b="0" dirty="0" smtClean="0">
                <a:solidFill>
                  <a:schemeClr val="tx1"/>
                </a:solidFill>
              </a:rPr>
              <a:t>песня.</a:t>
            </a:r>
            <a:endParaRPr lang="ru-RU" sz="1100" dirty="0">
              <a:solidFill>
                <a:schemeClr val="tx1"/>
              </a:solidFill>
            </a:endParaRPr>
          </a:p>
          <a:p>
            <a:pPr marL="0" indent="457200" algn="just">
              <a:buNone/>
            </a:pPr>
            <a:r>
              <a:rPr lang="ru-RU" sz="1100" dirty="0" smtClean="0">
                <a:solidFill>
                  <a:schemeClr val="tx1"/>
                </a:solidFill>
              </a:rPr>
              <a:t>15</a:t>
            </a:r>
            <a:r>
              <a:rPr lang="ru-RU" sz="1100" dirty="0">
                <a:solidFill>
                  <a:schemeClr val="tx1"/>
                </a:solidFill>
              </a:rPr>
              <a:t>. Поощряйте командную работу.</a:t>
            </a:r>
            <a:r>
              <a:rPr lang="ru-RU" sz="1100" b="0" dirty="0">
                <a:solidFill>
                  <a:schemeClr val="tx1"/>
                </a:solidFill>
              </a:rPr>
              <a:t> Если ваш ребенок сражается за игрушку с другим ребенком, установите им таймер на пять минут. Скажите одному ребенку, что он может играть с игрушкой, пока не услышит сигнал, а затем наступит очередь другого </a:t>
            </a:r>
            <a:r>
              <a:rPr lang="ru-RU" sz="1100" b="0" dirty="0" smtClean="0">
                <a:solidFill>
                  <a:schemeClr val="tx1"/>
                </a:solidFill>
              </a:rPr>
              <a:t>ребенка.</a:t>
            </a:r>
            <a:endParaRPr lang="ru-RU" sz="1100" dirty="0">
              <a:solidFill>
                <a:schemeClr val="tx1"/>
              </a:solidFill>
            </a:endParaRPr>
          </a:p>
          <a:p>
            <a:pPr marL="0" indent="457200" algn="just">
              <a:buNone/>
            </a:pPr>
            <a:r>
              <a:rPr lang="ru-RU" sz="1100" dirty="0" smtClean="0">
                <a:solidFill>
                  <a:schemeClr val="tx1"/>
                </a:solidFill>
              </a:rPr>
              <a:t>16</a:t>
            </a:r>
            <a:r>
              <a:rPr lang="ru-RU" sz="1100" dirty="0">
                <a:solidFill>
                  <a:schemeClr val="tx1"/>
                </a:solidFill>
              </a:rPr>
              <a:t>. Пусть ребенок сам решает незначительные конфликты.</a:t>
            </a:r>
            <a:r>
              <a:rPr lang="ru-RU" sz="1100" b="0" dirty="0">
                <a:solidFill>
                  <a:schemeClr val="tx1"/>
                </a:solidFill>
              </a:rPr>
              <a:t> Вместо того чтобы вмешиваться в детские споры и решать их, отойдите в сторону и позвольте детям самим разобраться с </a:t>
            </a:r>
            <a:r>
              <a:rPr lang="ru-RU" sz="1100" b="0" dirty="0">
                <a:solidFill>
                  <a:schemeClr val="tx1"/>
                </a:solidFill>
                <a:hlinkClick r:id="rId3"/>
              </a:rPr>
              <a:t>конфликтом</a:t>
            </a:r>
            <a:r>
              <a:rPr lang="ru-RU" sz="1100" b="0" dirty="0">
                <a:solidFill>
                  <a:schemeClr val="tx1"/>
                </a:solidFill>
              </a:rPr>
              <a:t> (если только они не начинают драться). Вы не будете рядом с ребенком всю жизнь и не сможете постоянно спасать его, поэтому позвольте ему научиться делать это самому.</a:t>
            </a:r>
            <a:endParaRPr lang="ru-RU" sz="1100" dirty="0">
              <a:solidFill>
                <a:schemeClr val="tx1"/>
              </a:solidFill>
            </a:endParaRPr>
          </a:p>
        </p:txBody>
      </p:sp>
      <p:pic>
        <p:nvPicPr>
          <p:cNvPr id="11266" name="Picture 2" descr="https://proprikol.ru/wp-content/uploads/2019/08/kartinki-detskie-dlya-sadika-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33403"/>
            <a:ext cx="2952328" cy="2307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s://catherineasquithgallery.com/uploads/posts/2021-03/1614791290_34-p-fon-dlya-vospitatelya-detskogo-sada-4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1041" y="2715766"/>
            <a:ext cx="5200978" cy="231604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children-4.edu-rb.ru/files/news/568309d729.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720" y="2907058"/>
            <a:ext cx="2260892" cy="182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9502"/>
            <a:ext cx="5111750" cy="4389835"/>
          </a:xfrm>
        </p:spPr>
        <p:txBody>
          <a:bodyPr/>
          <a:lstStyle/>
          <a:p>
            <a:pPr marL="0" indent="457200" algn="just">
              <a:buNone/>
            </a:pPr>
            <a:r>
              <a:rPr lang="ru-RU" sz="1100" dirty="0">
                <a:solidFill>
                  <a:schemeClr val="tx1"/>
                </a:solidFill>
              </a:rPr>
              <a:t>Дисциплинируйте </a:t>
            </a:r>
            <a:r>
              <a:rPr lang="ru-RU" sz="1100" dirty="0" smtClean="0">
                <a:solidFill>
                  <a:schemeClr val="tx1"/>
                </a:solidFill>
              </a:rPr>
              <a:t>эффективно</a:t>
            </a:r>
            <a:endParaRPr lang="ru-RU" sz="1100" dirty="0">
              <a:solidFill>
                <a:schemeClr val="tx1"/>
              </a:solidFill>
            </a:endParaRPr>
          </a:p>
          <a:p>
            <a:pPr marL="0" indent="457200" algn="just">
              <a:buNone/>
            </a:pPr>
            <a:r>
              <a:rPr lang="ru-RU" sz="1100" b="0" dirty="0" smtClean="0">
                <a:solidFill>
                  <a:schemeClr val="tx1"/>
                </a:solidFill>
              </a:rPr>
              <a:t>В </a:t>
            </a:r>
            <a:r>
              <a:rPr lang="ru-RU" sz="1100" b="0" dirty="0">
                <a:solidFill>
                  <a:schemeClr val="tx1"/>
                </a:solidFill>
              </a:rPr>
              <a:t>отличие от большинства родителей воспитатели не делают перерывы в воспитании </a:t>
            </a:r>
            <a:r>
              <a:rPr lang="ru-RU" sz="1100" b="0" dirty="0">
                <a:solidFill>
                  <a:schemeClr val="tx1"/>
                </a:solidFill>
                <a:hlinkClick r:id="rId2"/>
              </a:rPr>
              <a:t>дисциплины</a:t>
            </a:r>
            <a:r>
              <a:rPr lang="ru-RU" sz="1100" b="0" dirty="0">
                <a:solidFill>
                  <a:schemeClr val="tx1"/>
                </a:solidFill>
              </a:rPr>
              <a:t> детей. Какие же советы о дисциплине предоставляют </a:t>
            </a:r>
            <a:r>
              <a:rPr lang="ru-RU" sz="1100" b="0" dirty="0" smtClean="0">
                <a:solidFill>
                  <a:schemeClr val="tx1"/>
                </a:solidFill>
              </a:rPr>
              <a:t>воспитатели?</a:t>
            </a:r>
            <a:endParaRPr lang="ru-RU" sz="1100" dirty="0">
              <a:solidFill>
                <a:schemeClr val="tx1"/>
              </a:solidFill>
            </a:endParaRPr>
          </a:p>
          <a:p>
            <a:pPr marL="0" indent="457200" algn="just">
              <a:buNone/>
            </a:pPr>
            <a:r>
              <a:rPr lang="ru-RU" sz="1100" dirty="0" smtClean="0">
                <a:solidFill>
                  <a:schemeClr val="tx1"/>
                </a:solidFill>
              </a:rPr>
              <a:t>17</a:t>
            </a:r>
            <a:r>
              <a:rPr lang="ru-RU" sz="1100" dirty="0">
                <a:solidFill>
                  <a:schemeClr val="tx1"/>
                </a:solidFill>
              </a:rPr>
              <a:t>. Перенаправляйте, отвлекайте внимание ребенка.</a:t>
            </a:r>
            <a:r>
              <a:rPr lang="ru-RU" sz="1100" b="0" dirty="0">
                <a:solidFill>
                  <a:schemeClr val="tx1"/>
                </a:solidFill>
              </a:rPr>
              <a:t> Если ваш дошкольник прыгает на диване или отбирает куклу у старшей сестры, отвлеките его, предложив нарисовать картину или вместе прочитать интересный </a:t>
            </a:r>
            <a:r>
              <a:rPr lang="ru-RU" sz="1100" b="0" dirty="0" smtClean="0">
                <a:solidFill>
                  <a:schemeClr val="tx1"/>
                </a:solidFill>
              </a:rPr>
              <a:t>рассказ.</a:t>
            </a:r>
            <a:endParaRPr lang="ru-RU" sz="1100" dirty="0">
              <a:solidFill>
                <a:schemeClr val="tx1"/>
              </a:solidFill>
            </a:endParaRPr>
          </a:p>
          <a:p>
            <a:pPr marL="0" indent="457200" algn="just">
              <a:buNone/>
            </a:pPr>
            <a:r>
              <a:rPr lang="ru-RU" sz="1100" dirty="0" smtClean="0">
                <a:solidFill>
                  <a:schemeClr val="tx1"/>
                </a:solidFill>
              </a:rPr>
              <a:t>18</a:t>
            </a:r>
            <a:r>
              <a:rPr lang="ru-RU" sz="1100" dirty="0">
                <a:solidFill>
                  <a:schemeClr val="tx1"/>
                </a:solidFill>
              </a:rPr>
              <a:t>. Предотвращайте эмоциональные срывы при прощании.</a:t>
            </a:r>
            <a:r>
              <a:rPr lang="ru-RU" sz="1100" b="0" dirty="0">
                <a:solidFill>
                  <a:schemeClr val="tx1"/>
                </a:solidFill>
              </a:rPr>
              <a:t> Если ваш ребенок нервничает по поводу разлуки с вами, дайте ему что-нибудь материальное, что напомнит ему о вас. Пусть он носит с собой вашу фотографию; поцелуйте кусочек ткани или вырежьте из бумаги сердечко и положите ему в карман. Имея что-то, к чему можно прикоснуться, ребенок почувствует себя менее тревожно и избежит </a:t>
            </a:r>
            <a:r>
              <a:rPr lang="ru-RU" sz="1100" b="0" dirty="0" smtClean="0">
                <a:solidFill>
                  <a:schemeClr val="tx1"/>
                </a:solidFill>
              </a:rPr>
              <a:t>истерик.</a:t>
            </a:r>
            <a:endParaRPr lang="ru-RU" sz="1100" dirty="0">
              <a:solidFill>
                <a:schemeClr val="tx1"/>
              </a:solidFill>
            </a:endParaRPr>
          </a:p>
          <a:p>
            <a:pPr marL="0" indent="457200" algn="just">
              <a:buNone/>
            </a:pPr>
            <a:r>
              <a:rPr lang="ru-RU" sz="1100" dirty="0" smtClean="0">
                <a:solidFill>
                  <a:schemeClr val="tx1"/>
                </a:solidFill>
              </a:rPr>
              <a:t>19</a:t>
            </a:r>
            <a:r>
              <a:rPr lang="ru-RU" sz="1100" dirty="0">
                <a:solidFill>
                  <a:schemeClr val="tx1"/>
                </a:solidFill>
              </a:rPr>
              <a:t>. Привлекайте ребенка к исправлению плохого поведения.</a:t>
            </a:r>
            <a:r>
              <a:rPr lang="ru-RU" sz="1100" b="0" dirty="0">
                <a:solidFill>
                  <a:schemeClr val="tx1"/>
                </a:solidFill>
              </a:rPr>
              <a:t> Если ребенок что-то нарисовал на стене, попросите его помочь вам смыть рисунок. Если он разрушил башню из кубиков своего приятеля, попросите его помочь ее </a:t>
            </a:r>
            <a:r>
              <a:rPr lang="ru-RU" sz="1100" b="0" dirty="0" smtClean="0">
                <a:solidFill>
                  <a:schemeClr val="tx1"/>
                </a:solidFill>
              </a:rPr>
              <a:t>восстановить.</a:t>
            </a:r>
            <a:endParaRPr lang="ru-RU" sz="1100" dirty="0">
              <a:solidFill>
                <a:schemeClr val="tx1"/>
              </a:solidFill>
            </a:endParaRPr>
          </a:p>
          <a:p>
            <a:pPr marL="0" indent="457200" algn="just">
              <a:buNone/>
            </a:pPr>
            <a:r>
              <a:rPr lang="ru-RU" sz="1100" dirty="0" smtClean="0">
                <a:solidFill>
                  <a:schemeClr val="tx1"/>
                </a:solidFill>
              </a:rPr>
              <a:t>20</a:t>
            </a:r>
            <a:r>
              <a:rPr lang="ru-RU" sz="1100" dirty="0">
                <a:solidFill>
                  <a:schemeClr val="tx1"/>
                </a:solidFill>
              </a:rPr>
              <a:t>. Не откладывайте уроки дисциплины.</a:t>
            </a:r>
            <a:r>
              <a:rPr lang="ru-RU" sz="1100" b="0" dirty="0">
                <a:solidFill>
                  <a:schemeClr val="tx1"/>
                </a:solidFill>
              </a:rPr>
              <a:t> Если вы должны сделать выговор ребенку, делайте его сразу же в тот момент, когда заметили плохое поведение. Иногда родители говорят: «Давай разберемся дома...», но к тому времени, как вы придете домой, ваш ребенок забудет о случившемся. Аналогично, отмена субботней поездки в зоопарк из-за истерики в четверг не предотвратит будущих эмоциональных всплесков ребенка, и ваш малыш расценит это, как случайное, незаслуженное наказание</a:t>
            </a:r>
            <a:r>
              <a:rPr lang="ru-RU" sz="1100" b="0" dirty="0" smtClean="0">
                <a:solidFill>
                  <a:schemeClr val="tx1"/>
                </a:solidFill>
              </a:rPr>
              <a:t>.</a:t>
            </a:r>
          </a:p>
          <a:p>
            <a:pPr marL="0" indent="457200" algn="just">
              <a:buNone/>
            </a:pPr>
            <a:r>
              <a:rPr lang="ru-RU" sz="1100" i="1" dirty="0" smtClean="0">
                <a:solidFill>
                  <a:schemeClr val="tx1"/>
                </a:solidFill>
              </a:rPr>
              <a:t>Подготовил воспитатель </a:t>
            </a:r>
            <a:r>
              <a:rPr lang="ru-RU" sz="1100" i="1" dirty="0" err="1" smtClean="0">
                <a:solidFill>
                  <a:schemeClr val="tx1"/>
                </a:solidFill>
              </a:rPr>
              <a:t>Раева</a:t>
            </a:r>
            <a:r>
              <a:rPr lang="ru-RU" sz="1100" i="1" dirty="0" smtClean="0">
                <a:solidFill>
                  <a:schemeClr val="tx1"/>
                </a:solidFill>
              </a:rPr>
              <a:t> Т.В.</a:t>
            </a:r>
            <a:endParaRPr lang="ru-RU" sz="1100" i="1" dirty="0">
              <a:solidFill>
                <a:schemeClr val="tx1"/>
              </a:solidFill>
            </a:endParaRPr>
          </a:p>
        </p:txBody>
      </p:sp>
      <p:pic>
        <p:nvPicPr>
          <p:cNvPr id="12290" name="Picture 2" descr="https://i.mycdn.me/i?r=AzEPZsRbOZEKgBhR0XGMT1RkHxmwmSTnxx06ziqoA1qa_KaKTM5SRkZCeTgDn6uOyi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7286" y="2931790"/>
            <a:ext cx="3500674" cy="201357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free-png.ru/wp-content/uploads/2021/05/free-png.ru-4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9203" y="248833"/>
            <a:ext cx="3736840" cy="249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8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3518"/>
            <a:ext cx="3008313" cy="871538"/>
          </a:xfrm>
        </p:spPr>
        <p:txBody>
          <a:bodyPr/>
          <a:lstStyle/>
          <a:p>
            <a:r>
              <a:rPr lang="ru-RU" sz="3600" dirty="0" smtClean="0">
                <a:solidFill>
                  <a:srgbClr val="007A37"/>
                </a:solidFill>
              </a:rPr>
              <a:t>Вкусно и полезно!</a:t>
            </a:r>
            <a:endParaRPr lang="ru-RU" sz="3600" dirty="0">
              <a:solidFill>
                <a:srgbClr val="007A37"/>
              </a:solidFill>
            </a:endParaRPr>
          </a:p>
        </p:txBody>
      </p:sp>
      <p:sp>
        <p:nvSpPr>
          <p:cNvPr id="3" name="Объект 2"/>
          <p:cNvSpPr>
            <a:spLocks noGrp="1"/>
          </p:cNvSpPr>
          <p:nvPr>
            <p:ph idx="1"/>
          </p:nvPr>
        </p:nvSpPr>
        <p:spPr/>
        <p:txBody>
          <a:bodyPr/>
          <a:lstStyle/>
          <a:p>
            <a:pPr marL="0" indent="0" algn="just" fontAlgn="t">
              <a:buNone/>
            </a:pPr>
            <a:r>
              <a:rPr lang="ru-RU" sz="2400" dirty="0">
                <a:solidFill>
                  <a:schemeClr val="tx1"/>
                </a:solidFill>
              </a:rPr>
              <a:t>Нам понадобится:</a:t>
            </a:r>
          </a:p>
          <a:p>
            <a:pPr marL="0" indent="0" algn="just" fontAlgn="t">
              <a:buNone/>
            </a:pPr>
            <a:r>
              <a:rPr lang="ru-RU" sz="2400" b="0" dirty="0">
                <a:solidFill>
                  <a:schemeClr val="tx1"/>
                </a:solidFill>
              </a:rPr>
              <a:t>фарш говяжий 400 г</a:t>
            </a:r>
          </a:p>
          <a:p>
            <a:pPr marL="0" indent="0" algn="just" fontAlgn="t">
              <a:buNone/>
            </a:pPr>
            <a:r>
              <a:rPr lang="ru-RU" sz="2400" b="0" dirty="0">
                <a:solidFill>
                  <a:schemeClr val="tx1"/>
                </a:solidFill>
              </a:rPr>
              <a:t>звездочки "</a:t>
            </a:r>
            <a:r>
              <a:rPr lang="ru-RU" sz="2400" b="0" dirty="0" err="1">
                <a:solidFill>
                  <a:schemeClr val="tx1"/>
                </a:solidFill>
              </a:rPr>
              <a:t>Макфа</a:t>
            </a:r>
            <a:r>
              <a:rPr lang="ru-RU" sz="2400" b="0" dirty="0">
                <a:solidFill>
                  <a:schemeClr val="tx1"/>
                </a:solidFill>
              </a:rPr>
              <a:t>" 100 г</a:t>
            </a:r>
          </a:p>
          <a:p>
            <a:pPr marL="0" indent="0" algn="just" fontAlgn="t">
              <a:buNone/>
            </a:pPr>
            <a:r>
              <a:rPr lang="ru-RU" sz="2400" b="0" dirty="0">
                <a:solidFill>
                  <a:schemeClr val="tx1"/>
                </a:solidFill>
              </a:rPr>
              <a:t>картофель 2 шт.</a:t>
            </a:r>
          </a:p>
          <a:p>
            <a:pPr marL="0" indent="0" algn="just" fontAlgn="t">
              <a:buNone/>
            </a:pPr>
            <a:r>
              <a:rPr lang="ru-RU" sz="2400" b="0" dirty="0">
                <a:solidFill>
                  <a:schemeClr val="tx1"/>
                </a:solidFill>
              </a:rPr>
              <a:t>лук репчатый 1 шт.</a:t>
            </a:r>
          </a:p>
          <a:p>
            <a:pPr marL="0" indent="0" algn="just" fontAlgn="t">
              <a:buNone/>
            </a:pPr>
            <a:r>
              <a:rPr lang="ru-RU" sz="2400" b="0" dirty="0">
                <a:solidFill>
                  <a:schemeClr val="tx1"/>
                </a:solidFill>
              </a:rPr>
              <a:t>"Букет весенней зелени и овощей</a:t>
            </a:r>
            <a:r>
              <a:rPr lang="ru-RU" sz="2400" b="0" dirty="0" smtClean="0">
                <a:solidFill>
                  <a:schemeClr val="tx1"/>
                </a:solidFill>
              </a:rPr>
              <a:t>!" от </a:t>
            </a:r>
            <a:r>
              <a:rPr lang="ru-RU" sz="2400" b="0" dirty="0" err="1">
                <a:solidFill>
                  <a:schemeClr val="tx1"/>
                </a:solidFill>
              </a:rPr>
              <a:t>Приправыча</a:t>
            </a:r>
            <a:r>
              <a:rPr lang="ru-RU" sz="2400" b="0" dirty="0">
                <a:solidFill>
                  <a:schemeClr val="tx1"/>
                </a:solidFill>
              </a:rPr>
              <a:t> 2-3 ст. л.</a:t>
            </a:r>
          </a:p>
          <a:p>
            <a:pPr marL="0" indent="0" algn="just" fontAlgn="t">
              <a:buNone/>
            </a:pPr>
            <a:r>
              <a:rPr lang="ru-RU" sz="2400" b="0" dirty="0">
                <a:solidFill>
                  <a:schemeClr val="tx1"/>
                </a:solidFill>
              </a:rPr>
              <a:t>соль, черный перец по вкусу</a:t>
            </a:r>
          </a:p>
          <a:p>
            <a:pPr marL="0" indent="0" algn="just" fontAlgn="t">
              <a:buNone/>
            </a:pPr>
            <a:r>
              <a:rPr lang="ru-RU" sz="2400" b="0" dirty="0">
                <a:solidFill>
                  <a:schemeClr val="tx1"/>
                </a:solidFill>
              </a:rPr>
              <a:t>лавровый лист 1 шт.</a:t>
            </a:r>
          </a:p>
          <a:p>
            <a:pPr marL="0" indent="0" algn="just" fontAlgn="t">
              <a:buNone/>
            </a:pPr>
            <a:r>
              <a:rPr lang="ru-RU" sz="2400" b="0" dirty="0">
                <a:solidFill>
                  <a:schemeClr val="tx1"/>
                </a:solidFill>
              </a:rPr>
              <a:t>выход: 3 </a:t>
            </a:r>
            <a:r>
              <a:rPr lang="ru-RU" sz="2400" b="0" dirty="0" smtClean="0">
                <a:solidFill>
                  <a:schemeClr val="tx1"/>
                </a:solidFill>
              </a:rPr>
              <a:t>л</a:t>
            </a:r>
            <a:endParaRPr lang="ru-RU" sz="2400" b="0" dirty="0">
              <a:solidFill>
                <a:schemeClr val="tx1"/>
              </a:solidFill>
            </a:endParaRPr>
          </a:p>
        </p:txBody>
      </p:sp>
      <p:pic>
        <p:nvPicPr>
          <p:cNvPr id="1026" name="Picture 2" descr="Суп со звездочками, как в детств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4390"/>
            <a:ext cx="2915114" cy="193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5354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457200" algn="just">
              <a:buNone/>
            </a:pPr>
            <a:r>
              <a:rPr lang="ru-RU" sz="2400" b="0" dirty="0">
                <a:solidFill>
                  <a:schemeClr val="tx1"/>
                </a:solidFill>
              </a:rPr>
              <a:t>1. Поставить кипятить 2,7 л воды в 3 л кастрюле</a:t>
            </a:r>
            <a:r>
              <a:rPr lang="ru-RU" sz="2400" b="0" dirty="0" smtClean="0">
                <a:solidFill>
                  <a:schemeClr val="tx1"/>
                </a:solidFill>
              </a:rPr>
              <a:t>.</a:t>
            </a:r>
          </a:p>
          <a:p>
            <a:pPr marL="0" indent="457200" algn="just">
              <a:buNone/>
            </a:pPr>
            <a:r>
              <a:rPr lang="ru-RU" sz="2400" b="0" dirty="0">
                <a:solidFill>
                  <a:schemeClr val="tx1"/>
                </a:solidFill>
              </a:rPr>
              <a:t>2. В фарш натереть луковицу на средне терке, добавить соль, перец, немного холодной воды. Можно добавить 0,5 ч. л. сухого чеснока.</a:t>
            </a:r>
            <a:r>
              <a:rPr lang="ru-RU" sz="2400" dirty="0">
                <a:solidFill>
                  <a:schemeClr val="tx1"/>
                </a:solidFill>
              </a:rPr>
              <a:t/>
            </a:r>
            <a:br>
              <a:rPr lang="ru-RU" sz="2400" dirty="0">
                <a:solidFill>
                  <a:schemeClr val="tx1"/>
                </a:solidFill>
              </a:rPr>
            </a:br>
            <a:r>
              <a:rPr lang="ru-RU" sz="2400" dirty="0">
                <a:solidFill>
                  <a:schemeClr val="tx1"/>
                </a:solidFill>
              </a:rPr>
              <a:t/>
            </a:r>
            <a:br>
              <a:rPr lang="ru-RU" sz="2400" dirty="0">
                <a:solidFill>
                  <a:schemeClr val="tx1"/>
                </a:solidFill>
              </a:rPr>
            </a:br>
            <a:r>
              <a:rPr lang="ru-RU" sz="2400" b="0" dirty="0">
                <a:solidFill>
                  <a:schemeClr val="tx1"/>
                </a:solidFill>
              </a:rPr>
              <a:t>Все перемешать, слегка отбить и мокрыми руками сформировать фрикадельки. (У меня получилось 20 шт.)</a:t>
            </a:r>
            <a:endParaRPr lang="ru-RU" sz="2400" dirty="0">
              <a:solidFill>
                <a:schemeClr val="tx1"/>
              </a:solidFill>
            </a:endParaRPr>
          </a:p>
        </p:txBody>
      </p:sp>
      <p:pic>
        <p:nvPicPr>
          <p:cNvPr id="2050" name="Picture 2" descr="Суп со звездочками, как в детстве - ша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3478"/>
            <a:ext cx="2014100" cy="1511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Суп со звездочками, как в детстве - шаг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30" y="2399705"/>
            <a:ext cx="2781424" cy="2087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446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457200">
              <a:buNone/>
            </a:pPr>
            <a:r>
              <a:rPr lang="ru-RU" sz="2800" b="0" dirty="0">
                <a:solidFill>
                  <a:schemeClr val="tx1"/>
                </a:solidFill>
              </a:rPr>
              <a:t>3. В закипевшую воду поместить фрикадельки, довести до кипения, снять пену</a:t>
            </a:r>
            <a:r>
              <a:rPr lang="ru-RU" sz="2800" b="0" dirty="0" smtClean="0">
                <a:solidFill>
                  <a:schemeClr val="tx1"/>
                </a:solidFill>
              </a:rPr>
              <a:t>.</a:t>
            </a:r>
          </a:p>
          <a:p>
            <a:pPr marL="0" indent="457200">
              <a:buNone/>
            </a:pPr>
            <a:r>
              <a:rPr lang="ru-RU" sz="2800" b="0" dirty="0">
                <a:solidFill>
                  <a:schemeClr val="tx1"/>
                </a:solidFill>
              </a:rPr>
              <a:t>4. Очистить и нарезать картофель </a:t>
            </a:r>
            <a:r>
              <a:rPr lang="ru-RU" sz="2800" b="0" dirty="0" smtClean="0">
                <a:solidFill>
                  <a:schemeClr val="tx1"/>
                </a:solidFill>
              </a:rPr>
              <a:t>кубиком.</a:t>
            </a:r>
            <a:endParaRPr lang="ru-RU" sz="2800" dirty="0">
              <a:solidFill>
                <a:schemeClr val="tx1"/>
              </a:solidFill>
            </a:endParaRPr>
          </a:p>
          <a:p>
            <a:pPr marL="0" indent="457200">
              <a:buNone/>
            </a:pPr>
            <a:r>
              <a:rPr lang="ru-RU" sz="2800" b="0" dirty="0" smtClean="0">
                <a:solidFill>
                  <a:schemeClr val="tx1"/>
                </a:solidFill>
              </a:rPr>
              <a:t>Отправить </a:t>
            </a:r>
            <a:r>
              <a:rPr lang="ru-RU" sz="2800" b="0" dirty="0">
                <a:solidFill>
                  <a:schemeClr val="tx1"/>
                </a:solidFill>
              </a:rPr>
              <a:t>к фрикаделькам, после закипания варить на среднем огне минут 8.</a:t>
            </a:r>
            <a:endParaRPr lang="ru-RU" sz="2800" dirty="0">
              <a:solidFill>
                <a:schemeClr val="tx1"/>
              </a:solidFill>
            </a:endParaRPr>
          </a:p>
        </p:txBody>
      </p:sp>
      <p:pic>
        <p:nvPicPr>
          <p:cNvPr id="3074" name="Picture 2" descr="Суп со звездочками, как в детстве - шаг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4788"/>
            <a:ext cx="2469318" cy="1852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Суп со звездочками, как в детстве - ша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83718"/>
            <a:ext cx="2565400" cy="1924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9947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457200" fontAlgn="t">
              <a:buNone/>
            </a:pPr>
            <a:r>
              <a:rPr lang="ru-RU" sz="1600" dirty="0">
                <a:solidFill>
                  <a:schemeClr val="tx1"/>
                </a:solidFill>
              </a:rPr>
              <a:t>5. Засыпать "звездочки", сухую зелень, соль и лавровый лист в </a:t>
            </a:r>
            <a:r>
              <a:rPr lang="ru-RU" sz="1600" dirty="0" smtClean="0">
                <a:solidFill>
                  <a:schemeClr val="tx1"/>
                </a:solidFill>
              </a:rPr>
              <a:t>суп.</a:t>
            </a:r>
            <a:endParaRPr lang="ru-RU" sz="1600" dirty="0">
              <a:solidFill>
                <a:schemeClr val="tx1"/>
              </a:solidFill>
            </a:endParaRPr>
          </a:p>
          <a:p>
            <a:pPr marL="0" indent="457200" fontAlgn="t">
              <a:buNone/>
            </a:pPr>
            <a:r>
              <a:rPr lang="ru-RU" sz="1600" dirty="0" smtClean="0">
                <a:solidFill>
                  <a:schemeClr val="tx1"/>
                </a:solidFill>
              </a:rPr>
              <a:t>Довести </a:t>
            </a:r>
            <a:r>
              <a:rPr lang="ru-RU" sz="1600" dirty="0">
                <a:solidFill>
                  <a:schemeClr val="tx1"/>
                </a:solidFill>
              </a:rPr>
              <a:t>до кипения на сильном огне и варить на медленном огне минут 5 - 7. До готовности картофеля и пасты.</a:t>
            </a:r>
          </a:p>
          <a:p>
            <a:pPr marL="0" indent="457200" fontAlgn="t">
              <a:buNone/>
            </a:pPr>
            <a:r>
              <a:rPr lang="ru-RU" sz="1600" dirty="0">
                <a:solidFill>
                  <a:schemeClr val="tx1"/>
                </a:solidFill>
              </a:rPr>
              <a:t>Совет</a:t>
            </a:r>
          </a:p>
          <a:p>
            <a:pPr marL="0" indent="457200" fontAlgn="t">
              <a:buNone/>
            </a:pPr>
            <a:r>
              <a:rPr lang="ru-RU" sz="1600" i="1" dirty="0">
                <a:solidFill>
                  <a:schemeClr val="tx1"/>
                </a:solidFill>
              </a:rPr>
              <a:t>Первые 2 - 3 минуты обязательно помешивайте суп, чтобы звездочки не прилипли ко дну</a:t>
            </a:r>
            <a:r>
              <a:rPr lang="ru-RU" sz="1600" i="1" dirty="0" smtClean="0">
                <a:solidFill>
                  <a:schemeClr val="tx1"/>
                </a:solidFill>
              </a:rPr>
              <a:t>.</a:t>
            </a:r>
          </a:p>
          <a:p>
            <a:pPr marL="0" indent="457200" fontAlgn="t">
              <a:buNone/>
            </a:pPr>
            <a:r>
              <a:rPr lang="ru-RU" sz="1600" b="0" dirty="0">
                <a:solidFill>
                  <a:schemeClr val="tx1"/>
                </a:solidFill>
              </a:rPr>
              <a:t>6. Вынуть лавровый лист и сразу </a:t>
            </a:r>
            <a:r>
              <a:rPr lang="ru-RU" sz="1600" b="0" dirty="0" smtClean="0">
                <a:solidFill>
                  <a:schemeClr val="tx1"/>
                </a:solidFill>
              </a:rPr>
              <a:t>подавать.</a:t>
            </a:r>
            <a:endParaRPr lang="ru-RU" sz="1600" dirty="0">
              <a:solidFill>
                <a:schemeClr val="tx1"/>
              </a:solidFill>
            </a:endParaRPr>
          </a:p>
          <a:p>
            <a:pPr marL="0" indent="457200" fontAlgn="t">
              <a:buNone/>
            </a:pPr>
            <a:r>
              <a:rPr lang="ru-RU" sz="1600" b="0" dirty="0" smtClean="0">
                <a:solidFill>
                  <a:schemeClr val="tx1"/>
                </a:solidFill>
              </a:rPr>
              <a:t>При </a:t>
            </a:r>
            <a:r>
              <a:rPr lang="ru-RU" sz="1600" b="0" dirty="0">
                <a:solidFill>
                  <a:schemeClr val="tx1"/>
                </a:solidFill>
              </a:rPr>
              <a:t>подаче суп можно заправить сметаной или майонезом. (Я люблю без никто</a:t>
            </a:r>
            <a:r>
              <a:rPr lang="ru-RU" sz="1600" b="0" dirty="0" smtClean="0">
                <a:solidFill>
                  <a:schemeClr val="tx1"/>
                </a:solidFill>
              </a:rPr>
              <a:t>).</a:t>
            </a:r>
            <a:endParaRPr lang="ru-RU" sz="1600" dirty="0">
              <a:solidFill>
                <a:schemeClr val="tx1"/>
              </a:solidFill>
            </a:endParaRPr>
          </a:p>
          <a:p>
            <a:pPr marL="0" indent="457200" fontAlgn="t">
              <a:buNone/>
            </a:pPr>
            <a:r>
              <a:rPr lang="ru-RU" sz="1600" b="0" dirty="0" smtClean="0">
                <a:solidFill>
                  <a:schemeClr val="tx1"/>
                </a:solidFill>
              </a:rPr>
              <a:t>Приятного </a:t>
            </a:r>
            <a:r>
              <a:rPr lang="ru-RU" sz="1600" b="0" dirty="0">
                <a:solidFill>
                  <a:schemeClr val="tx1"/>
                </a:solidFill>
              </a:rPr>
              <a:t>аппетита!</a:t>
            </a:r>
            <a:endParaRPr lang="ru-RU" sz="1600" i="1" dirty="0">
              <a:solidFill>
                <a:schemeClr val="tx1"/>
              </a:solidFill>
            </a:endParaRPr>
          </a:p>
        </p:txBody>
      </p:sp>
      <p:pic>
        <p:nvPicPr>
          <p:cNvPr id="4098" name="Picture 2" descr="Суп со звездочками, как в детстве - ша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7494"/>
            <a:ext cx="2410349" cy="1808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Суп со звездочками, как в детстве - шаг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543722"/>
            <a:ext cx="2410349" cy="1808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9095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Вам, родители!</a:t>
            </a:r>
            <a:endParaRPr lang="ru-RU" dirty="0"/>
          </a:p>
        </p:txBody>
      </p:sp>
      <p:sp>
        <p:nvSpPr>
          <p:cNvPr id="6" name="Объект 5"/>
          <p:cNvSpPr>
            <a:spLocks noGrp="1"/>
          </p:cNvSpPr>
          <p:nvPr>
            <p:ph sz="quarter" idx="4"/>
          </p:nvPr>
        </p:nvSpPr>
        <p:spPr>
          <a:xfrm>
            <a:off x="3851920" y="1419622"/>
            <a:ext cx="4834880" cy="2963466"/>
          </a:xfrm>
        </p:spPr>
        <p:txBody>
          <a:bodyPr/>
          <a:lstStyle/>
          <a:p>
            <a:pPr marL="0" indent="0" algn="just">
              <a:buNone/>
            </a:pPr>
            <a:r>
              <a:rPr lang="ru-RU" sz="2000" dirty="0">
                <a:solidFill>
                  <a:schemeClr val="tx1"/>
                </a:solidFill>
                <a:latin typeface="Monotype Corsiva" panose="03010101010201010101" pitchFamily="66" charset="0"/>
              </a:rPr>
              <a:t>Дорогие детки, уважаемые родители и дошкольные работники, поздравляю вас с Днем знаний! И пусть мы еще не в школе, но все же смело и уверенно открываем этот мир и получаем новые знания. Пусть все у наших деток складывается хорошо и успешно, пусть с легкостью запомнятся буквы и цифры, пусть будет непобедимое желание учиться и веселиться</a:t>
            </a:r>
            <a:r>
              <a:rPr lang="ru-RU" sz="2000" dirty="0" smtClean="0">
                <a:solidFill>
                  <a:schemeClr val="tx1"/>
                </a:solidFill>
                <a:latin typeface="Monotype Corsiva" panose="03010101010201010101" pitchFamily="66" charset="0"/>
              </a:rPr>
              <a:t>.</a:t>
            </a:r>
            <a:endParaRPr lang="ru-RU" sz="2000" dirty="0">
              <a:solidFill>
                <a:schemeClr val="tx1"/>
              </a:solidFill>
              <a:latin typeface="Monotype Corsiva" panose="03010101010201010101" pitchFamily="66" charset="0"/>
            </a:endParaRPr>
          </a:p>
        </p:txBody>
      </p:sp>
      <p:pic>
        <p:nvPicPr>
          <p:cNvPr id="7174" name="Picture 6" descr="http://dshi1.syzran.ru/wp-content/uploads/2020/08/1_sentjabrja.jpg"/>
          <p:cNvPicPr>
            <a:picLocks noChangeAspect="1" noChangeArrowheads="1"/>
          </p:cNvPicPr>
          <p:nvPr/>
        </p:nvPicPr>
        <p:blipFill>
          <a:blip r:embed="rId2" cstate="print">
            <a:clrChange>
              <a:clrFrom>
                <a:srgbClr val="EEEEC7"/>
              </a:clrFrom>
              <a:clrTo>
                <a:srgbClr val="EEEEC7">
                  <a:alpha val="0"/>
                </a:srgbClr>
              </a:clrTo>
            </a:clrChange>
            <a:extLst>
              <a:ext uri="{28A0092B-C50C-407E-A947-70E740481C1C}">
                <a14:useLocalDpi xmlns:a14="http://schemas.microsoft.com/office/drawing/2010/main" val="0"/>
              </a:ext>
            </a:extLst>
          </a:blip>
          <a:srcRect/>
          <a:stretch>
            <a:fillRect/>
          </a:stretch>
        </p:blipFill>
        <p:spPr bwMode="auto">
          <a:xfrm>
            <a:off x="323528" y="1419622"/>
            <a:ext cx="3317760" cy="248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57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Раскраска Жираф по цифрам распечат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98"/>
            <a:ext cx="5868144"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12159" y="339502"/>
            <a:ext cx="3153103" cy="2677656"/>
          </a:xfrm>
          <a:prstGeom prst="rect">
            <a:avLst/>
          </a:prstGeom>
        </p:spPr>
        <p:txBody>
          <a:bodyPr wrap="square">
            <a:spAutoFit/>
          </a:bodyPr>
          <a:lstStyle/>
          <a:p>
            <a:r>
              <a:rPr lang="ru-RU" sz="1400" b="1" dirty="0">
                <a:solidFill>
                  <a:srgbClr val="8630A1"/>
                </a:solidFill>
                <a:latin typeface="Helvetica Neue"/>
              </a:rPr>
              <a:t>Раскраски по цифрам</a:t>
            </a:r>
          </a:p>
          <a:p>
            <a:r>
              <a:rPr lang="ru-RU" sz="1400" dirty="0">
                <a:solidFill>
                  <a:srgbClr val="1D2129"/>
                </a:solidFill>
                <a:latin typeface="Helvetica Neue"/>
              </a:rPr>
              <a:t>Для юных художников – раскраски по цифрам! Внимательно подбирая цвета, ребенок превратит черно-белые картинки в цветные. Такие раскраски подойдут и самым маленьким – подсказки помогут не запутаться. </a:t>
            </a:r>
            <a:r>
              <a:rPr lang="ru-RU" sz="1400" dirty="0" smtClean="0">
                <a:solidFill>
                  <a:srgbClr val="1D2129"/>
                </a:solidFill>
                <a:latin typeface="Helvetica Neue"/>
              </a:rPr>
              <a:t>Используют </a:t>
            </a:r>
            <a:r>
              <a:rPr lang="ru-RU" sz="1400" dirty="0">
                <a:solidFill>
                  <a:srgbClr val="1D2129"/>
                </a:solidFill>
                <a:latin typeface="Helvetica Neue"/>
              </a:rPr>
              <a:t>раскраски по цифрам не только для развлечения. Они учат подбирать цвета, развивают воображение, фантазию и кругозор. </a:t>
            </a:r>
            <a:endParaRPr lang="ru-RU" sz="1400" b="0" i="0" dirty="0">
              <a:solidFill>
                <a:srgbClr val="1D2129"/>
              </a:solidFill>
              <a:effectLst/>
              <a:latin typeface="Helvetica Neue"/>
            </a:endParaRPr>
          </a:p>
        </p:txBody>
      </p:sp>
    </p:spTree>
    <p:extLst>
      <p:ext uri="{BB962C8B-B14F-4D97-AF65-F5344CB8AC3E}">
        <p14:creationId xmlns:p14="http://schemas.microsoft.com/office/powerpoint/2010/main" val="1133030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5"/>
          <p:cNvSpPr>
            <a:spLocks noGrp="1"/>
          </p:cNvSpPr>
          <p:nvPr>
            <p:ph type="title"/>
          </p:nvPr>
        </p:nvSpPr>
        <p:spPr/>
        <p:txBody>
          <a:bodyPr/>
          <a:lstStyle/>
          <a:p>
            <a:r>
              <a:rPr lang="ru-RU" altLang="ru-RU" smtClean="0"/>
              <a:t>Источники</a:t>
            </a:r>
          </a:p>
        </p:txBody>
      </p:sp>
      <p:sp>
        <p:nvSpPr>
          <p:cNvPr id="8195" name="Содержимое 6"/>
          <p:cNvSpPr>
            <a:spLocks noGrp="1"/>
          </p:cNvSpPr>
          <p:nvPr>
            <p:ph sz="half" idx="1"/>
          </p:nvPr>
        </p:nvSpPr>
        <p:spPr>
          <a:xfrm>
            <a:off x="457200" y="900113"/>
            <a:ext cx="8401050" cy="2546350"/>
          </a:xfrm>
        </p:spPr>
        <p:txBody>
          <a:bodyPr/>
          <a:lstStyle/>
          <a:p>
            <a:r>
              <a:rPr lang="en-US" altLang="ru-RU" sz="1800" smtClean="0">
                <a:hlinkClick r:id="rId2"/>
              </a:rPr>
              <a:t>http://cs629526.vk.me/v629526735/50474/SaLYwyr05XY.jpg</a:t>
            </a:r>
            <a:endParaRPr lang="ru-RU" altLang="ru-RU" sz="1800" smtClean="0"/>
          </a:p>
          <a:p>
            <a:r>
              <a:rPr lang="en-US" altLang="ru-RU" sz="1800" smtClean="0">
                <a:hlinkClick r:id="rId3"/>
              </a:rPr>
              <a:t>http://data7.gallery.ru/albums/gallery/98041-9ad8a-14272653-m750x740.jpg</a:t>
            </a:r>
            <a:endParaRPr lang="ru-RU" altLang="ru-RU" sz="1800" smtClean="0"/>
          </a:p>
          <a:p>
            <a:r>
              <a:rPr lang="en-US" altLang="ru-RU" sz="1800" smtClean="0">
                <a:hlinkClick r:id="rId4"/>
              </a:rPr>
              <a:t>http://img-fotki.yandex.ru/get/3602/inmira.13/0_35db3_f19691b1_XXS.jpg</a:t>
            </a:r>
            <a:endParaRPr lang="ru-RU" altLang="ru-RU" sz="1800" smtClean="0"/>
          </a:p>
          <a:p>
            <a:r>
              <a:rPr lang="en-US" altLang="ru-RU" sz="1800" smtClean="0">
                <a:hlinkClick r:id="rId5"/>
              </a:rPr>
              <a:t>http://claudinedu11200.c.l.pic.centerblog.net/be576de7.png</a:t>
            </a:r>
            <a:endParaRPr lang="ru-RU" altLang="ru-RU" sz="1800" smtClean="0"/>
          </a:p>
          <a:p>
            <a:r>
              <a:rPr lang="en-US" altLang="ru-RU" sz="1800" smtClean="0">
                <a:hlinkClick r:id="rId6"/>
              </a:rPr>
              <a:t>http://kira-scrap.ru/KATALOG/OFORMLENIE/2/0_8de7c_696f8b74_M.png</a:t>
            </a:r>
            <a:endParaRPr lang="ru-RU" altLang="ru-RU" sz="1800" smtClean="0"/>
          </a:p>
          <a:p>
            <a:r>
              <a:rPr lang="en-US" altLang="ru-RU" sz="1800" smtClean="0">
                <a:hlinkClick r:id="rId7"/>
              </a:rPr>
              <a:t>http://img-fotki.yandex.ru/get/5302/162120698.6c/0_f1579_4d1f09e5_L.png</a:t>
            </a:r>
            <a:endParaRPr lang="ru-RU" altLang="ru-RU" sz="1800" smtClean="0"/>
          </a:p>
          <a:p>
            <a:endParaRPr lang="ru-RU" altLang="ru-RU"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05979"/>
            <a:ext cx="4474840" cy="857250"/>
          </a:xfrm>
        </p:spPr>
        <p:txBody>
          <a:bodyPr/>
          <a:lstStyle/>
          <a:p>
            <a:r>
              <a:rPr lang="ru-RU" dirty="0" smtClean="0"/>
              <a:t>Наши праздники!</a:t>
            </a:r>
            <a:endParaRPr lang="ru-RU" dirty="0"/>
          </a:p>
        </p:txBody>
      </p:sp>
      <p:sp>
        <p:nvSpPr>
          <p:cNvPr id="4" name="Объект 3"/>
          <p:cNvSpPr>
            <a:spLocks noGrp="1"/>
          </p:cNvSpPr>
          <p:nvPr>
            <p:ph sz="half" idx="2"/>
          </p:nvPr>
        </p:nvSpPr>
        <p:spPr>
          <a:xfrm>
            <a:off x="457200" y="339502"/>
            <a:ext cx="5626968" cy="4255120"/>
          </a:xfrm>
        </p:spPr>
        <p:txBody>
          <a:bodyPr/>
          <a:lstStyle/>
          <a:p>
            <a:pPr marL="0" indent="0">
              <a:buNone/>
            </a:pPr>
            <a:r>
              <a:rPr lang="ru-RU" sz="1100" b="0" dirty="0">
                <a:solidFill>
                  <a:schemeClr val="tx1"/>
                </a:solidFill>
              </a:rPr>
              <a:t>День защиты детей!</a:t>
            </a:r>
          </a:p>
          <a:p>
            <a:pPr marL="0" indent="0">
              <a:buNone/>
            </a:pPr>
            <a:r>
              <a:rPr lang="ru-RU" sz="1100" b="0" dirty="0">
                <a:solidFill>
                  <a:schemeClr val="tx1"/>
                </a:solidFill>
              </a:rPr>
              <a:t>Берегите своих детей,</a:t>
            </a:r>
          </a:p>
          <a:p>
            <a:pPr marL="0" indent="0">
              <a:buNone/>
            </a:pPr>
            <a:r>
              <a:rPr lang="ru-RU" sz="1100" b="0" dirty="0">
                <a:solidFill>
                  <a:schemeClr val="tx1"/>
                </a:solidFill>
              </a:rPr>
              <a:t>Их за шалости не ругайте.</a:t>
            </a:r>
          </a:p>
          <a:p>
            <a:pPr marL="0" indent="0">
              <a:buNone/>
            </a:pPr>
            <a:r>
              <a:rPr lang="ru-RU" sz="1100" b="0" dirty="0">
                <a:solidFill>
                  <a:schemeClr val="tx1"/>
                </a:solidFill>
              </a:rPr>
              <a:t>Зло своих неудачных дней</a:t>
            </a:r>
          </a:p>
          <a:p>
            <a:pPr marL="0" indent="0">
              <a:buNone/>
            </a:pPr>
            <a:r>
              <a:rPr lang="ru-RU" sz="1100" b="0" dirty="0">
                <a:solidFill>
                  <a:schemeClr val="tx1"/>
                </a:solidFill>
              </a:rPr>
              <a:t>Никогда на них не срывайте.</a:t>
            </a:r>
          </a:p>
          <a:p>
            <a:pPr marL="0" indent="0">
              <a:buNone/>
            </a:pPr>
            <a:r>
              <a:rPr lang="ru-RU" sz="1100" b="0" dirty="0">
                <a:solidFill>
                  <a:schemeClr val="tx1"/>
                </a:solidFill>
              </a:rPr>
              <a:t>Не сердитесь на них всерьез,</a:t>
            </a:r>
          </a:p>
          <a:p>
            <a:pPr marL="0" indent="0">
              <a:buNone/>
            </a:pPr>
            <a:r>
              <a:rPr lang="ru-RU" sz="1100" b="0" dirty="0">
                <a:solidFill>
                  <a:schemeClr val="tx1"/>
                </a:solidFill>
              </a:rPr>
              <a:t>Даже если они провинились,</a:t>
            </a:r>
          </a:p>
          <a:p>
            <a:pPr marL="0" indent="0">
              <a:buNone/>
            </a:pPr>
            <a:r>
              <a:rPr lang="ru-RU" sz="1100" b="0" dirty="0">
                <a:solidFill>
                  <a:schemeClr val="tx1"/>
                </a:solidFill>
              </a:rPr>
              <a:t>Ничего нет дороже слез,</a:t>
            </a:r>
          </a:p>
          <a:p>
            <a:pPr marL="0" indent="0">
              <a:buNone/>
            </a:pPr>
            <a:r>
              <a:rPr lang="ru-RU" sz="1100" b="0" dirty="0">
                <a:solidFill>
                  <a:schemeClr val="tx1"/>
                </a:solidFill>
              </a:rPr>
              <a:t>Что с ресничек родных скатились.</a:t>
            </a:r>
          </a:p>
          <a:p>
            <a:pPr marL="0" indent="0">
              <a:buNone/>
            </a:pPr>
            <a:r>
              <a:rPr lang="ru-RU" sz="1100" b="0" dirty="0">
                <a:solidFill>
                  <a:schemeClr val="tx1"/>
                </a:solidFill>
              </a:rPr>
              <a:t>И пока в доме детский смех,</a:t>
            </a:r>
          </a:p>
          <a:p>
            <a:pPr marL="0" indent="0">
              <a:buNone/>
            </a:pPr>
            <a:r>
              <a:rPr lang="ru-RU" sz="1100" b="0" dirty="0">
                <a:solidFill>
                  <a:schemeClr val="tx1"/>
                </a:solidFill>
              </a:rPr>
              <a:t>От игрушек некуда деться,</a:t>
            </a:r>
          </a:p>
          <a:p>
            <a:pPr marL="0" indent="0">
              <a:buNone/>
            </a:pPr>
            <a:r>
              <a:rPr lang="ru-RU" sz="1100" b="0" dirty="0">
                <a:solidFill>
                  <a:schemeClr val="tx1"/>
                </a:solidFill>
              </a:rPr>
              <a:t>Вы на свете счастливей всех,</a:t>
            </a:r>
          </a:p>
          <a:p>
            <a:pPr marL="0" indent="0">
              <a:buNone/>
            </a:pPr>
            <a:r>
              <a:rPr lang="ru-RU" sz="1100" b="0" dirty="0">
                <a:solidFill>
                  <a:schemeClr val="tx1"/>
                </a:solidFill>
              </a:rPr>
              <a:t>Берегите, пожалуйста, детство!</a:t>
            </a:r>
          </a:p>
          <a:p>
            <a:pPr marL="0" indent="457200" algn="just">
              <a:buNone/>
            </a:pPr>
            <a:r>
              <a:rPr lang="ru-RU" sz="1100" b="0" dirty="0">
                <a:solidFill>
                  <a:schemeClr val="tx1"/>
                </a:solidFill>
              </a:rPr>
              <a:t>В первый день лета – 1 июня во многих странах мира отмечают важный </a:t>
            </a:r>
            <a:r>
              <a:rPr lang="ru-RU" sz="1100" b="0" dirty="0" smtClean="0">
                <a:solidFill>
                  <a:schemeClr val="tx1"/>
                </a:solidFill>
              </a:rPr>
              <a:t>праздник «Международный </a:t>
            </a:r>
            <a:r>
              <a:rPr lang="ru-RU" sz="1100" b="0" dirty="0">
                <a:solidFill>
                  <a:schemeClr val="tx1"/>
                </a:solidFill>
              </a:rPr>
              <a:t>День защиты детей».</a:t>
            </a:r>
          </a:p>
          <a:p>
            <a:pPr marL="0" indent="457200" algn="just">
              <a:buNone/>
            </a:pPr>
            <a:r>
              <a:rPr lang="ru-RU" sz="1100" b="0" dirty="0">
                <a:solidFill>
                  <a:schemeClr val="tx1"/>
                </a:solidFill>
              </a:rPr>
              <a:t>Это один из самых первых праздников, который стал считаться Международным и отмечаться в один день сразу во многих государствах.</a:t>
            </a:r>
          </a:p>
          <a:p>
            <a:pPr marL="0" indent="457200" algn="just">
              <a:buNone/>
            </a:pPr>
            <a:r>
              <a:rPr lang="ru-RU" sz="1100" b="0" dirty="0">
                <a:solidFill>
                  <a:schemeClr val="tx1"/>
                </a:solidFill>
              </a:rPr>
              <a:t>В нашем детском саду к этому дню готовились все ребята и взрослые. Кто-то пел добрые песни, кто-то рисовал яркие картины и оформлял галереи и выставки, кто-то совместно с родителями читал стихотворения, а кто-то встречал на улице прохожих и дарил им буклеты, посвященные этому дню и правам детей.</a:t>
            </a:r>
          </a:p>
          <a:p>
            <a:pPr marL="0" indent="457200" algn="just">
              <a:buNone/>
            </a:pPr>
            <a:r>
              <a:rPr lang="ru-RU" sz="1100" b="0" dirty="0">
                <a:solidFill>
                  <a:schemeClr val="tx1"/>
                </a:solidFill>
              </a:rPr>
              <a:t>Дети – это богатство, которое надо беречь от зла этого мира</a:t>
            </a:r>
            <a:r>
              <a:rPr lang="ru-RU" sz="1100" b="0" dirty="0" smtClean="0">
                <a:solidFill>
                  <a:schemeClr val="tx1"/>
                </a:solidFill>
              </a:rPr>
              <a:t>!</a:t>
            </a:r>
            <a:endParaRPr lang="ru-RU" sz="1100" b="0" dirty="0">
              <a:solidFill>
                <a:schemeClr val="tx1"/>
              </a:solidFill>
            </a:endParaRPr>
          </a:p>
        </p:txBody>
      </p:sp>
      <p:pic>
        <p:nvPicPr>
          <p:cNvPr id="20482" name="Picture 2" descr="20210601_115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024" y="384104"/>
            <a:ext cx="1296144" cy="1720545"/>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484" name="Picture 4" descr="IMG-20210531-WA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063229"/>
            <a:ext cx="2751990" cy="1183357"/>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8196" name="Picture 4" descr="https://krasnodarinfo24.ru/wp-content/uploads/2017/06/0_b089b_1698068f_XX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484" y="2272213"/>
            <a:ext cx="2983975" cy="245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84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5231"/>
            <a:ext cx="8229600" cy="857250"/>
          </a:xfrm>
        </p:spPr>
        <p:txBody>
          <a:bodyPr/>
          <a:lstStyle/>
          <a:p>
            <a:r>
              <a:rPr lang="ru-RU" dirty="0" smtClean="0"/>
              <a:t>С юбилеем, любимый детский сад!</a:t>
            </a:r>
            <a:endParaRPr lang="ru-RU" dirty="0"/>
          </a:p>
        </p:txBody>
      </p:sp>
      <p:sp>
        <p:nvSpPr>
          <p:cNvPr id="6" name="Объект 5"/>
          <p:cNvSpPr>
            <a:spLocks noGrp="1"/>
          </p:cNvSpPr>
          <p:nvPr>
            <p:ph sz="quarter" idx="4"/>
          </p:nvPr>
        </p:nvSpPr>
        <p:spPr>
          <a:xfrm>
            <a:off x="179512" y="627534"/>
            <a:ext cx="8507289" cy="4176464"/>
          </a:xfrm>
        </p:spPr>
        <p:txBody>
          <a:bodyPr/>
          <a:lstStyle/>
          <a:p>
            <a:pPr marL="0" indent="0" algn="ctr">
              <a:buNone/>
            </a:pPr>
            <a:r>
              <a:rPr lang="ru-RU" sz="1000" dirty="0">
                <a:solidFill>
                  <a:schemeClr val="tx1"/>
                </a:solidFill>
              </a:rPr>
              <a:t>Сколько бы ни миновало лет, место,</a:t>
            </a:r>
            <a:endParaRPr lang="ru-RU" sz="1000" b="0" dirty="0">
              <a:solidFill>
                <a:schemeClr val="tx1"/>
              </a:solidFill>
            </a:endParaRPr>
          </a:p>
          <a:p>
            <a:pPr marL="0" indent="0" algn="ctr">
              <a:buNone/>
            </a:pPr>
            <a:r>
              <a:rPr lang="ru-RU" sz="1000" dirty="0">
                <a:solidFill>
                  <a:schemeClr val="tx1"/>
                </a:solidFill>
              </a:rPr>
              <a:t>где были прожиты неповторимые</a:t>
            </a:r>
            <a:endParaRPr lang="ru-RU" sz="1000" b="0" dirty="0">
              <a:solidFill>
                <a:schemeClr val="tx1"/>
              </a:solidFill>
            </a:endParaRPr>
          </a:p>
          <a:p>
            <a:pPr marL="0" indent="0" algn="ctr">
              <a:buNone/>
            </a:pPr>
            <a:r>
              <a:rPr lang="ru-RU" sz="1000" dirty="0">
                <a:solidFill>
                  <a:schemeClr val="tx1"/>
                </a:solidFill>
              </a:rPr>
              <a:t>мгновения   нашего детства, остается</a:t>
            </a:r>
            <a:endParaRPr lang="ru-RU" sz="1000" b="0" dirty="0">
              <a:solidFill>
                <a:schemeClr val="tx1"/>
              </a:solidFill>
            </a:endParaRPr>
          </a:p>
          <a:p>
            <a:pPr marL="0" indent="0" algn="ctr">
              <a:buNone/>
            </a:pPr>
            <a:r>
              <a:rPr lang="ru-RU" sz="1000" dirty="0">
                <a:solidFill>
                  <a:schemeClr val="tx1"/>
                </a:solidFill>
              </a:rPr>
              <a:t>для нас дорогим и </a:t>
            </a:r>
            <a:r>
              <a:rPr lang="ru-RU" sz="1000" dirty="0" smtClean="0">
                <a:solidFill>
                  <a:schemeClr val="tx1"/>
                </a:solidFill>
              </a:rPr>
              <a:t>близким.</a:t>
            </a:r>
            <a:endParaRPr lang="ru-RU" sz="1000" b="0" dirty="0">
              <a:solidFill>
                <a:schemeClr val="tx1"/>
              </a:solidFill>
            </a:endParaRPr>
          </a:p>
          <a:p>
            <a:pPr marL="0" indent="457200" algn="just">
              <a:buNone/>
            </a:pPr>
            <a:r>
              <a:rPr lang="ru-RU" sz="1000" b="0" dirty="0" smtClean="0">
                <a:solidFill>
                  <a:schemeClr val="tx1"/>
                </a:solidFill>
              </a:rPr>
              <a:t>55 </a:t>
            </a:r>
            <a:r>
              <a:rPr lang="ru-RU" sz="1000" b="0" dirty="0">
                <a:solidFill>
                  <a:schemeClr val="tx1"/>
                </a:solidFill>
              </a:rPr>
              <a:t>лет назад Детский сад открыл двери для своих первых воспитанников. Юбилей — время подведения итогов, размышлений о достижениях, успехах, планах на будущее. За эти годы детский сад прошел длинный путь становления, творческого поиска, накопления педагогического опыта. Пройден жизненный путь, наполненный ежедневным кропотливым трудом, заботами. Пережито множество моментов радости и гордости за своих педагогов и </a:t>
            </a:r>
            <a:r>
              <a:rPr lang="ru-RU" sz="1000" b="0" dirty="0" smtClean="0">
                <a:solidFill>
                  <a:schemeClr val="tx1"/>
                </a:solidFill>
              </a:rPr>
              <a:t>воспитанников. Историю </a:t>
            </a:r>
            <a:r>
              <a:rPr lang="ru-RU" sz="1000" b="0" dirty="0">
                <a:solidFill>
                  <a:schemeClr val="tx1"/>
                </a:solidFill>
              </a:rPr>
              <a:t>нашего учреждения и коллектива создавали инициативные сотрудники: заведующие, воспитатели, младшие воспитателей, музыкальные руководители, медицинские сестры, повара, завхозы, прачки, кастелянши, сторожа. Все мы одна большая и дружная семья, состоящая из нескольких поколений, самоотверженно влюбленных в свое дело. Всем пришлось немало поработать, преодолеть множество трудностей, чтобы достичь успеха и завоевать авторитет.</a:t>
            </a:r>
          </a:p>
          <a:p>
            <a:pPr marL="0" indent="457200" algn="just">
              <a:buNone/>
            </a:pPr>
            <a:r>
              <a:rPr lang="ru-RU" sz="1000" b="0" dirty="0" smtClean="0">
                <a:solidFill>
                  <a:schemeClr val="tx1"/>
                </a:solidFill>
              </a:rPr>
              <a:t>Детский </a:t>
            </a:r>
            <a:r>
              <a:rPr lang="ru-RU" sz="1000" b="0" dirty="0">
                <a:solidFill>
                  <a:schemeClr val="tx1"/>
                </a:solidFill>
              </a:rPr>
              <a:t>сад – это волшебная страна с необычной атмосферой, наполненная детским смехом, восторгом, удивлением. А для ребенка пребывание в этом чудесном мире детства — незабываемые моменты первых открытий, успехов, достижений и побед. Работать в таком месте может не каждый, а только люди с доброй и открытой душой, заботливым и любящим сердцем, способные любить всех детей одинаково и осознавать ценность и важность любого момента в жизни </a:t>
            </a:r>
            <a:r>
              <a:rPr lang="ru-RU" sz="1000" b="0" dirty="0" smtClean="0">
                <a:solidFill>
                  <a:schemeClr val="tx1"/>
                </a:solidFill>
              </a:rPr>
              <a:t>дошкольников. Наш </a:t>
            </a:r>
            <a:r>
              <a:rPr lang="ru-RU" sz="1000" b="0" dirty="0">
                <a:solidFill>
                  <a:schemeClr val="tx1"/>
                </a:solidFill>
              </a:rPr>
              <a:t>Детский сад - центр развития ребенка сегодня — стабильное, успешное и развивающееся в соответствии с современными тенденциями дошкольное учреждение. Коллектив идет в ногу со временем, учится и профессионально растет. </a:t>
            </a:r>
            <a:r>
              <a:rPr lang="ru-RU" sz="1000" b="0" dirty="0" smtClean="0">
                <a:solidFill>
                  <a:schemeClr val="tx1"/>
                </a:solidFill>
              </a:rPr>
              <a:t>За </a:t>
            </a:r>
            <a:r>
              <a:rPr lang="ru-RU" sz="1000" b="0" dirty="0">
                <a:solidFill>
                  <a:schemeClr val="tx1"/>
                </a:solidFill>
              </a:rPr>
              <a:t>годы работы в детском саду сформировался коллектив единомышленников, которые помогают детям познавать новое, учат видеть прекрасное и удивительное, укреплять здоровье. Сотрудники детского сада стремятся создать для детей атмосферу любви и радости, сделать жизнь ребят интересной и содержательной.  Это  люди – энтузиасты, обладающие большим творческим потенциалом, пользующиеся большим авторитетом среди детей, родителей и коллег </a:t>
            </a:r>
            <a:r>
              <a:rPr lang="ru-RU" sz="1000" b="0" dirty="0" err="1">
                <a:solidFill>
                  <a:schemeClr val="tx1"/>
                </a:solidFill>
              </a:rPr>
              <a:t>Узловского</a:t>
            </a:r>
            <a:r>
              <a:rPr lang="ru-RU" sz="1000" b="0" dirty="0">
                <a:solidFill>
                  <a:schemeClr val="tx1"/>
                </a:solidFill>
              </a:rPr>
              <a:t> </a:t>
            </a:r>
            <a:r>
              <a:rPr lang="ru-RU" sz="1000" b="0" dirty="0" smtClean="0">
                <a:solidFill>
                  <a:schemeClr val="tx1"/>
                </a:solidFill>
              </a:rPr>
              <a:t>района.</a:t>
            </a:r>
          </a:p>
          <a:p>
            <a:pPr marL="0" indent="457200" algn="just">
              <a:buNone/>
            </a:pPr>
            <a:r>
              <a:rPr lang="ru-RU" sz="1000" b="0" dirty="0" smtClean="0">
                <a:solidFill>
                  <a:schemeClr val="tx1"/>
                </a:solidFill>
              </a:rPr>
              <a:t>Поздравить </a:t>
            </a:r>
            <a:r>
              <a:rPr lang="ru-RU" sz="1000" b="0" dirty="0">
                <a:solidFill>
                  <a:schemeClr val="tx1"/>
                </a:solidFill>
              </a:rPr>
              <a:t>Юбиляра пришли руководители комитета образования МО </a:t>
            </a:r>
            <a:r>
              <a:rPr lang="ru-RU" sz="1000" b="0" dirty="0" err="1">
                <a:solidFill>
                  <a:schemeClr val="tx1"/>
                </a:solidFill>
              </a:rPr>
              <a:t>Узловский</a:t>
            </a:r>
            <a:r>
              <a:rPr lang="ru-RU" sz="1000" b="0" dirty="0">
                <a:solidFill>
                  <a:schemeClr val="tx1"/>
                </a:solidFill>
              </a:rPr>
              <a:t> район: председатель </a:t>
            </a:r>
            <a:r>
              <a:rPr lang="ru-RU" sz="1000" b="0" dirty="0" err="1">
                <a:solidFill>
                  <a:schemeClr val="tx1"/>
                </a:solidFill>
              </a:rPr>
              <a:t>Генералова</a:t>
            </a:r>
            <a:r>
              <a:rPr lang="ru-RU" sz="1000" b="0" dirty="0">
                <a:solidFill>
                  <a:schemeClr val="tx1"/>
                </a:solidFill>
              </a:rPr>
              <a:t> М.М., консультант </a:t>
            </a:r>
            <a:r>
              <a:rPr lang="ru-RU" sz="1000" b="0" dirty="0" err="1">
                <a:solidFill>
                  <a:schemeClr val="tx1"/>
                </a:solidFill>
              </a:rPr>
              <a:t>Гусарова</a:t>
            </a:r>
            <a:r>
              <a:rPr lang="ru-RU" sz="1000" b="0" dirty="0">
                <a:solidFill>
                  <a:schemeClr val="tx1"/>
                </a:solidFill>
              </a:rPr>
              <a:t> О.Н., методисты:  Пономарева Н.Ю., </a:t>
            </a:r>
            <a:r>
              <a:rPr lang="ru-RU" sz="1000" b="0" dirty="0" err="1">
                <a:solidFill>
                  <a:schemeClr val="tx1"/>
                </a:solidFill>
              </a:rPr>
              <a:t>Миникаева</a:t>
            </a:r>
            <a:r>
              <a:rPr lang="ru-RU" sz="1000" b="0" dirty="0">
                <a:solidFill>
                  <a:schemeClr val="tx1"/>
                </a:solidFill>
              </a:rPr>
              <a:t> Л.В. и председатель профсоюзной организации работников образования Гладких </a:t>
            </a:r>
            <a:r>
              <a:rPr lang="ru-RU" sz="1000" b="0" dirty="0" smtClean="0">
                <a:solidFill>
                  <a:schemeClr val="tx1"/>
                </a:solidFill>
              </a:rPr>
              <a:t>Г.В.</a:t>
            </a:r>
          </a:p>
          <a:p>
            <a:pPr marL="0" indent="457200" algn="just">
              <a:buNone/>
            </a:pPr>
            <a:r>
              <a:rPr lang="ru-RU" sz="1000" b="0" dirty="0" smtClean="0">
                <a:solidFill>
                  <a:schemeClr val="tx1"/>
                </a:solidFill>
              </a:rPr>
              <a:t>Много </a:t>
            </a:r>
            <a:r>
              <a:rPr lang="ru-RU" sz="1000" b="0" dirty="0">
                <a:solidFill>
                  <a:schemeClr val="tx1"/>
                </a:solidFill>
              </a:rPr>
              <a:t>было сказано добрых слов,   пожеланий в наш адрес.  Лучшие работники были награждены Почетными грамотами.</a:t>
            </a:r>
          </a:p>
          <a:p>
            <a:pPr marL="0" indent="457200" algn="just">
              <a:buNone/>
            </a:pPr>
            <a:r>
              <a:rPr lang="ru-RU" sz="1000" b="0" dirty="0" smtClean="0">
                <a:solidFill>
                  <a:schemeClr val="tx1"/>
                </a:solidFill>
              </a:rPr>
              <a:t>А </a:t>
            </a:r>
            <a:r>
              <a:rPr lang="ru-RU" sz="1000" b="0" dirty="0">
                <a:solidFill>
                  <a:schemeClr val="tx1"/>
                </a:solidFill>
              </a:rPr>
              <a:t>самые главные участники этого праздника - наши дети подарили всем присутствующим прекрасный танец, стихи и песню.</a:t>
            </a:r>
          </a:p>
          <a:p>
            <a:pPr marL="0" indent="457200" algn="just">
              <a:buNone/>
            </a:pPr>
            <a:r>
              <a:rPr lang="ru-RU" sz="1000" b="0" dirty="0" smtClean="0">
                <a:solidFill>
                  <a:schemeClr val="tx1"/>
                </a:solidFill>
              </a:rPr>
              <a:t>Желаем </a:t>
            </a:r>
            <a:r>
              <a:rPr lang="ru-RU" sz="1000" b="0" dirty="0">
                <a:solidFill>
                  <a:schemeClr val="tx1"/>
                </a:solidFill>
              </a:rPr>
              <a:t>всему коллективу здоровья, счастья, удачи в делах, благополучия и творчества, творчества, творчества!!!   Чтобы в стенах детского сада никогда не смолкал детский смех</a:t>
            </a:r>
            <a:r>
              <a:rPr lang="ru-RU" sz="1000" b="0" dirty="0" smtClean="0">
                <a:solidFill>
                  <a:schemeClr val="tx1"/>
                </a:solidFill>
              </a:rPr>
              <a:t>!</a:t>
            </a:r>
            <a:endParaRPr lang="ru-RU" sz="1000" b="0" dirty="0">
              <a:solidFill>
                <a:schemeClr val="tx1"/>
              </a:solidFill>
            </a:endParaRPr>
          </a:p>
        </p:txBody>
      </p:sp>
    </p:spTree>
    <p:extLst>
      <p:ext uri="{BB962C8B-B14F-4D97-AF65-F5344CB8AC3E}">
        <p14:creationId xmlns:p14="http://schemas.microsoft.com/office/powerpoint/2010/main" val="169763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969" y="-35742"/>
            <a:ext cx="8229600" cy="857250"/>
          </a:xfrm>
        </p:spPr>
        <p:txBody>
          <a:bodyPr/>
          <a:lstStyle/>
          <a:p>
            <a:r>
              <a:rPr lang="ru-RU" dirty="0" smtClean="0"/>
              <a:t>День семьи, любви и верности!</a:t>
            </a:r>
            <a:endParaRPr lang="ru-RU" dirty="0"/>
          </a:p>
        </p:txBody>
      </p:sp>
      <p:sp>
        <p:nvSpPr>
          <p:cNvPr id="4" name="Объект 3"/>
          <p:cNvSpPr>
            <a:spLocks noGrp="1"/>
          </p:cNvSpPr>
          <p:nvPr>
            <p:ph sz="half" idx="2"/>
          </p:nvPr>
        </p:nvSpPr>
        <p:spPr>
          <a:xfrm>
            <a:off x="251520" y="627534"/>
            <a:ext cx="5544616" cy="3967088"/>
          </a:xfrm>
        </p:spPr>
        <p:txBody>
          <a:bodyPr/>
          <a:lstStyle/>
          <a:p>
            <a:pPr marL="0" indent="457200" algn="just">
              <a:buNone/>
            </a:pPr>
            <a:r>
              <a:rPr lang="ru-RU" sz="1000" b="0" dirty="0" smtClean="0">
                <a:solidFill>
                  <a:schemeClr val="tx1"/>
                </a:solidFill>
              </a:rPr>
              <a:t>День </a:t>
            </a:r>
            <a:r>
              <a:rPr lang="ru-RU" sz="1000" b="0" dirty="0">
                <a:solidFill>
                  <a:schemeClr val="tx1"/>
                </a:solidFill>
              </a:rPr>
              <a:t>семьи, любви и верности» — это добрый и светлый праздник, ведь именно семья является самой важной ценностью, которая связана с человеческой жизнью. Воспитание любви и уважения к родным и близким, знание своей фамилии, имени и отчества родителей, семейных традиций и обычаев – основное содержание направления нравственного воспитания дошкольников. </a:t>
            </a:r>
          </a:p>
          <a:p>
            <a:pPr marL="0" indent="457200" algn="just">
              <a:buNone/>
            </a:pPr>
            <a:r>
              <a:rPr lang="ru-RU" sz="1000" b="0" dirty="0" smtClean="0">
                <a:solidFill>
                  <a:schemeClr val="tx1"/>
                </a:solidFill>
              </a:rPr>
              <a:t>Символом </a:t>
            </a:r>
            <a:r>
              <a:rPr lang="ru-RU" sz="1000" b="0" dirty="0">
                <a:solidFill>
                  <a:schemeClr val="tx1"/>
                </a:solidFill>
              </a:rPr>
              <a:t>Дня семьи, любви и верности является ромашка — самый известный и самый распространённый в России цветок.</a:t>
            </a:r>
          </a:p>
          <a:p>
            <a:pPr marL="0" indent="457200" algn="just">
              <a:buNone/>
            </a:pPr>
            <a:r>
              <a:rPr lang="ru-RU" sz="1000" b="0" dirty="0" smtClean="0">
                <a:solidFill>
                  <a:schemeClr val="tx1"/>
                </a:solidFill>
              </a:rPr>
              <a:t>Дети </a:t>
            </a:r>
            <a:r>
              <a:rPr lang="ru-RU" sz="1000" b="0" dirty="0">
                <a:solidFill>
                  <a:schemeClr val="tx1"/>
                </a:solidFill>
              </a:rPr>
              <a:t>нарисовали для своих родителей  на асфальте открытки с символом праздника.  Маленькое солнце на моей ладошке – белая ромашка на зеленой ножке.</a:t>
            </a:r>
          </a:p>
          <a:p>
            <a:pPr marL="0" indent="457200" algn="just">
              <a:buNone/>
            </a:pPr>
            <a:r>
              <a:rPr lang="ru-RU" sz="1000" b="0" dirty="0" smtClean="0">
                <a:solidFill>
                  <a:schemeClr val="tx1"/>
                </a:solidFill>
              </a:rPr>
              <a:t>Детям </a:t>
            </a:r>
            <a:r>
              <a:rPr lang="ru-RU" sz="1000" b="0" dirty="0">
                <a:solidFill>
                  <a:schemeClr val="tx1"/>
                </a:solidFill>
              </a:rPr>
              <a:t>рассказали, что современный День семьи, любви и верности приурочен к отмечающему на Руси дню памяти Петра и </a:t>
            </a:r>
            <a:r>
              <a:rPr lang="ru-RU" sz="1000" b="0" dirty="0" err="1">
                <a:solidFill>
                  <a:schemeClr val="tx1"/>
                </a:solidFill>
              </a:rPr>
              <a:t>Февронии</a:t>
            </a:r>
            <a:r>
              <a:rPr lang="ru-RU" sz="1000" b="0" dirty="0">
                <a:solidFill>
                  <a:schemeClr val="tx1"/>
                </a:solidFill>
              </a:rPr>
              <a:t> Муромских. Эти святые являются покровителями брака и супружеской любви. Их союз выдержал немало испытаний судьбы и стал воплощением любви и искренности, уважения и преданности друг другу. Это про них сказано: жили долго и счастливо и умерли в один день.</a:t>
            </a:r>
          </a:p>
          <a:p>
            <a:pPr marL="0" indent="457200" algn="just">
              <a:buNone/>
            </a:pPr>
            <a:r>
              <a:rPr lang="ru-RU" sz="1000" b="0" dirty="0" smtClean="0">
                <a:solidFill>
                  <a:schemeClr val="tx1"/>
                </a:solidFill>
              </a:rPr>
              <a:t>Веселые </a:t>
            </a:r>
            <a:r>
              <a:rPr lang="ru-RU" sz="1000" b="0" dirty="0">
                <a:solidFill>
                  <a:schemeClr val="tx1"/>
                </a:solidFill>
              </a:rPr>
              <a:t>мероприятия продолжил праздник «Ромашковое счастье».   В гостях у ребят побывала Ромашка и Домовенок Кузя, которым  ребята рассказали о своих семьях. В веселых конкурсах «Нарисуй дом», «Убери игрушки», «Семейные загадки» воспитанники смогли проявить свои умения в ведении домашнего хозяйства, знании пословиц, поговорок и стихотворений о семье. Прекрасные танцы и песни о семье исполнили дети с большой любовью.</a:t>
            </a:r>
          </a:p>
          <a:p>
            <a:pPr marL="0" indent="457200" algn="just">
              <a:buNone/>
            </a:pPr>
            <a:r>
              <a:rPr lang="ru-RU" sz="1000" b="0" dirty="0" smtClean="0">
                <a:solidFill>
                  <a:schemeClr val="tx1"/>
                </a:solidFill>
              </a:rPr>
              <a:t>А </a:t>
            </a:r>
            <a:r>
              <a:rPr lang="ru-RU" sz="1000" b="0" dirty="0">
                <a:solidFill>
                  <a:schemeClr val="tx1"/>
                </a:solidFill>
              </a:rPr>
              <a:t>самое интересное занятие, которое увлекло детей – это изготовление символа праздника – ромашки. Дети очень старались, работали аккуратно. Всем очень хотелось, чтобы их подарок был самым лучшим. Ребята с любовью дарили сувениры </a:t>
            </a:r>
            <a:r>
              <a:rPr lang="ru-RU" sz="1000" b="0" dirty="0" smtClean="0">
                <a:solidFill>
                  <a:schemeClr val="tx1"/>
                </a:solidFill>
              </a:rPr>
              <a:t>родителям.</a:t>
            </a:r>
          </a:p>
          <a:p>
            <a:pPr marL="0" indent="457200" algn="just">
              <a:buNone/>
            </a:pPr>
            <a:r>
              <a:rPr lang="ru-RU" sz="1000" b="0" dirty="0" smtClean="0">
                <a:solidFill>
                  <a:schemeClr val="tx1"/>
                </a:solidFill>
              </a:rPr>
              <a:t>Праздник </a:t>
            </a:r>
            <a:r>
              <a:rPr lang="ru-RU" sz="1000" b="0" dirty="0">
                <a:solidFill>
                  <a:schemeClr val="tx1"/>
                </a:solidFill>
              </a:rPr>
              <a:t>доставил детям много удовольствия, радости, веселья и положительных эмоций.</a:t>
            </a:r>
            <a:r>
              <a:rPr lang="ru-RU" b="0" dirty="0">
                <a:solidFill>
                  <a:schemeClr val="tx1"/>
                </a:solidFill>
              </a:rPr>
              <a:t> </a:t>
            </a:r>
          </a:p>
        </p:txBody>
      </p:sp>
      <p:pic>
        <p:nvPicPr>
          <p:cNvPr id="1026" name="Picture 2" descr="611aa4aa-5001-4d15-a92a-9356eb74cd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168" y="814852"/>
            <a:ext cx="1905000" cy="1428750"/>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1030" name="Picture 6" descr="IMG_1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869" y="2008713"/>
            <a:ext cx="1905000" cy="1428750"/>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9218" name="Picture 2" descr="https://freya-ekb.ru/wp-content/uploads/2020/07/20e8d70084d3bb19d95a78ccaf56f2fe.jpeg"/>
          <p:cNvPicPr>
            <a:picLocks noChangeAspect="1" noChangeArrowheads="1"/>
          </p:cNvPicPr>
          <p:nvPr/>
        </p:nvPicPr>
        <p:blipFill>
          <a:blip r:embed="rId4" cstate="print">
            <a:clrChange>
              <a:clrFrom>
                <a:srgbClr val="FEFFF9"/>
              </a:clrFrom>
              <a:clrTo>
                <a:srgbClr val="FEFFF9">
                  <a:alpha val="0"/>
                </a:srgbClr>
              </a:clrTo>
            </a:clrChange>
            <a:extLst>
              <a:ext uri="{28A0092B-C50C-407E-A947-70E740481C1C}">
                <a14:useLocalDpi xmlns:a14="http://schemas.microsoft.com/office/drawing/2010/main" val="0"/>
              </a:ext>
            </a:extLst>
          </a:blip>
          <a:srcRect/>
          <a:stretch>
            <a:fillRect/>
          </a:stretch>
        </p:blipFill>
        <p:spPr bwMode="auto">
          <a:xfrm>
            <a:off x="5899388" y="3118176"/>
            <a:ext cx="2345020" cy="170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27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Любимый город!</a:t>
            </a:r>
            <a:endParaRPr lang="ru-RU" dirty="0"/>
          </a:p>
        </p:txBody>
      </p:sp>
      <p:sp>
        <p:nvSpPr>
          <p:cNvPr id="6" name="Объект 5"/>
          <p:cNvSpPr>
            <a:spLocks noGrp="1"/>
          </p:cNvSpPr>
          <p:nvPr>
            <p:ph sz="quarter" idx="4"/>
          </p:nvPr>
        </p:nvSpPr>
        <p:spPr>
          <a:xfrm>
            <a:off x="3563888" y="987574"/>
            <a:ext cx="5122913" cy="3888432"/>
          </a:xfrm>
        </p:spPr>
        <p:txBody>
          <a:bodyPr/>
          <a:lstStyle/>
          <a:p>
            <a:pPr marL="0" indent="457200" algn="just">
              <a:buNone/>
            </a:pPr>
            <a:r>
              <a:rPr lang="ru-RU" sz="1000" b="0" dirty="0">
                <a:solidFill>
                  <a:schemeClr val="tx1"/>
                </a:solidFill>
              </a:rPr>
              <a:t>Многие нравственные качества человека закладываются в детские годы. Любовь к родному краю, желание видеть родной город все более и более растущим и расцветающим – все эти чувства в большой степени зависят от того, как они были заложены в дошкольном возрасте. Чем полнее, глубже, ярче, содержательнее будут знания детей о родном крае и лучших его людях, тем более действенным скажутся они в формировании  благородного нравственного чувства: интереса и любви к родному краю, глубокого уважения к патриотическим традициям земляков.</a:t>
            </a:r>
          </a:p>
          <a:p>
            <a:pPr marL="0" indent="457200" algn="just">
              <a:buNone/>
            </a:pPr>
            <a:r>
              <a:rPr lang="ru-RU" sz="1000" b="0" dirty="0" smtClean="0">
                <a:solidFill>
                  <a:schemeClr val="tx1"/>
                </a:solidFill>
              </a:rPr>
              <a:t>С </a:t>
            </a:r>
            <a:r>
              <a:rPr lang="ru-RU" sz="1000" b="0" dirty="0">
                <a:solidFill>
                  <a:schemeClr val="tx1"/>
                </a:solidFill>
              </a:rPr>
              <a:t>детьми подготовительной группы педагоги совершили интересную </a:t>
            </a:r>
            <a:r>
              <a:rPr lang="ru-RU" sz="1000" b="0" dirty="0" err="1">
                <a:solidFill>
                  <a:schemeClr val="tx1"/>
                </a:solidFill>
              </a:rPr>
              <a:t>эскурсию</a:t>
            </a:r>
            <a:r>
              <a:rPr lang="ru-RU" sz="1000" b="0" dirty="0">
                <a:solidFill>
                  <a:schemeClr val="tx1"/>
                </a:solidFill>
              </a:rPr>
              <a:t> по достопримечательностям микрорайона</a:t>
            </a:r>
            <a:r>
              <a:rPr lang="ru-RU" sz="1000" b="0" dirty="0" smtClean="0">
                <a:solidFill>
                  <a:schemeClr val="tx1"/>
                </a:solidFill>
              </a:rPr>
              <a:t>.</a:t>
            </a:r>
            <a:endParaRPr lang="ru-RU" sz="1000" b="0" dirty="0">
              <a:solidFill>
                <a:schemeClr val="tx1"/>
              </a:solidFill>
            </a:endParaRPr>
          </a:p>
          <a:p>
            <a:pPr marL="0" indent="457200" algn="just">
              <a:buNone/>
            </a:pPr>
            <a:r>
              <a:rPr lang="ru-RU" sz="1000" b="0" dirty="0">
                <a:solidFill>
                  <a:schemeClr val="tx1"/>
                </a:solidFill>
              </a:rPr>
              <a:t>Экскурсия получилась познавательной, увлекательной и незабываемой</a:t>
            </a:r>
            <a:r>
              <a:rPr lang="ru-RU" sz="1000" b="0" dirty="0" smtClean="0">
                <a:solidFill>
                  <a:schemeClr val="tx1"/>
                </a:solidFill>
              </a:rPr>
              <a:t>!</a:t>
            </a:r>
          </a:p>
          <a:p>
            <a:pPr marL="0" indent="457200" algn="just">
              <a:buNone/>
            </a:pPr>
            <a:r>
              <a:rPr lang="ru-RU" sz="1000" b="0" dirty="0" smtClean="0">
                <a:solidFill>
                  <a:schemeClr val="tx1"/>
                </a:solidFill>
              </a:rPr>
              <a:t>А 5 </a:t>
            </a:r>
            <a:r>
              <a:rPr lang="ru-RU" sz="1000" b="0" dirty="0">
                <a:solidFill>
                  <a:schemeClr val="tx1"/>
                </a:solidFill>
              </a:rPr>
              <a:t>августа педагоги 1 младшей группы провели праздник, посвященный Дню города. На площадке детского сада ими была создана праздничная красочная обстановка. Яркие разноцветные флажки и шарики очень обрадовали малышей. Воспитатель пригласила детей в путешествие по родному городу на «паровозике из </a:t>
            </a:r>
            <a:r>
              <a:rPr lang="ru-RU" sz="1000" b="0" dirty="0" err="1">
                <a:solidFill>
                  <a:schemeClr val="tx1"/>
                </a:solidFill>
              </a:rPr>
              <a:t>Ромашково</a:t>
            </a:r>
            <a:r>
              <a:rPr lang="ru-RU" sz="1000" b="0" dirty="0">
                <a:solidFill>
                  <a:schemeClr val="tx1"/>
                </a:solidFill>
              </a:rPr>
              <a:t>». Движение пассажиров происходило под мелодию В. </a:t>
            </a:r>
            <a:r>
              <a:rPr lang="ru-RU" sz="1000" b="0" dirty="0" err="1">
                <a:solidFill>
                  <a:schemeClr val="tx1"/>
                </a:solidFill>
              </a:rPr>
              <a:t>Шаинского</a:t>
            </a:r>
            <a:r>
              <a:rPr lang="ru-RU" sz="1000" b="0" dirty="0">
                <a:solidFill>
                  <a:schemeClr val="tx1"/>
                </a:solidFill>
              </a:rPr>
              <a:t> «Голубой вагон». Большое удовольствие ребята получили, катаясь на красивой карусели. А потом в гости пришла сказочная Матрешка, с которой все вместе играли в музыкальную игру «Птички». Платочки из корзинки персонажа привлекли внимание детей и они сплясали танец «Разноцветные платочки». Как же было весело в этот день!</a:t>
            </a:r>
          </a:p>
        </p:txBody>
      </p:sp>
      <p:pic>
        <p:nvPicPr>
          <p:cNvPr id="2050" name="Picture 2" descr="20210803_101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496"/>
            <a:ext cx="1905000" cy="1428750"/>
          </a:xfrm>
          <a:prstGeom prst="rect">
            <a:avLst/>
          </a:prstGeom>
          <a:ln w="889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20210804_1033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93" y="1307278"/>
            <a:ext cx="1905000" cy="1771651"/>
          </a:xfrm>
          <a:prstGeom prst="rect">
            <a:avLst/>
          </a:prstGeom>
          <a:ln w="889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2" name="Picture 2" descr="http://yahooeu.ru/uploads/posts/2021-04/1619263245_moy_lyubimyy_gorod.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520" y="2922557"/>
            <a:ext cx="2232248" cy="199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6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Увлекательный мир!</a:t>
            </a:r>
            <a:endParaRPr lang="ru-RU" dirty="0">
              <a:solidFill>
                <a:srgbClr val="0070C0"/>
              </a:solidFill>
            </a:endParaRPr>
          </a:p>
        </p:txBody>
      </p:sp>
      <p:sp>
        <p:nvSpPr>
          <p:cNvPr id="4" name="Объект 3"/>
          <p:cNvSpPr>
            <a:spLocks noGrp="1"/>
          </p:cNvSpPr>
          <p:nvPr>
            <p:ph sz="half" idx="2"/>
          </p:nvPr>
        </p:nvSpPr>
        <p:spPr>
          <a:xfrm>
            <a:off x="457200" y="1063229"/>
            <a:ext cx="4040188" cy="3531393"/>
          </a:xfrm>
        </p:spPr>
        <p:txBody>
          <a:bodyPr/>
          <a:lstStyle/>
          <a:p>
            <a:pPr marL="0" indent="0">
              <a:buNone/>
            </a:pPr>
            <a:r>
              <a:rPr lang="ru-RU" i="1" u="sng" dirty="0">
                <a:solidFill>
                  <a:srgbClr val="0070C0"/>
                </a:solidFill>
              </a:rPr>
              <a:t>Звуки праздника</a:t>
            </a:r>
          </a:p>
          <a:p>
            <a:pPr marL="0" indent="457200" algn="just">
              <a:buNone/>
            </a:pPr>
            <a:r>
              <a:rPr lang="ru-RU" sz="1000" b="0" dirty="0" smtClean="0">
                <a:solidFill>
                  <a:schemeClr val="tx1"/>
                </a:solidFill>
              </a:rPr>
              <a:t>Много </a:t>
            </a:r>
            <a:r>
              <a:rPr lang="ru-RU" sz="1000" b="0" dirty="0">
                <a:solidFill>
                  <a:schemeClr val="tx1"/>
                </a:solidFill>
              </a:rPr>
              <a:t>лет наше учреждение сотрудничает с городским Парком культуры и отдыха и принимает активное участие в его мероприятиях.</a:t>
            </a:r>
          </a:p>
          <a:p>
            <a:pPr marL="0" indent="457200" algn="just">
              <a:buNone/>
            </a:pPr>
            <a:r>
              <a:rPr lang="ru-RU" sz="1000" b="0" dirty="0" smtClean="0">
                <a:solidFill>
                  <a:schemeClr val="tx1"/>
                </a:solidFill>
              </a:rPr>
              <a:t>22 </a:t>
            </a:r>
            <a:r>
              <a:rPr lang="ru-RU" sz="1000" b="0" dirty="0">
                <a:solidFill>
                  <a:schemeClr val="tx1"/>
                </a:solidFill>
              </a:rPr>
              <a:t>мая 2021 г. состоялся ежегодный фестиваль творческих коллективов «Звуки праздника».  Для жителей  нашего любимого города было представлено более 30 разнообразных танцевальных и вокальных номеров в исполнении учащихся общеобразовательных учреждений, дошкольников, коллективов художественной самодеятельности и творческих коллективов учреждений культуры </a:t>
            </a:r>
            <a:r>
              <a:rPr lang="ru-RU" sz="1000" b="0" dirty="0" err="1">
                <a:solidFill>
                  <a:schemeClr val="tx1"/>
                </a:solidFill>
              </a:rPr>
              <a:t>Узловского</a:t>
            </a:r>
            <a:r>
              <a:rPr lang="ru-RU" sz="1000" b="0" dirty="0">
                <a:solidFill>
                  <a:schemeClr val="tx1"/>
                </a:solidFill>
              </a:rPr>
              <a:t> района.</a:t>
            </a:r>
          </a:p>
          <a:p>
            <a:pPr marL="0" indent="457200" algn="just">
              <a:buNone/>
            </a:pPr>
            <a:r>
              <a:rPr lang="ru-RU" sz="1000" b="0" dirty="0" smtClean="0">
                <a:solidFill>
                  <a:schemeClr val="tx1"/>
                </a:solidFill>
              </a:rPr>
              <a:t>Право </a:t>
            </a:r>
            <a:r>
              <a:rPr lang="ru-RU" sz="1000" b="0" dirty="0">
                <a:solidFill>
                  <a:schemeClr val="tx1"/>
                </a:solidFill>
              </a:rPr>
              <a:t>открыть  фестиваль было предоставлено  девочкам  нашего учреждения с танцем «Доброта сердец», который  покорил присутствующих мелодичностью и искренним исполнением.</a:t>
            </a:r>
          </a:p>
          <a:p>
            <a:pPr marL="0" indent="457200" algn="just">
              <a:buNone/>
            </a:pPr>
            <a:r>
              <a:rPr lang="ru-RU" sz="1000" b="0" dirty="0" smtClean="0">
                <a:solidFill>
                  <a:schemeClr val="tx1"/>
                </a:solidFill>
              </a:rPr>
              <a:t>Воспитанница подготовительной группы замечательно </a:t>
            </a:r>
            <a:r>
              <a:rPr lang="ru-RU" sz="1000" b="0" dirty="0">
                <a:solidFill>
                  <a:schemeClr val="tx1"/>
                </a:solidFill>
              </a:rPr>
              <a:t>прочитала стихотворение  «Солнышко в окошке». Ее чудесное    исполнение   понравилось всем  гостям  искренностью  и выразительностью прочтения. </a:t>
            </a:r>
          </a:p>
        </p:txBody>
      </p:sp>
      <p:pic>
        <p:nvPicPr>
          <p:cNvPr id="3074" name="Picture 2" descr="DSCN16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094" y="1063229"/>
            <a:ext cx="1905000"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DSCN16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606" y="348854"/>
            <a:ext cx="1905000"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6" name="Picture 2" descr="https://i.pinimg.com/originals/1e/0d/76/1e0d76930bb76dae327b50a21b9dd14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2491979"/>
            <a:ext cx="3466728" cy="260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8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05979"/>
            <a:ext cx="7139136" cy="857250"/>
          </a:xfrm>
        </p:spPr>
        <p:txBody>
          <a:bodyPr/>
          <a:lstStyle/>
          <a:p>
            <a:r>
              <a:rPr lang="ru-RU" dirty="0" smtClean="0">
                <a:solidFill>
                  <a:srgbClr val="0070C0"/>
                </a:solidFill>
              </a:rPr>
              <a:t>Месячник безопасности «Дорога железная – не для игры!»</a:t>
            </a:r>
            <a:endParaRPr lang="ru-RU" dirty="0">
              <a:solidFill>
                <a:srgbClr val="0070C0"/>
              </a:solidFill>
            </a:endParaRPr>
          </a:p>
        </p:txBody>
      </p:sp>
      <p:sp>
        <p:nvSpPr>
          <p:cNvPr id="6" name="Объект 5"/>
          <p:cNvSpPr>
            <a:spLocks noGrp="1"/>
          </p:cNvSpPr>
          <p:nvPr>
            <p:ph sz="quarter" idx="4"/>
          </p:nvPr>
        </p:nvSpPr>
        <p:spPr>
          <a:xfrm>
            <a:off x="3419872" y="1275606"/>
            <a:ext cx="5266929" cy="3600400"/>
          </a:xfrm>
        </p:spPr>
        <p:txBody>
          <a:bodyPr/>
          <a:lstStyle/>
          <a:p>
            <a:pPr marL="0" indent="457200" algn="just">
              <a:buNone/>
            </a:pPr>
            <a:r>
              <a:rPr lang="ru-RU" sz="1000" b="0" dirty="0">
                <a:solidFill>
                  <a:schemeClr val="tx1"/>
                </a:solidFill>
              </a:rPr>
              <a:t>В рамках месячника «Дорога железная – не для игры» с 3 мая по 3 июня с целью обогащения знаний детей о железной дороге, о правилах поведения вблизи железнодорожных путей и во время путешествия железнодорожным транспортом в детском саду прошли мероприятия, посвященные правилам поведения и безопасности.  </a:t>
            </a:r>
            <a:r>
              <a:rPr lang="ru-RU" sz="1000" b="0" dirty="0" smtClean="0">
                <a:solidFill>
                  <a:schemeClr val="tx1"/>
                </a:solidFill>
              </a:rPr>
              <a:t>Наш </a:t>
            </a:r>
            <a:r>
              <a:rPr lang="ru-RU" sz="1000" b="0" dirty="0">
                <a:solidFill>
                  <a:schemeClr val="tx1"/>
                </a:solidFill>
              </a:rPr>
              <a:t>детский сад находится в непосредственной близости от железной дороги. А между тем железная дорога – это место повышенной опасности. Для перехода через железнодорожные пути существуют определенные правила, которые нельзя нарушать!</a:t>
            </a:r>
          </a:p>
          <a:p>
            <a:pPr marL="0" indent="457200" algn="just">
              <a:buNone/>
            </a:pPr>
            <a:r>
              <a:rPr lang="ru-RU" sz="1000" b="0" dirty="0">
                <a:solidFill>
                  <a:schemeClr val="tx1"/>
                </a:solidFill>
              </a:rPr>
              <a:t>Ребята просмотрели серию мультипликационных фильмов «Не гуляй на железной дороге» и «На пути железнодорожном будь предельно осторожным», после чего поиграли в совместную тематическую игру. Совместно с воспитателем во время ООД по рисованию была изготовлена коллективная работа «Грузовой поезд». Очень много было проведено бесед с детьми и консультаций с родителями на тему безопасности и правил поведения на железнодорожных переездах. Также в детском саду была проведена акция «Безопасная железная дорога». Для родителей были изготовлены памятки и буклеты с правилами поведения на железнодорожных переездах, дети смогли на практике познакомиться с безопасным движением.</a:t>
            </a:r>
          </a:p>
          <a:p>
            <a:pPr marL="0" indent="457200" algn="just">
              <a:buNone/>
            </a:pPr>
            <a:r>
              <a:rPr lang="ru-RU" sz="1000" b="0" dirty="0">
                <a:solidFill>
                  <a:schemeClr val="tx1"/>
                </a:solidFill>
              </a:rPr>
              <a:t>Заключительным мероприятием месячника стал познавательный досуг «На железной дороге». Ребята закрепили полученную информацию на практике, путешествовали на поезде по разным станциям, разыграли ситуации, возникающие на железной дороге. Целью всех выше перечисленных мероприятий является недопущение случаев </a:t>
            </a:r>
            <a:r>
              <a:rPr lang="ru-RU" sz="1000" b="0" dirty="0" err="1">
                <a:solidFill>
                  <a:schemeClr val="tx1"/>
                </a:solidFill>
              </a:rPr>
              <a:t>травмирования</a:t>
            </a:r>
            <a:r>
              <a:rPr lang="ru-RU" sz="1000" b="0" dirty="0">
                <a:solidFill>
                  <a:schemeClr val="tx1"/>
                </a:solidFill>
              </a:rPr>
              <a:t> детей дошкольного возраста на железной дороге, происшествий с их участием. И мы надеемся, что благодаря проведенной работе, мы перестанем слышать о столь печальной статистике детского травматизма</a:t>
            </a:r>
            <a:r>
              <a:rPr lang="ru-RU" sz="1000" b="0" dirty="0" smtClean="0">
                <a:solidFill>
                  <a:schemeClr val="tx1"/>
                </a:solidFill>
              </a:rPr>
              <a:t>.</a:t>
            </a:r>
            <a:endParaRPr lang="ru-RU" sz="1000" b="0" dirty="0">
              <a:solidFill>
                <a:schemeClr val="tx1"/>
              </a:solidFill>
            </a:endParaRPr>
          </a:p>
        </p:txBody>
      </p:sp>
      <p:pic>
        <p:nvPicPr>
          <p:cNvPr id="1026" name="Picture 2" descr="IMG-20210528-WA0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46" y="634604"/>
            <a:ext cx="1905000" cy="1295401"/>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G-20210531-WA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46" y="1995686"/>
            <a:ext cx="1905000" cy="1428750"/>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290" name="Picture 2" descr="https://kuzbass-prigorod.ru/images/photo_contests/20170922194627.jpg"/>
          <p:cNvPicPr>
            <a:picLocks noChangeAspect="1" noChangeArrowheads="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530753" y="3402946"/>
            <a:ext cx="2025024" cy="147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103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газета № 4 2020-2021</Template>
  <TotalTime>1110</TotalTime>
  <Words>5675</Words>
  <Application>Microsoft Office PowerPoint</Application>
  <PresentationFormat>Экран (16:9)</PresentationFormat>
  <Paragraphs>193</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Helvetica Neue</vt:lpstr>
      <vt:lpstr>Monotype Corsiva</vt:lpstr>
      <vt:lpstr>Times New Roman</vt:lpstr>
      <vt:lpstr>Тема Office</vt:lpstr>
      <vt:lpstr>Газета для родителей «Березка»</vt:lpstr>
      <vt:lpstr>Содержание:</vt:lpstr>
      <vt:lpstr>Вам, родители!</vt:lpstr>
      <vt:lpstr>Наши праздники!</vt:lpstr>
      <vt:lpstr>С юбилеем, любимый детский сад!</vt:lpstr>
      <vt:lpstr>День семьи, любви и верности!</vt:lpstr>
      <vt:lpstr>Любимый город!</vt:lpstr>
      <vt:lpstr>Увлекательный мир!</vt:lpstr>
      <vt:lpstr>Месячник безопасности «Дорога железная – не для игры!»</vt:lpstr>
      <vt:lpstr>До свиданья, детский сад!</vt:lpstr>
      <vt:lpstr>День дружбы!</vt:lpstr>
      <vt:lpstr>День физкультурника.</vt:lpstr>
      <vt:lpstr>День российского флага.</vt:lpstr>
      <vt:lpstr>Советует специалист</vt:lpstr>
      <vt:lpstr>Презентация PowerPoint</vt:lpstr>
      <vt:lpstr>Презентация PowerPoint</vt:lpstr>
      <vt:lpstr>Год науки и технологий</vt:lpstr>
      <vt:lpstr>Занимательное эспериментирование</vt:lpstr>
      <vt:lpstr>Развивайка!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Вкусно и полезно!</vt:lpstr>
      <vt:lpstr>Презентация PowerPoint</vt:lpstr>
      <vt:lpstr>Презентация PowerPoint</vt:lpstr>
      <vt:lpstr>Презентация PowerPoint</vt:lpstr>
      <vt:lpstr>Презентация PowerPoint</vt:lpstr>
      <vt:lpstr>Источники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Газета для родителей «Березка»</dc:title>
  <dc:creator>79606</dc:creator>
  <cp:lastModifiedBy>79606</cp:lastModifiedBy>
  <cp:revision>51</cp:revision>
  <dcterms:created xsi:type="dcterms:W3CDTF">2021-08-26T06:58:39Z</dcterms:created>
  <dcterms:modified xsi:type="dcterms:W3CDTF">2021-09-20T11:48:12Z</dcterms:modified>
</cp:coreProperties>
</file>