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7" r:id="rId6"/>
    <p:sldId id="274" r:id="rId7"/>
    <p:sldId id="293" r:id="rId8"/>
    <p:sldId id="294" r:id="rId9"/>
    <p:sldId id="295" r:id="rId10"/>
    <p:sldId id="29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8" r:id="rId20"/>
    <p:sldId id="279" r:id="rId21"/>
    <p:sldId id="281" r:id="rId22"/>
    <p:sldId id="282" r:id="rId23"/>
    <p:sldId id="284" r:id="rId24"/>
    <p:sldId id="285" r:id="rId25"/>
    <p:sldId id="286" r:id="rId26"/>
    <p:sldId id="289" r:id="rId27"/>
    <p:sldId id="290" r:id="rId28"/>
    <p:sldId id="297" r:id="rId29"/>
    <p:sldId id="298" r:id="rId30"/>
    <p:sldId id="299" r:id="rId31"/>
    <p:sldId id="258" r:id="rId32"/>
    <p:sldId id="300" r:id="rId33"/>
    <p:sldId id="301" r:id="rId34"/>
    <p:sldId id="259" r:id="rId35"/>
    <p:sldId id="276" r:id="rId36"/>
    <p:sldId id="277" r:id="rId37"/>
    <p:sldId id="280" r:id="rId38"/>
    <p:sldId id="283" r:id="rId39"/>
    <p:sldId id="287" r:id="rId40"/>
    <p:sldId id="288" r:id="rId41"/>
    <p:sldId id="291" r:id="rId42"/>
    <p:sldId id="292" r:id="rId43"/>
    <p:sldId id="265" r:id="rId44"/>
    <p:sldId id="266" r:id="rId45"/>
    <p:sldId id="260" r:id="rId46"/>
    <p:sldId id="302" r:id="rId47"/>
    <p:sldId id="303" r:id="rId48"/>
    <p:sldId id="26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r.mtdata.ru/r480x-/u19/photo0F6F/20890808034-0/original.jpg" TargetMode="External"/><Relationship Id="rId2" Type="http://schemas.openxmlformats.org/officeDocument/2006/relationships/hyperlink" Target="http://photoshopia.ru/clipart/data/1319/medium/1442769904315_photoshopia_ru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3.favim.ru/610/141230/Favim.ru-2346553.jpg" TargetMode="External"/><Relationship Id="rId4" Type="http://schemas.openxmlformats.org/officeDocument/2006/relationships/hyperlink" Target="http://4vector.com/data/002/166/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Газета для родителей «Березка»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№ 3 третий квартал 2020-2021 </a:t>
            </a:r>
            <a:r>
              <a:rPr lang="ru-RU" sz="1900" dirty="0" err="1" smtClean="0"/>
              <a:t>уч.г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Муниципальное дошкольное образовательное учреждение центр развития ребенка – детский сад 3 14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Фотовыставка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«Помним, чтим, гордимся»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752528" cy="4896544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sz="3400" dirty="0"/>
              <a:t>Много лет прошло с той поры, когда немецкие войска напали на нашу Родину. Наша страна от мала до велика, мужчины и женщины, дети и старики встали на борьбу с врагом.</a:t>
            </a:r>
          </a:p>
          <a:p>
            <a:pPr marL="0" indent="457200" algn="just">
              <a:buNone/>
            </a:pPr>
            <a:r>
              <a:rPr lang="ru-RU" sz="3400" dirty="0"/>
              <a:t>Благодаря силе и мужеству советского народа, мы победили в этой войне. 9 мая весь наш народ отмечает великий праздник – День Победы, праздник мира, праздник памяти. В этот день мы забываем обо всех разногласиях, мы радуемся и скорбим одновременно. Этот праздник объединяет поколения и заставляет каждого чувствовать себя частью всего этого. Мы с благодарностью вспоминаем наших защитников, доблестных воинов, отстоявших мир в жестокой битве. Им мы обязаны тем, что живем сейчас под мирным и чистым небом!</a:t>
            </a:r>
          </a:p>
          <a:p>
            <a:pPr marL="0" indent="457200" algn="just">
              <a:buNone/>
            </a:pPr>
            <a:r>
              <a:rPr lang="ru-RU" sz="3400" dirty="0"/>
              <a:t>Во второй младшей группе воспитанники и родители приняли участие в фотовыставке, посвященной этому великому празднику</a:t>
            </a:r>
            <a:r>
              <a:rPr lang="ru-RU" sz="3400" dirty="0" smtClean="0"/>
              <a:t>.</a:t>
            </a:r>
          </a:p>
          <a:p>
            <a:pPr marL="0" indent="457200" algn="r">
              <a:buNone/>
            </a:pPr>
            <a:r>
              <a:rPr lang="ru-RU" sz="3400" dirty="0" smtClean="0"/>
              <a:t>12.05.2021</a:t>
            </a:r>
            <a:endParaRPr lang="ru-RU" sz="3400" dirty="0"/>
          </a:p>
          <a:p>
            <a:endParaRPr lang="ru-RU" dirty="0"/>
          </a:p>
        </p:txBody>
      </p:sp>
      <p:pic>
        <p:nvPicPr>
          <p:cNvPr id="14338" name="Picture 2" descr="IMG-20210511-WA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92" y="1747097"/>
            <a:ext cx="2029712" cy="1227977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-20210511-WA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13" y="3246515"/>
            <a:ext cx="3014381" cy="117561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.artfile.ru/4724x2210_1165505_%5bwww.ArtFile.ru%5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43" y="4927103"/>
            <a:ext cx="3724173" cy="17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6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Увлекательный мир!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Акция «Ларец радости».</a:t>
            </a:r>
          </a:p>
          <a:p>
            <a:r>
              <a:rPr lang="ru-RU" dirty="0" smtClean="0"/>
              <a:t>Акция «Живи ярче!», или «Азбука безопасности».</a:t>
            </a:r>
          </a:p>
          <a:p>
            <a:r>
              <a:rPr lang="ru-RU" dirty="0" smtClean="0"/>
              <a:t>Социальная акция «Обними маму».</a:t>
            </a:r>
          </a:p>
          <a:p>
            <a:r>
              <a:rPr lang="ru-RU" dirty="0" smtClean="0"/>
              <a:t>Экологический праздник «День дикой природы».</a:t>
            </a:r>
          </a:p>
          <a:p>
            <a:r>
              <a:rPr lang="ru-RU" dirty="0" smtClean="0"/>
              <a:t>Патриотическая акция, посвященная 120-летию А.П. </a:t>
            </a:r>
            <a:r>
              <a:rPr lang="ru-RU" dirty="0" err="1" smtClean="0"/>
              <a:t>Завенягина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Знакомство с праздником «Масленица».</a:t>
            </a:r>
          </a:p>
          <a:p>
            <a:r>
              <a:rPr lang="ru-RU" dirty="0" err="1" smtClean="0"/>
              <a:t>Кинезиологическая</a:t>
            </a:r>
            <a:r>
              <a:rPr lang="ru-RU" dirty="0" smtClean="0"/>
              <a:t> сказка «Лесные истории».</a:t>
            </a:r>
          </a:p>
          <a:p>
            <a:r>
              <a:rPr lang="ru-RU" dirty="0" smtClean="0"/>
              <a:t>Международный День Счастья!</a:t>
            </a:r>
          </a:p>
          <a:p>
            <a:r>
              <a:rPr lang="ru-RU" dirty="0" smtClean="0"/>
              <a:t>Международный день театра кукол.</a:t>
            </a:r>
          </a:p>
          <a:p>
            <a:r>
              <a:rPr lang="ru-RU" dirty="0" smtClean="0"/>
              <a:t>Культурно-исторический поход-прогулка «Знакомые тропинки родного города».</a:t>
            </a:r>
          </a:p>
          <a:p>
            <a:r>
              <a:rPr lang="ru-RU" dirty="0" smtClean="0"/>
              <a:t>День защиты от вирусов.</a:t>
            </a:r>
          </a:p>
          <a:p>
            <a:r>
              <a:rPr lang="ru-RU" dirty="0" smtClean="0"/>
              <a:t>День смеха!</a:t>
            </a:r>
          </a:p>
          <a:p>
            <a:r>
              <a:rPr lang="ru-RU" dirty="0" smtClean="0"/>
              <a:t>День здоровья в детском саду.</a:t>
            </a:r>
          </a:p>
          <a:p>
            <a:r>
              <a:rPr lang="ru-RU" dirty="0" smtClean="0"/>
              <a:t>Дизайн-проект «Сквер имени А.П. </a:t>
            </a:r>
            <a:r>
              <a:rPr lang="ru-RU" dirty="0" err="1" smtClean="0"/>
              <a:t>Завенягина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Тематическая неделя «Дорога к звездам».</a:t>
            </a:r>
          </a:p>
          <a:p>
            <a:r>
              <a:rPr lang="ru-RU" dirty="0" smtClean="0"/>
              <a:t>Неделя театра.</a:t>
            </a:r>
          </a:p>
          <a:p>
            <a:r>
              <a:rPr lang="ru-RU" dirty="0" smtClean="0"/>
              <a:t>Птицы – наши друзья!</a:t>
            </a:r>
          </a:p>
        </p:txBody>
      </p:sp>
    </p:spTree>
    <p:extLst>
      <p:ext uri="{BB962C8B-B14F-4D97-AF65-F5344CB8AC3E}">
        <p14:creationId xmlns:p14="http://schemas.microsoft.com/office/powerpoint/2010/main" val="166845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Акция «Ларец радости».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536504" cy="4896544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Человечество в последние годы никогда не сталкивалось с нынешней ситуацией. Уровень стресса растет по разным причинам: беспокойство за свое здоровье и самочувствие близких, страх заболеть и заразиться COVID-19, страх потери близких, страх потери работы и  стабильных  доходов.  Все это нередко может приводить к развитию посттравматического стрессового расстройства.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Чтобы отвлечь  родителей от состояния подавленности мы решили подарить им </a:t>
            </a:r>
            <a:r>
              <a:rPr lang="ru-RU" b="1" dirty="0"/>
              <a:t>акцию «Ларец радости».</a:t>
            </a:r>
            <a:endParaRPr lang="ru-RU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Психологическая акция «Ларец радости, или добрые пожелания» проводилась в первый день весны. Акция, задачей которой является поддержка каждого родителя, была направлена на создание благоприятного эмоционального климата, на получение положительных эмоций. В специальный ящик были положены послания с добрыми пожеланиями, в которых прослеживались следующие мысли о том, что не следует зацикливаться на неудачах, считать любую проблему глобальной, что нужно  любить и ценить близких, общаться с ними, наслаждаться каждой минутой рядом. Каждый, кто подходил к ларцу, мог вытащить эти прекрасные пожелания, предназначенные именно для себя.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«Ларец радости» имел большой успех  у взрослых</a:t>
            </a:r>
            <a:r>
              <a:rPr lang="ru-RU" dirty="0" smtClean="0"/>
              <a:t>.</a:t>
            </a:r>
          </a:p>
          <a:p>
            <a:pPr marL="0" indent="4572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01.03.2021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IMG-20210301-W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1518539" cy="2015760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-20210301-WA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41" y="1268760"/>
            <a:ext cx="1508373" cy="2002265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thumbs.dreamstime.com/b/%D0%BE%D1%80%D0%B0%D0%BD%D0%B6%D0%B5%D0%B2%D1%8B%D0%B9-%D0%BB%D0%B0%D1%80%D0%B5%D1%86-%D1%81-%D0%BA%D1%80%D0%B0%D1%81%D0%BE%D1%87%D0%BD%D0%BE%D0%B9-%D0%BA%D0%B0%D1%80%D1%82%D0%B8%D0%BD%D0%BE%D0%B9-%D0%BA%D0%BE%D0%BC%D0%BE%D0%B4%D0%BE%D0%BC-%D0%B4%D1%80%D0%B0%D0%B3%D0%BE%D1%86%D0%B5%D0%BD%D0%BD%D0%BE%D1%81%D1%82%D0%B5%D0%B9-1194185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62" y="4013728"/>
            <a:ext cx="2939480" cy="29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5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Акция «Живи ярче»,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или «Азбука безопасности»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040560" cy="518457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200" dirty="0"/>
              <a:t>Мероприятие, посвященное теме ПДД, всегда актуально в учреждениях дошкольного образования.  Ведь  данную необходимость диктует сама </a:t>
            </a:r>
            <a:r>
              <a:rPr lang="ru-RU" sz="1200" dirty="0" smtClean="0"/>
              <a:t>жизнь. В </a:t>
            </a:r>
            <a:r>
              <a:rPr lang="ru-RU" sz="1200" dirty="0"/>
              <a:t>нашем саду 2 марта прошел праздник «Азбука безопасности», с   целью  профилактики детского – дорожного травматизма. Любой ребенок быстрее усвоит ПДД, не только в преподнесенной беседе, а в близкой  детям  форме: игре, викторине, загадках и спортивных </a:t>
            </a:r>
            <a:r>
              <a:rPr lang="ru-RU" sz="1200" dirty="0" smtClean="0"/>
              <a:t>эстафетах. Начался </a:t>
            </a:r>
            <a:r>
              <a:rPr lang="ru-RU" sz="1200" dirty="0"/>
              <a:t>праздник со словесной разминки «Внимательный </a:t>
            </a:r>
            <a:r>
              <a:rPr lang="ru-RU" sz="1200" dirty="0" smtClean="0"/>
              <a:t>пешеход» В </a:t>
            </a:r>
            <a:r>
              <a:rPr lang="ru-RU" sz="1200" dirty="0"/>
              <a:t>ходе праздника  дети ознакомились с презентацией «В стране дорожных знаков», участвовали в викторине «</a:t>
            </a:r>
            <a:r>
              <a:rPr lang="ru-RU" sz="1200" dirty="0" err="1"/>
              <a:t>Автомульти</a:t>
            </a:r>
            <a:r>
              <a:rPr lang="ru-RU" sz="1200" dirty="0"/>
              <a:t>». С целью профилактики детского травматизма с детьми   в игровой форме был проведен инструктаж по технике катания на тюбинге и правилах перевозки ребенка в машине. Дошкольники закрепили свои познания, поучаствовав в эстафетах «Прокати медведя», «Автокресло».</a:t>
            </a:r>
          </a:p>
          <a:p>
            <a:pPr marL="0" indent="457200" algn="just">
              <a:buNone/>
            </a:pPr>
            <a:r>
              <a:rPr lang="ru-RU" sz="1200" dirty="0"/>
              <a:t> В гостях  у дошкольников присутствовал инспектор ДПС лейтенант  Николай Алексеевич, который с удовольствием принимал активное участие в играх «Найди правильно дорожный знак», «Регулировщик», «Нарисуй  дорожный знак».</a:t>
            </a:r>
          </a:p>
          <a:p>
            <a:pPr marL="0" indent="457200" algn="just">
              <a:buNone/>
            </a:pPr>
            <a:r>
              <a:rPr lang="ru-RU" sz="1200" dirty="0"/>
              <a:t>В конце мероприятия инспектор рассказал детям о  </a:t>
            </a:r>
            <a:r>
              <a:rPr lang="ru-RU" sz="1200" dirty="0" err="1"/>
              <a:t>световозвращающих</a:t>
            </a:r>
            <a:r>
              <a:rPr lang="ru-RU" sz="1200" dirty="0"/>
              <a:t> элементах, обеспечивающих видимость в условиях недостаточной освещенности, что очень важно для профилактики детского дорожного </a:t>
            </a:r>
            <a:r>
              <a:rPr lang="ru-RU" sz="1200" dirty="0" smtClean="0"/>
              <a:t>травматизма. Ребята </a:t>
            </a:r>
            <a:r>
              <a:rPr lang="ru-RU" sz="1200" dirty="0"/>
              <a:t>все старались и показали хорошие знания по  правилам поведения пешехода на дороге.  Необычный, веселый и  запоминающийся праздник  вызвал  море положительных эмоций как у детей, так и у  почетного гостя.</a:t>
            </a:r>
          </a:p>
          <a:p>
            <a:pPr marL="0" indent="0" algn="r">
              <a:buNone/>
            </a:pPr>
            <a:r>
              <a:rPr lang="ru-RU" sz="1200" dirty="0" smtClean="0"/>
              <a:t>02.03.2021</a:t>
            </a:r>
            <a:endParaRPr lang="ru-RU" sz="1200" dirty="0"/>
          </a:p>
        </p:txBody>
      </p:sp>
      <p:pic>
        <p:nvPicPr>
          <p:cNvPr id="2050" name="Picture 2" descr="DSCN0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1905000" cy="1857376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N08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2016224" cy="1512168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xn--55-kmc.xn--80aafey1amqq.xn--d1acj3b/images/events/cover/4d4cc660f40f5f4603049c51aacdea8c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78" y="4797152"/>
            <a:ext cx="3230166" cy="2153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1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Социальная акция «Обними маму!»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392488" cy="482453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«8 марта –день мам и бабушек» — это тёплый, сердечный праздник. Из поколения в поколение для каждого человека мама — самый главный человек в жизни. В канун праздника мы совместно с воспитанниками провели акцию "Обними маму".</a:t>
            </a:r>
          </a:p>
          <a:p>
            <a:pPr marL="0" indent="457200" algn="just">
              <a:buNone/>
            </a:pPr>
            <a:r>
              <a:rPr lang="ru-RU" dirty="0"/>
              <a:t>Мероприятие были направлены на улучшения хороших отношений в семьях наших детей, воспитание и уважения и заботы, желание помочь и делать приятное маме.</a:t>
            </a:r>
          </a:p>
          <a:p>
            <a:pPr marL="0" indent="457200" algn="just">
              <a:buNone/>
            </a:pPr>
            <a:r>
              <a:rPr lang="ru-RU" dirty="0"/>
              <a:t>Сначала со старшими дошкольниками сотворили двухсторонние сердца: вырезали, склеили, разукрасили. С одной стороны сердца напечатали напоминание о празднике, с другой - призыв обнять маму! Все свои добрые чувства ребята вложили в созданные своими руками поздравительные открытки и подарки для мам.</a:t>
            </a:r>
          </a:p>
          <a:p>
            <a:pPr marL="0" indent="457200" algn="just">
              <a:buNone/>
            </a:pPr>
            <a:r>
              <a:rPr lang="ru-RU" dirty="0"/>
              <a:t>Взрослые с радостью принимали наши "сердечки", с удовольствием фотографировались. Дети, а также мамы и бабушки получили заряд бодрости и положительных эмоций</a:t>
            </a:r>
          </a:p>
          <a:p>
            <a:pPr marL="0" indent="457200" algn="just">
              <a:buNone/>
            </a:pPr>
            <a:r>
              <a:rPr lang="ru-RU" dirty="0"/>
              <a:t>Вот такая замечательная акция прошла в нашем учреждении!</a:t>
            </a:r>
          </a:p>
          <a:p>
            <a:pPr marL="0" indent="0" algn="r">
              <a:buNone/>
            </a:pPr>
            <a:r>
              <a:rPr lang="ru-RU" dirty="0" smtClean="0"/>
              <a:t>05.03.2021</a:t>
            </a:r>
            <a:endParaRPr lang="ru-RU" dirty="0"/>
          </a:p>
        </p:txBody>
      </p:sp>
      <p:pic>
        <p:nvPicPr>
          <p:cNvPr id="3074" name="Picture 2" descr="IMG-20210305-WA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1512168" cy="187458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-20210305-WA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29619"/>
            <a:ext cx="1436365" cy="1906679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ds05.infourok.ru/uploads/ex/0dd5/0015570c-870ca709/hello_html_73b8f7b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99" y="3842207"/>
            <a:ext cx="2755145" cy="27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8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Экологический праздник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«День дикой природы»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4608512" cy="5112568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3 марта отмечается экологический праздник – День дикой природы! Он проходит во всем мире и поэтому дети подготовительной группы тоже не остались в стороне.</a:t>
            </a:r>
          </a:p>
          <a:p>
            <a:pPr marL="0" indent="457200" algn="just">
              <a:buNone/>
            </a:pPr>
            <a:r>
              <a:rPr lang="ru-RU" dirty="0"/>
              <a:t>Для чего нужен этот праздник? Чтобы люди знали, что есть дикая природа, которую нужно беречь, охранять.</a:t>
            </a:r>
          </a:p>
          <a:p>
            <a:pPr marL="0" indent="457200" algn="just">
              <a:buNone/>
            </a:pPr>
            <a:r>
              <a:rPr lang="ru-RU" dirty="0"/>
              <a:t>В игровую программу этого дня для воспитанников были включены: мини-викторины, рассказы о животных, слушание голосов дикой природы, просмотр фильма о жизни животных тайги, севера. Также ребята с помощью пантомимы изображали животных и отгадывали их. В итоге все пришли к выводу, что не Земле нужно постараться оставить как можно больше нетронутых цивилизацией мест.</a:t>
            </a:r>
          </a:p>
          <a:p>
            <a:endParaRPr lang="ru-RU" dirty="0"/>
          </a:p>
        </p:txBody>
      </p:sp>
      <p:pic>
        <p:nvPicPr>
          <p:cNvPr id="5122" name="Picture 2" descr="IMG-20210304-WA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31" y="1844824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-20210304-WA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93" y="1335783"/>
            <a:ext cx="1440160" cy="1911717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4.bp.blogspot.com/-28S3QaS3Q2M/WxYFKwrJR1I/AAAAAAAAB1c/JXUor4ygqcw5W6tUWQ8LuxiLoqPwVobAwCLcBGAs/s1600/0747d384b27ec6c0762360dbce1664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31" y="3396274"/>
            <a:ext cx="4051601" cy="3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3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Патриотическая акция, посвященная 120-летию А.П. </a:t>
            </a:r>
            <a:r>
              <a:rPr lang="ru-RU" b="1" dirty="0" err="1" smtClean="0">
                <a:latin typeface="Monotype Corsiva" panose="03010101010201010101" pitchFamily="66" charset="0"/>
              </a:rPr>
              <a:t>Завенягина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536504" cy="4968552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10 марта, в преддверии 120-летия А.П. </a:t>
            </a:r>
            <a:r>
              <a:rPr lang="ru-RU" dirty="0" err="1"/>
              <a:t>Завенягина</a:t>
            </a:r>
            <a:r>
              <a:rPr lang="ru-RU" dirty="0"/>
              <a:t> воспитатель подготовительной группы организовала патриотическую акцию. Ребята познакомились с </a:t>
            </a:r>
            <a:r>
              <a:rPr lang="ru-RU" dirty="0" err="1"/>
              <a:t>Завенягиным</a:t>
            </a:r>
            <a:r>
              <a:rPr lang="ru-RU" dirty="0"/>
              <a:t> с помощью видеоролика и беседы с воспитателем, на которой обсудили его деятельность и почему в его честь названа улица в нашем городе. Итогом мероприятия стала коллективная аппликация, в результате которой воспитанники воссоздали саму улицу в ярких весенних красках.</a:t>
            </a:r>
          </a:p>
        </p:txBody>
      </p:sp>
      <p:pic>
        <p:nvPicPr>
          <p:cNvPr id="6146" name="Picture 2" descr="IMG-20210310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661165" cy="244827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-20210310-WA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360373" cy="252028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5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Знакомство с праздником «Масленица».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040560" cy="511256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>Этот праздник к нам идет</a:t>
            </a:r>
          </a:p>
          <a:p>
            <a:pPr marL="0" indent="0" algn="ctr">
              <a:buNone/>
            </a:pPr>
            <a:r>
              <a:rPr lang="ru-RU" dirty="0"/>
              <a:t>Раннею весною,</a:t>
            </a:r>
          </a:p>
          <a:p>
            <a:pPr marL="0" indent="0" algn="ctr">
              <a:buNone/>
            </a:pPr>
            <a:r>
              <a:rPr lang="ru-RU" dirty="0"/>
              <a:t>Сколько радости несет</a:t>
            </a:r>
          </a:p>
          <a:p>
            <a:pPr marL="0" indent="0" algn="ctr">
              <a:buNone/>
            </a:pPr>
            <a:r>
              <a:rPr lang="ru-RU" dirty="0"/>
              <a:t>Он всегда с собою!</a:t>
            </a:r>
          </a:p>
          <a:p>
            <a:pPr marL="0" indent="0" algn="ctr">
              <a:buNone/>
            </a:pPr>
            <a:r>
              <a:rPr lang="ru-RU" dirty="0"/>
              <a:t>Ледяные горы ждут!</a:t>
            </a:r>
          </a:p>
          <a:p>
            <a:pPr marL="0" indent="0" algn="ctr">
              <a:buNone/>
            </a:pPr>
            <a:r>
              <a:rPr lang="ru-RU" dirty="0"/>
              <a:t>И снежок сверкает,</a:t>
            </a:r>
          </a:p>
          <a:p>
            <a:pPr marL="0" indent="0" algn="ctr">
              <a:buNone/>
            </a:pPr>
            <a:r>
              <a:rPr lang="ru-RU" dirty="0"/>
              <a:t>Санки с горок вниз бегут,</a:t>
            </a:r>
          </a:p>
          <a:p>
            <a:pPr marL="0" indent="0" algn="ctr">
              <a:buNone/>
            </a:pPr>
            <a:r>
              <a:rPr lang="ru-RU" dirty="0"/>
              <a:t>Смех не умолкает.</a:t>
            </a:r>
          </a:p>
          <a:p>
            <a:pPr marL="0" indent="0" algn="ctr">
              <a:buNone/>
            </a:pPr>
            <a:r>
              <a:rPr lang="ru-RU" dirty="0"/>
              <a:t>Дома аромат блинов</a:t>
            </a:r>
          </a:p>
          <a:p>
            <a:pPr marL="0" indent="0" algn="ctr">
              <a:buNone/>
            </a:pPr>
            <a:r>
              <a:rPr lang="ru-RU" dirty="0"/>
              <a:t>Праздничный, чудесный,</a:t>
            </a:r>
          </a:p>
          <a:p>
            <a:pPr marL="0" indent="0" algn="ctr">
              <a:buNone/>
            </a:pPr>
            <a:r>
              <a:rPr lang="ru-RU" dirty="0"/>
              <a:t>На блины друзей зовем,</a:t>
            </a:r>
          </a:p>
          <a:p>
            <a:pPr marL="0" indent="0" algn="ctr">
              <a:buNone/>
            </a:pPr>
            <a:r>
              <a:rPr lang="ru-RU" dirty="0"/>
              <a:t>Будем есть их вместе.</a:t>
            </a:r>
          </a:p>
          <a:p>
            <a:pPr marL="0" indent="457200" algn="just">
              <a:buNone/>
            </a:pPr>
            <a:r>
              <a:rPr lang="ru-RU" dirty="0"/>
              <a:t>Масленица – народный праздник, который длится целую неделю и символизирует прощание с зимой. Главный символ Масленицы – солнце, которое с каждым днем набирает свою силу и катится по небесному своду все ближе к весне. Чтобы задобрить огненное светило, на Масленицу на Руси пекли блины, румяные да масляные как само солнышко.</a:t>
            </a:r>
          </a:p>
          <a:p>
            <a:pPr marL="0" indent="457200" algn="just">
              <a:buNone/>
            </a:pPr>
            <a:r>
              <a:rPr lang="ru-RU" dirty="0"/>
              <a:t>Во 2 младшей группе прошло тематическое мероприятие, посвященное знакомству с праздником и его традициями. Воспитатель рассказала ребятам об обычаях русского народа на Масленицу. Также дети познакомились с презентацией, которая представила варианты блинных угощений по дням недели. Малыши играли в игры, пели песни, а итогом стала коллективная аппликация со стилизованным изображением самой Масленицы.</a:t>
            </a:r>
          </a:p>
          <a:p>
            <a:pPr marL="0" indent="0" algn="r">
              <a:buNone/>
            </a:pPr>
            <a:r>
              <a:rPr lang="ru-RU" dirty="0" smtClean="0"/>
              <a:t>11.03.2021</a:t>
            </a:r>
            <a:endParaRPr lang="ru-RU" dirty="0"/>
          </a:p>
        </p:txBody>
      </p:sp>
      <p:pic>
        <p:nvPicPr>
          <p:cNvPr id="7170" name="Picture 2" descr="IMG-20210309-WA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87" y="1772816"/>
            <a:ext cx="2496277" cy="187220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-20210309-WA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32" y="4113076"/>
            <a:ext cx="1491766" cy="198022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4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Monotype Corsiva" panose="03010101010201010101" pitchFamily="66" charset="0"/>
              </a:rPr>
              <a:t>Кинезиологическая</a:t>
            </a:r>
            <a:r>
              <a:rPr lang="ru-RU" b="1" dirty="0" smtClean="0">
                <a:latin typeface="Monotype Corsiva" panose="03010101010201010101" pitchFamily="66" charset="0"/>
              </a:rPr>
              <a:t> сказка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«Лесные истории».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4860032" cy="530120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100" dirty="0"/>
              <a:t>Современный мир, наполненный обилием компьютеров, </a:t>
            </a:r>
            <a:r>
              <a:rPr lang="ru-RU" sz="1100" dirty="0" err="1"/>
              <a:t>айпадов</a:t>
            </a:r>
            <a:r>
              <a:rPr lang="ru-RU" sz="1100" dirty="0"/>
              <a:t>, различных гаджетов, не требует от детей ручных усилий, и поэтому моторные навыки ослабляются: дети плохо держат карандаш, кисточку, ножницы, отчего и происходят постоянные зажимы кисти, что ведет к нарушению даже эмоционального состояния. Все это в дальнейшем сказывается на восприятии и усвоении любого обучающего материала и на здоровье.</a:t>
            </a:r>
          </a:p>
          <a:p>
            <a:pPr marL="0" indent="457200" algn="just">
              <a:buNone/>
            </a:pPr>
            <a:r>
              <a:rPr lang="ru-RU" sz="1100" dirty="0"/>
              <a:t>Миссией  нашего  ДОУ  является  интеллектуально-творческое развитие  дошкольников в условиях </a:t>
            </a:r>
            <a:r>
              <a:rPr lang="ru-RU" sz="1100" dirty="0" err="1"/>
              <a:t>здоровьесберегающего</a:t>
            </a:r>
            <a:r>
              <a:rPr lang="ru-RU" sz="1100" dirty="0"/>
              <a:t> пространства. Развитие интеллекта с помощью </a:t>
            </a:r>
            <a:r>
              <a:rPr lang="ru-RU" sz="1100" dirty="0" err="1"/>
              <a:t>кинезиологических</a:t>
            </a:r>
            <a:r>
              <a:rPr lang="ru-RU" sz="1100" dirty="0"/>
              <a:t> сказок проводится на занятиях с  педагогом-психологом. Именно с помощью сказки ребенок может побороть свои страхи, негативные черты личности. Сказка не только учит, но и лечит.</a:t>
            </a:r>
          </a:p>
          <a:p>
            <a:pPr marL="0" indent="457200" algn="just">
              <a:buNone/>
            </a:pPr>
            <a:r>
              <a:rPr lang="ru-RU" sz="1100" dirty="0"/>
              <a:t>Мероприятие началось с оформления декорации. Применялся ролевой театр с использованием костюмов </a:t>
            </a:r>
            <a:r>
              <a:rPr lang="ru-RU" sz="1100" dirty="0" smtClean="0"/>
              <a:t>героев. Дети</a:t>
            </a:r>
            <a:r>
              <a:rPr lang="ru-RU" sz="1100" dirty="0"/>
              <a:t>  среднего возраста  слушали  </a:t>
            </a:r>
            <a:r>
              <a:rPr lang="ru-RU" sz="1100" dirty="0" err="1"/>
              <a:t>кинезиологическую</a:t>
            </a:r>
            <a:r>
              <a:rPr lang="ru-RU" sz="1100" dirty="0"/>
              <a:t> сказку «Лесные истории», про маленького зайку, который с первыми лучами солнца просыпался, чтобы полить свою Розу.  Роза была настолько красивая, что на нее приходили полюбоваться все лесные </a:t>
            </a:r>
            <a:r>
              <a:rPr lang="ru-RU" sz="1100" dirty="0" smtClean="0"/>
              <a:t>жители. Дети </a:t>
            </a:r>
            <a:r>
              <a:rPr lang="ru-RU" sz="1100" dirty="0"/>
              <a:t>при помощи пальцев рук, выполняли фигуры зайчика, лисы, оленя, ежа и  бутон цветка.  Все облики героев  сопровождались   стишками. «Солнышко сильно пригревало» и малыши  разогревали  свои ладони при помощи   самомассажа </a:t>
            </a:r>
            <a:r>
              <a:rPr lang="ru-RU" sz="1100" dirty="0" smtClean="0"/>
              <a:t>рук. Работа </a:t>
            </a:r>
            <a:r>
              <a:rPr lang="ru-RU" sz="1100" dirty="0"/>
              <a:t>со счетными палочками, хорошо дополнила пальчиковую гимнастику, проводимую на </a:t>
            </a:r>
            <a:r>
              <a:rPr lang="ru-RU" sz="1100" dirty="0" smtClean="0"/>
              <a:t>занятиях. Малышам </a:t>
            </a:r>
            <a:r>
              <a:rPr lang="ru-RU" sz="1100" dirty="0"/>
              <a:t>понравилась сказка! Дети  с удовольствием  играли с пальчиками, а, следовательно, они повышали эмоциональный потенциал, который способствовал развитию положительных эмоций. инсценировали обитателей леса</a:t>
            </a:r>
          </a:p>
          <a:p>
            <a:endParaRPr lang="ru-RU" sz="1100" dirty="0"/>
          </a:p>
        </p:txBody>
      </p:sp>
      <p:pic>
        <p:nvPicPr>
          <p:cNvPr id="9218" name="Picture 2" descr="IMG-20210309-WA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6065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G-20210309-WA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16832"/>
            <a:ext cx="1905000" cy="1762126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st2.depositphotos.com/3591429/6308/i/950/depositphotos_63083153-stock-photo-colorful-hands-forming-circ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2556772" cy="24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7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Международный День Счастья!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75656"/>
            <a:ext cx="5256584" cy="5265712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Где как не в детском саду можно увидеть маленькое, но очень большое счастье? В канун праздника 19 марта дети отметили Международный День счастья. </a:t>
            </a:r>
          </a:p>
          <a:p>
            <a:pPr marL="0" indent="457200" algn="just">
              <a:buNone/>
            </a:pPr>
            <a:r>
              <a:rPr lang="ru-RU" dirty="0"/>
              <a:t>Ребята объяснили, что счастье для них - это когда их мама и папа здоровы, когда рядом все близкие и друзья.</a:t>
            </a:r>
          </a:p>
          <a:p>
            <a:pPr marL="0" indent="457200" algn="just">
              <a:buNone/>
            </a:pPr>
            <a:r>
              <a:rPr lang="ru-RU" dirty="0"/>
              <a:t>В играх «Рука к руке», «Запрещенное движение», «Проговори без ошибок» дети дарили себе и окружающим веселое настроение.</a:t>
            </a:r>
          </a:p>
          <a:p>
            <a:pPr marL="0" indent="457200" algn="just">
              <a:buNone/>
            </a:pPr>
            <a:r>
              <a:rPr lang="ru-RU" dirty="0"/>
              <a:t> «Волшебная шляпа» помогла вспомнить им самые счастливые моменты и рассказать о них своим друзьям.</a:t>
            </a:r>
          </a:p>
          <a:p>
            <a:pPr marL="0" indent="457200" algn="just">
              <a:buNone/>
            </a:pPr>
            <a:r>
              <a:rPr lang="ru-RU" dirty="0"/>
              <a:t>Привлекла внимание детворы игра «Слепой художник».  Здесь ребята проявили свои таланты художника. Они рисовали кота. Результаты игры оказались настолько смешны, что ребятам захотелось повторить игру несколько раз.</a:t>
            </a:r>
          </a:p>
          <a:p>
            <a:pPr marL="0" indent="457200" algn="just">
              <a:buNone/>
            </a:pPr>
            <a:r>
              <a:rPr lang="ru-RU" dirty="0"/>
              <a:t>Счастье детворы, разноцветные шары!  Они сделали праздник еще ярче и зажигательнее! Проводилась игра «Веселые матрешки» - дети повязывали платок на воздушный шар.  </a:t>
            </a:r>
          </a:p>
          <a:p>
            <a:pPr marL="0" indent="457200" algn="just">
              <a:buNone/>
            </a:pPr>
            <a:r>
              <a:rPr lang="ru-RU" dirty="0"/>
              <a:t>Воспитанники с удовольствием готовили праздничные сюрпризы. Дети по своему желанию раскрасили воздушные шары «Счастье мое» и подарили их мамам, папам и своим родным и близким.</a:t>
            </a:r>
          </a:p>
          <a:p>
            <a:pPr marL="0" indent="457200" algn="just">
              <a:buNone/>
            </a:pPr>
            <a:r>
              <a:rPr lang="ru-RU" dirty="0"/>
              <a:t>Без внимания не остались, и родители детского сада каждый желающий мог взять с собой «кусочек счастья» - которые были размещены на стенах  в раздевальной комнате.</a:t>
            </a:r>
          </a:p>
          <a:p>
            <a:pPr marL="0" indent="457200" algn="just">
              <a:buNone/>
            </a:pPr>
            <a:r>
              <a:rPr lang="ru-RU" dirty="0"/>
              <a:t>Конечно, каждый человек, идущий по жизни со всеми ее радостями и заботами, обязательно постигает в пути свое неповторимое маленькое</a:t>
            </a:r>
          </a:p>
          <a:p>
            <a:pPr marL="0" indent="457200" algn="just">
              <a:buNone/>
            </a:pPr>
            <a:r>
              <a:rPr lang="ru-RU" dirty="0"/>
              <a:t>Большое Счастье.           </a:t>
            </a:r>
          </a:p>
          <a:p>
            <a:endParaRPr lang="ru-RU" dirty="0"/>
          </a:p>
        </p:txBody>
      </p:sp>
      <p:pic>
        <p:nvPicPr>
          <p:cNvPr id="12290" name="Picture 2" descr="IMG-20210318-WA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79" y="1628800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G-20210318-WA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1.wallbox.ru/wallpapers/main/201527/280cf230dd19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57" y="4005064"/>
            <a:ext cx="3511730" cy="1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5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5900" dirty="0" smtClean="0"/>
              <a:t>Вам, родители.</a:t>
            </a:r>
          </a:p>
          <a:p>
            <a:r>
              <a:rPr lang="ru-RU" sz="5900" dirty="0" smtClean="0"/>
              <a:t>Наши праздники</a:t>
            </a:r>
          </a:p>
          <a:p>
            <a:r>
              <a:rPr lang="ru-RU" sz="5900" dirty="0" smtClean="0"/>
              <a:t>Увлекательный мир</a:t>
            </a:r>
          </a:p>
          <a:p>
            <a:r>
              <a:rPr lang="ru-RU" sz="5900" dirty="0" smtClean="0"/>
              <a:t>Советует специалист</a:t>
            </a:r>
          </a:p>
          <a:p>
            <a:r>
              <a:rPr lang="ru-RU" sz="5900" dirty="0" smtClean="0"/>
              <a:t>Год науки и технологий</a:t>
            </a:r>
          </a:p>
          <a:p>
            <a:r>
              <a:rPr lang="ru-RU" sz="5900" dirty="0" err="1" smtClean="0"/>
              <a:t>Развивайка</a:t>
            </a:r>
            <a:r>
              <a:rPr lang="ru-RU" sz="5900" dirty="0" smtClean="0"/>
              <a:t>!</a:t>
            </a:r>
          </a:p>
          <a:p>
            <a:r>
              <a:rPr lang="ru-RU" sz="5900" dirty="0" smtClean="0"/>
              <a:t>Вкусно и полезно!</a:t>
            </a:r>
            <a:endParaRPr lang="ru-RU" sz="5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Редакционная </a:t>
            </a:r>
            <a:r>
              <a:rPr lang="ru-RU" sz="3000" b="1" i="1" dirty="0">
                <a:latin typeface="Arial" pitchFamily="34" charset="0"/>
                <a:cs typeface="Arial" pitchFamily="34" charset="0"/>
              </a:rPr>
              <a:t>коллегия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Ливенцева Любовь Алексеевна,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Мызникова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Людмила Дмитриевна,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Титкова Валентина Николаевна,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Зайцева Жанна Анатольевна,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Раева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Васильевна,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Савинова Марина Леонидовна,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Дёмина Екатерина Викторовна,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Валова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Александровна, музыкальный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руководитель</a:t>
            </a:r>
            <a:endParaRPr lang="ru-RU" sz="30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i="1" dirty="0">
                <a:latin typeface="Arial" pitchFamily="34" charset="0"/>
                <a:cs typeface="Arial" pitchFamily="34" charset="0"/>
              </a:rPr>
              <a:t>Экспертный совет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Кузенкова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Андреевна, заведующий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Сиренко Екатерина Сергеевна, зам. заведующей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Международный день театра кукол.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5112568" cy="4896544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21 марта учрежден Международный день театра кукол. Дети подготовительной группы вспомнили вместе с воспитателем, что театр кукол – это искусство, которое всегда привлекало к себе почитателей очаровательных кукол с некой таинственностью и загадочностью, а иногда с глубокой философской мудростью.</a:t>
            </a:r>
          </a:p>
          <a:p>
            <a:pPr marL="0" indent="457200" algn="just">
              <a:buNone/>
            </a:pPr>
            <a:r>
              <a:rPr lang="ru-RU" dirty="0"/>
              <a:t>Ребята в тот день узнали, как в древности делали кукол, как выступали они на улицах и площадях городов. А также сыграли спектакль с участием кукол из сказки «Теремок». Колоритная рассказчица в народном платке вела повествование. А зрители бурно аплодировали. </a:t>
            </a:r>
          </a:p>
          <a:p>
            <a:endParaRPr lang="ru-RU" dirty="0"/>
          </a:p>
        </p:txBody>
      </p:sp>
      <p:pic>
        <p:nvPicPr>
          <p:cNvPr id="13314" name="Picture 2" descr="IMG-20210319-WA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71" y="1772816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-20210322-WA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820888" cy="1833109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xn----7sbabjarhtdsegzhqd.xn--p1ai/wp-content/uploads/2019/02/sassafras-finger-puppet-theater-play-set-by-sassafra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50" y="4353694"/>
            <a:ext cx="2342827" cy="23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4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Культурно-исторический поход-прогулка «Знакомые тропинки родного города»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968552" cy="482453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Воспитанники старшей группы совершили культурно-исторический поход, посвященный 120-летию А.П. </a:t>
            </a:r>
            <a:r>
              <a:rPr lang="ru-RU" dirty="0" err="1"/>
              <a:t>Завенягина</a:t>
            </a:r>
            <a:r>
              <a:rPr lang="ru-RU" dirty="0"/>
              <a:t>. Педагог во время совершения прогулки рассказала, какие значимые здания построены на улице </a:t>
            </a:r>
            <a:r>
              <a:rPr lang="ru-RU" dirty="0" err="1"/>
              <a:t>Завенягина</a:t>
            </a:r>
            <a:r>
              <a:rPr lang="ru-RU" dirty="0"/>
              <a:t> и почему она так названа. Также посетили территорию МАОУ СОШ № 61, на здании которой расположена памятная доска А.П. </a:t>
            </a:r>
            <a:r>
              <a:rPr lang="ru-RU" dirty="0" err="1"/>
              <a:t>Завенягина</a:t>
            </a:r>
            <a:r>
              <a:rPr lang="ru-RU" dirty="0"/>
              <a:t>. В конце мероприятия ребята отметили, что эта улица одна из самых протяженных в районе Красная Узловая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/>
              <a:t>Дети подготовительной группы тоже приняли участие в патриотической акции, посвященной 120-летию А.П. </a:t>
            </a:r>
            <a:r>
              <a:rPr lang="ru-RU" dirty="0" err="1"/>
              <a:t>Завенягина</a:t>
            </a:r>
            <a:r>
              <a:rPr lang="ru-RU" dirty="0"/>
              <a:t>. Уделили на этот раз особое внимание школе искусств и спортивному комплексу «Локомотив, находящихся на этой знаменитой улице. Ребята узнали о том, в каком году они были построены, как образовались, какой деятельностью занимаются люди, работающие там. С интересом прогулялись по стадиону комплекса, рассматривая при этом действующие площадки для бега, тенниса и хоккея. Вот сколько интересных строений расположено на улице А.П. </a:t>
            </a:r>
            <a:r>
              <a:rPr lang="ru-RU" dirty="0" err="1"/>
              <a:t>Завенягина</a:t>
            </a:r>
            <a:r>
              <a:rPr lang="ru-RU" dirty="0" smtClean="0"/>
              <a:t>!</a:t>
            </a:r>
          </a:p>
          <a:p>
            <a:pPr marL="0" indent="457200" algn="r">
              <a:buNone/>
            </a:pPr>
            <a:r>
              <a:rPr lang="ru-RU" dirty="0" smtClean="0"/>
              <a:t>26.03.2021</a:t>
            </a:r>
            <a:endParaRPr lang="ru-RU" dirty="0"/>
          </a:p>
        </p:txBody>
      </p:sp>
      <p:pic>
        <p:nvPicPr>
          <p:cNvPr id="15362" name="Picture 2" descr="DSCN1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9961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SCN1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27" y="2996952"/>
            <a:ext cx="2208245" cy="165618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atherineasquithgallery.com/uploads/posts/2021-03/1614806455_107-p-fon-dlya-saita-detskogo-sada-1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25702"/>
            <a:ext cx="2625664" cy="26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ol4FVLb3LzU/UB7tS8PhT0I/AAAAAAAALsk/69i7hoZiAxA/s1600/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" y="5133018"/>
            <a:ext cx="4092475" cy="19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3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День защиты от вирусов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752528" cy="4824536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Прошел уже год с тех пор, как мы стали больше заботиться о своей защите от вирусов: носить маски в общественных местах, чаще мыть руки, применять дезинфицирующие средства. Важной теме укрепления и сохранения такой важной и хрупкой вещи, как человеческое здоровье, мы посвящаем очередной тематический день. Не нужно давать вирусам ни малейшего шанса!</a:t>
            </a:r>
          </a:p>
          <a:p>
            <a:pPr marL="0" indent="457200" algn="just">
              <a:buNone/>
            </a:pPr>
            <a:r>
              <a:rPr lang="ru-RU" dirty="0"/>
              <a:t>Воспитатель в этот день, 23 марта, побеседовала с детьми о том, как важно бережно относиться к себе и к другим, к своему здоровью. Воспитанники обогатили свои знания о болезнях человека, о том, что вызывает болезни, уточнили представления о том, как избежать попадания вирусов в организм человека.</a:t>
            </a:r>
          </a:p>
          <a:p>
            <a:endParaRPr lang="ru-RU" dirty="0"/>
          </a:p>
        </p:txBody>
      </p:sp>
      <p:pic>
        <p:nvPicPr>
          <p:cNvPr id="1026" name="Picture 2" descr="IMG-20210323-WA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98114"/>
            <a:ext cx="1512168" cy="1989695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-20210323-WA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7689"/>
            <a:ext cx="1627381" cy="216024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ath.nhs.uk/wp-content/uploads/2018/02/flubus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36" y="4509120"/>
            <a:ext cx="2699792" cy="22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1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День смеха!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040560" cy="4824536"/>
          </a:xfrm>
        </p:spPr>
        <p:txBody>
          <a:bodyPr>
            <a:normAutofit fontScale="47500" lnSpcReduction="20000"/>
          </a:bodyPr>
          <a:lstStyle/>
          <a:p>
            <a:pPr marL="0" indent="457200" algn="r">
              <a:buNone/>
            </a:pPr>
            <a:r>
              <a:rPr lang="ru-RU" dirty="0"/>
              <a:t>Улыбайся чаще, друг!</a:t>
            </a:r>
          </a:p>
          <a:p>
            <a:pPr marL="0" indent="457200" algn="r">
              <a:buNone/>
            </a:pPr>
            <a:r>
              <a:rPr lang="ru-RU" dirty="0"/>
              <a:t>Не грусти, подруга!</a:t>
            </a:r>
          </a:p>
          <a:p>
            <a:pPr marL="0" indent="457200" algn="r">
              <a:buNone/>
            </a:pPr>
            <a:r>
              <a:rPr lang="ru-RU" dirty="0"/>
              <a:t>Станет всем светлей вокруг –</a:t>
            </a:r>
          </a:p>
          <a:p>
            <a:pPr marL="0" indent="457200" algn="r">
              <a:buNone/>
            </a:pPr>
            <a:r>
              <a:rPr lang="ru-RU" dirty="0"/>
              <a:t>Улыбайся, ну ка!</a:t>
            </a:r>
          </a:p>
          <a:p>
            <a:pPr marL="0" indent="457200" algn="r">
              <a:buNone/>
            </a:pPr>
            <a:r>
              <a:rPr lang="ru-RU" dirty="0"/>
              <a:t>Отмели уже давно</a:t>
            </a:r>
          </a:p>
          <a:p>
            <a:pPr marL="0" indent="457200" algn="r">
              <a:buNone/>
            </a:pPr>
            <a:r>
              <a:rPr lang="ru-RU" dirty="0"/>
              <a:t>Буйные метели…</a:t>
            </a:r>
          </a:p>
          <a:p>
            <a:pPr marL="0" indent="457200" algn="r">
              <a:buNone/>
            </a:pPr>
            <a:r>
              <a:rPr lang="ru-RU" dirty="0"/>
              <a:t>Пусть нам будет всем смешно,</a:t>
            </a:r>
          </a:p>
          <a:p>
            <a:pPr marL="0" indent="457200" algn="r">
              <a:buNone/>
            </a:pPr>
            <a:r>
              <a:rPr lang="ru-RU" dirty="0"/>
              <a:t>С 1 Вас Апреля!</a:t>
            </a:r>
          </a:p>
          <a:p>
            <a:pPr marL="0" indent="457200" algn="just">
              <a:buNone/>
            </a:pPr>
            <a:r>
              <a:rPr lang="ru-RU" dirty="0"/>
              <a:t>День смеха – всемирный праздник, отмечаемый 1 апреля во многих государствах и странах. Во время этого праздника принято разыгрывать друзей и знакомых, или просто подшучивать над ними.</a:t>
            </a:r>
          </a:p>
          <a:p>
            <a:pPr marL="0" indent="457200" algn="just">
              <a:buNone/>
            </a:pPr>
            <a:r>
              <a:rPr lang="ru-RU" dirty="0" smtClean="0"/>
              <a:t>В </a:t>
            </a:r>
            <a:r>
              <a:rPr lang="ru-RU" dirty="0"/>
              <a:t>детском саду тоже прошел веселый праздник День смеха. К ребятам в гости приходил гость – колун </a:t>
            </a:r>
            <a:r>
              <a:rPr lang="ru-RU" dirty="0" err="1"/>
              <a:t>Клёпа</a:t>
            </a:r>
            <a:r>
              <a:rPr lang="ru-RU" dirty="0"/>
              <a:t>. Он много играл с детьми. Вместе они пускали мыльные пузыри, надували шарики и делали из них разные фигуры животных и цветов, танцевали и пели. В конце праздника </a:t>
            </a:r>
            <a:r>
              <a:rPr lang="ru-RU" dirty="0" err="1"/>
              <a:t>Клёпа</a:t>
            </a:r>
            <a:r>
              <a:rPr lang="ru-RU" dirty="0"/>
              <a:t> угощал воспитанников сладкими призы.</a:t>
            </a:r>
          </a:p>
          <a:p>
            <a:endParaRPr lang="ru-RU" dirty="0"/>
          </a:p>
        </p:txBody>
      </p:sp>
      <p:pic>
        <p:nvPicPr>
          <p:cNvPr id="3074" name="Picture 2" descr="IMG-20210401-WA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905000" cy="1533526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-20210402-WA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15470"/>
            <a:ext cx="1905000" cy="158115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1.bp.blogspot.com/-95WbC8qgJBM/YGTM_e3pn1I/AAAAAAAAbfE/JUr6gmMgApUzxaNRY9kC0Km0_A3lvAZzACPcBGAsYHg/s16000/Flash%2BMagic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5" y="567343"/>
            <a:ext cx="3347864" cy="24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aryno.mskobr.ru/files/2020-2021/News_photo/2021/1%20aprelya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35" y="5021434"/>
            <a:ext cx="3689616" cy="17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5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День здоровья в детском саду!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896544" cy="4896544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7 апреля  всемирный День здоровья. В МДОУ центре развития ребенка – детском саду № 14 уделяется большое внимание укреплению физического здоровья, формированию ценностного отношения к здоровому образу жизни у дошкольников.</a:t>
            </a:r>
          </a:p>
          <a:p>
            <a:pPr marL="0" indent="457200" algn="just">
              <a:buNone/>
            </a:pPr>
            <a:r>
              <a:rPr lang="ru-RU" dirty="0" smtClean="0"/>
              <a:t>День </a:t>
            </a:r>
            <a:r>
              <a:rPr lang="ru-RU" dirty="0"/>
              <a:t>здоровья в нашем  детском саду – это не просто часть воспитательной работы,  это еще и праздник для детей  и </a:t>
            </a:r>
            <a:r>
              <a:rPr lang="ru-RU" dirty="0" smtClean="0"/>
              <a:t>сотрудников. Под </a:t>
            </a:r>
            <a:r>
              <a:rPr lang="ru-RU" dirty="0"/>
              <a:t>веселую музыку дети и сотрудники МДОУ  выполнили разминку «Становитесь на зарядку, организму - подзарядка»  и получили заряд бодрости и отличного </a:t>
            </a:r>
            <a:r>
              <a:rPr lang="ru-RU" dirty="0" smtClean="0"/>
              <a:t>настроения. Интересно</a:t>
            </a:r>
            <a:r>
              <a:rPr lang="ru-RU" dirty="0"/>
              <a:t>, весело прошёл спортивно – развлекательный досуг «День здоровья». Конкурсы, игры были придуманы таким образом, чтобы каждый ребенок смог проявить свою силу, ловкость, быстроту, меткость и смекалку.</a:t>
            </a:r>
          </a:p>
          <a:p>
            <a:pPr marL="0" indent="457200" algn="just">
              <a:buNone/>
            </a:pPr>
            <a:r>
              <a:rPr lang="ru-RU" dirty="0" smtClean="0"/>
              <a:t>На </a:t>
            </a:r>
            <a:r>
              <a:rPr lang="ru-RU" dirty="0"/>
              <a:t>праздник пришел добрый доктор </a:t>
            </a:r>
            <a:r>
              <a:rPr lang="ru-RU" dirty="0" err="1"/>
              <a:t>Неболейкин</a:t>
            </a:r>
            <a:r>
              <a:rPr lang="ru-RU" dirty="0"/>
              <a:t>, который напомнил ребятам, что нужно заниматься спортом, соблюдать гигиену и обязательно принимать витамины, чтобы вырасти большими и  крепкими. Совместно с детьми добрый доктор и непослушная Грязнуля  участвовали  в соревнованиях,  конкурсах и аттракционах.</a:t>
            </a:r>
          </a:p>
          <a:p>
            <a:pPr marL="0" indent="457200" algn="just">
              <a:buNone/>
            </a:pPr>
            <a:r>
              <a:rPr lang="ru-RU" dirty="0"/>
              <a:t>Ребята рассказали  </a:t>
            </a:r>
            <a:r>
              <a:rPr lang="ru-RU" dirty="0" err="1"/>
              <a:t>Грязнуле</a:t>
            </a:r>
            <a:r>
              <a:rPr lang="ru-RU" dirty="0"/>
              <a:t>  как делать утреннюю гимнастику, закаляться, правильно питаться и соблюдать режим дня. Она пообещала исправиться и выполнять все, что ей пожелали дети.</a:t>
            </a:r>
          </a:p>
          <a:p>
            <a:pPr marL="0" indent="457200" algn="just">
              <a:buNone/>
            </a:pPr>
            <a:r>
              <a:rPr lang="ru-RU" dirty="0"/>
              <a:t>При расставании доктор  всем детям подарил вкусные </a:t>
            </a:r>
            <a:r>
              <a:rPr lang="ru-RU" dirty="0" err="1"/>
              <a:t>витаминки</a:t>
            </a:r>
            <a:r>
              <a:rPr lang="ru-RU" dirty="0"/>
              <a:t> и пожелал им никогда не болеть.</a:t>
            </a:r>
          </a:p>
          <a:p>
            <a:pPr marL="0" indent="457200" algn="just">
              <a:buNone/>
            </a:pPr>
            <a:r>
              <a:rPr lang="ru-RU" dirty="0" smtClean="0"/>
              <a:t>Дети </a:t>
            </a:r>
            <a:r>
              <a:rPr lang="ru-RU" dirty="0"/>
              <a:t>были в восторге от «Дня здоровья», получили много знаний, положительных эмоций и желали друг другу здоровья!</a:t>
            </a:r>
          </a:p>
          <a:p>
            <a:endParaRPr lang="ru-RU" dirty="0"/>
          </a:p>
        </p:txBody>
      </p:sp>
      <p:pic>
        <p:nvPicPr>
          <p:cNvPr id="4098" name="Picture 2" descr="DSCN1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SCN1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43" y="3201566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zen_doc/229614/pub_5d8fa8336d29c100acf25ef3_5d8fb0d4fbe6e700adaa4112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44" y="4552374"/>
            <a:ext cx="3133353" cy="23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9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Дизайн-проект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«Сквер имени </a:t>
            </a:r>
            <a:r>
              <a:rPr lang="ru-RU" b="1" dirty="0" err="1" smtClean="0">
                <a:latin typeface="Monotype Corsiva" panose="03010101010201010101" pitchFamily="66" charset="0"/>
              </a:rPr>
              <a:t>А.П.Завенягина</a:t>
            </a:r>
            <a:r>
              <a:rPr lang="ru-RU" b="1" dirty="0" smtClean="0">
                <a:latin typeface="Monotype Corsiva" panose="03010101010201010101" pitchFamily="66" charset="0"/>
              </a:rPr>
              <a:t>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464496" cy="4896544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Накануне дня рождения А.П. </a:t>
            </a:r>
            <a:r>
              <a:rPr lang="ru-RU" dirty="0" err="1"/>
              <a:t>Завенягина</a:t>
            </a:r>
            <a:r>
              <a:rPr lang="ru-RU" dirty="0"/>
              <a:t> в нашем детском саду ребята подготовительной группы в память о нем разработали дизайн-проект сквера.</a:t>
            </a:r>
          </a:p>
          <a:p>
            <a:pPr marL="0" indent="457200" algn="just">
              <a:buNone/>
            </a:pPr>
            <a:r>
              <a:rPr lang="ru-RU" dirty="0"/>
              <a:t>Дети с большим удовольствием занимались проектом. Придумали макет аллеи, форму деревьев, кустарников, интерьера сквера. С интересом обсуждали выбор постамента и его место. В итоге приняли решение установить памятник в виде атома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09.04.2021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IMG-20210318-WA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5"/>
            <a:ext cx="1440160" cy="1911717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-20210318-WA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681627" cy="223224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vecteezy.com/system/resources/previews/000/131/274/original/free-park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49" y="4625186"/>
            <a:ext cx="3189734" cy="22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5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Неделя театра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916" y="1544363"/>
            <a:ext cx="4824536" cy="482453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600" dirty="0"/>
              <a:t>В средней группе в рамках проекта "Классика и дети" была проведена "Неделя театра". Открытие началось с выставки книг "Сказки Гофмана",  беседы "Что такое театр", дидактической игры "Узнай героя сказки", викторины "Путешествие по сказкам".  Все дети артисты, и у каждого - свои способности, которые раскрылись в постановке настольного театра "</a:t>
            </a:r>
            <a:r>
              <a:rPr lang="ru-RU" sz="1600" dirty="0" err="1"/>
              <a:t>Заюшкина</a:t>
            </a:r>
            <a:r>
              <a:rPr lang="ru-RU" sz="1600" dirty="0"/>
              <a:t> избушка". В мини-инсценировках "Медведица и медвежонок", "Гномик и мотылёк" дети показали волшебство, которое даёт для них уроки красоты, морали и нравственности. На музыкальном занятии "Знакомая опера" познакомились с жанром оперы, попробовали себя в роли поющих артистов. Получился праздник, который был наполнен радостью, улыбками и хорошим настроением. Закончилась неделя театрализованной постановкой "Теремок" и самостоятельным художественным творчеством "Мои впечатления".  Все получили удовольствие от встречи с прекрасным</a:t>
            </a:r>
            <a:r>
              <a:rPr lang="ru-RU" sz="1600" dirty="0" smtClean="0"/>
              <a:t>.</a:t>
            </a:r>
          </a:p>
          <a:p>
            <a:pPr marL="0" indent="0" algn="r">
              <a:buNone/>
            </a:pPr>
            <a:r>
              <a:rPr lang="ru-RU" sz="1600" dirty="0" smtClean="0"/>
              <a:t>16.04.2021</a:t>
            </a:r>
            <a:endParaRPr lang="ru-RU" sz="1600" dirty="0"/>
          </a:p>
        </p:txBody>
      </p:sp>
      <p:pic>
        <p:nvPicPr>
          <p:cNvPr id="8194" name="Picture 2" descr="IMG-20210330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00524"/>
            <a:ext cx="2075289" cy="1556467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-20210331-WA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14899"/>
            <a:ext cx="1512168" cy="2007303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5.infourok.ru/uploads/ex/079b/0016d772-76f6a724/hello_html_m4eeab4d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17" y="4539358"/>
            <a:ext cx="3434083" cy="21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98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Птицы – наши друзья!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5040560" cy="4896544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16 апреля в МБОУ ДОД «ДДЮТ» состоялся финал районного смотра-конкурса «Не оставим без дворца ни синицу, ни скворца!».</a:t>
            </a:r>
          </a:p>
          <a:p>
            <a:pPr marL="0" indent="457200" algn="just">
              <a:buNone/>
            </a:pPr>
            <a:r>
              <a:rPr lang="ru-RU" dirty="0"/>
              <a:t>Конкурс проходит ежегодно в рамках муниципальной программы «Узловая – город, дружественный детям». С каждым годом количество изготовленных скворечников увеличивается, в этом году их было представлено больше 100.</a:t>
            </a:r>
          </a:p>
          <a:p>
            <a:pPr marL="0" indent="457200" algn="just">
              <a:buNone/>
            </a:pPr>
            <a:r>
              <a:rPr lang="ru-RU" dirty="0"/>
              <a:t>Изготовленные работы отличаются оригинальностью исполнения и выполнены с мастерством.</a:t>
            </a:r>
          </a:p>
          <a:p>
            <a:pPr marL="0" indent="457200" algn="just">
              <a:buNone/>
            </a:pPr>
            <a:r>
              <a:rPr lang="ru-RU" dirty="0"/>
              <a:t>Директор МКУ «ЦМО» Живова О.В. и клирик Свято-Успенского храма иерей Сергий </a:t>
            </a:r>
            <a:r>
              <a:rPr lang="ru-RU" dirty="0" err="1"/>
              <a:t>Кирдеев</a:t>
            </a:r>
            <a:r>
              <a:rPr lang="ru-RU" dirty="0"/>
              <a:t> наградили грамотами комитета образования и подарками от </a:t>
            </a:r>
            <a:r>
              <a:rPr lang="ru-RU" dirty="0" err="1"/>
              <a:t>Узловского</a:t>
            </a:r>
            <a:r>
              <a:rPr lang="ru-RU" dirty="0"/>
              <a:t> благочиния победителей и призеров смотра-конкурса.</a:t>
            </a:r>
          </a:p>
          <a:p>
            <a:pPr marL="0" indent="457200" algn="just">
              <a:buNone/>
            </a:pPr>
            <a:r>
              <a:rPr lang="ru-RU" dirty="0" smtClean="0"/>
              <a:t>Первое </a:t>
            </a:r>
            <a:r>
              <a:rPr lang="ru-RU" dirty="0"/>
              <a:t>место занял наш воспитанник  Костин Александр.</a:t>
            </a:r>
          </a:p>
          <a:p>
            <a:pPr marL="0" indent="457200" algn="just">
              <a:buNone/>
            </a:pPr>
            <a:r>
              <a:rPr lang="ru-RU" dirty="0" smtClean="0"/>
              <a:t>Поздравляем </a:t>
            </a:r>
            <a:r>
              <a:rPr lang="ru-RU" dirty="0"/>
              <a:t>с заслуженной победой!</a:t>
            </a:r>
          </a:p>
          <a:p>
            <a:endParaRPr lang="ru-RU" dirty="0"/>
          </a:p>
        </p:txBody>
      </p:sp>
      <p:pic>
        <p:nvPicPr>
          <p:cNvPr id="9218" name="Picture 2" descr="Костин С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36" y="1475656"/>
            <a:ext cx="2228819" cy="187220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sApp Image 2021-04-21 at 16.04.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22" y="2780928"/>
            <a:ext cx="1471555" cy="195339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2.infourok.ru/uploads/ex/031d/0004f8a4-eb564df6/hello_html_5d320af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60" y="4734319"/>
            <a:ext cx="3484917" cy="19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9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«Кораблики предсказаний»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608512" cy="4896544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Вот и лето наступило. И наши дети подготовительной группы - </a:t>
            </a:r>
            <a:r>
              <a:rPr lang="ru-RU" dirty="0" smtClean="0"/>
              <a:t>выпускники</a:t>
            </a:r>
            <a:r>
              <a:rPr lang="ru-RU" dirty="0"/>
              <a:t>.  Дети выросли, стали большими, умными и крепкими. За 5-6 лет мы уже  привыкли друг к другу, но   пришла пора расставаться.  Они получат новый статус - школьника, а это обещает множество новых, интересных событий.</a:t>
            </a:r>
          </a:p>
          <a:p>
            <a:pPr marL="0" indent="457200" algn="just">
              <a:buNone/>
            </a:pPr>
            <a:r>
              <a:rPr lang="ru-RU" dirty="0"/>
              <a:t>Дошкольное учреждение решило подарить им</a:t>
            </a:r>
            <a:r>
              <a:rPr lang="ru-RU" b="1" dirty="0"/>
              <a:t>  радостную, но немного грустную психологическую акцию «Кораблик предсказаний». </a:t>
            </a:r>
            <a:r>
              <a:rPr lang="ru-RU" dirty="0"/>
              <a:t>Цель акции: зарядить её участников положительными эмоциями.</a:t>
            </a:r>
            <a:br>
              <a:rPr lang="ru-RU" dirty="0"/>
            </a:br>
            <a:r>
              <a:rPr lang="ru-RU" dirty="0" smtClean="0"/>
              <a:t>К </a:t>
            </a:r>
            <a:r>
              <a:rPr lang="ru-RU" dirty="0"/>
              <a:t>плотному ватману приклеили объемные силуэты корабликов. Между их бортиками и бумагой - оставили место для свитков-предсказаний. Предложили каждому  будущему школьнику вытянуть один из свитков и узнать, что его ждет в первый год обучения. Содержание предсказаний звучало так: «Обретешь много  верных друзей», «Первый учитель станет добрым другом»,  «В дневнике будут стоять только отличные оценки» и т.д.</a:t>
            </a:r>
          </a:p>
          <a:p>
            <a:pPr marL="0" indent="457200" algn="just">
              <a:buNone/>
            </a:pPr>
            <a:r>
              <a:rPr lang="ru-RU" dirty="0" smtClean="0"/>
              <a:t>Одна </a:t>
            </a:r>
            <a:r>
              <a:rPr lang="ru-RU" dirty="0"/>
              <a:t>из главных  задач нашего учреждения, чтобы портрет выпускника детского сада соответствовал ФГОС.</a:t>
            </a:r>
          </a:p>
          <a:p>
            <a:pPr marL="0" indent="457200" algn="just">
              <a:buNone/>
            </a:pPr>
            <a:r>
              <a:rPr lang="ru-RU" dirty="0"/>
              <a:t>Сообразительные, жизнерадостные, способные, перспективные! Никогда  не сдавайтесь, двигайтесь только вперед! Желаем большому кораблю - большого плавания</a:t>
            </a:r>
            <a:r>
              <a:rPr lang="ru-RU" dirty="0" smtClean="0"/>
              <a:t>!</a:t>
            </a:r>
          </a:p>
          <a:p>
            <a:pPr marL="0" indent="0" algn="r">
              <a:buNone/>
            </a:pPr>
            <a:r>
              <a:rPr lang="ru-RU" dirty="0" smtClean="0"/>
              <a:t>24.05.2021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 descr="IMG-20210521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1905000" cy="1771651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G-20210521-WA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43" y="2115716"/>
            <a:ext cx="2135087" cy="1601315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istockphoto.com/vectors/cartoon-brook-river-isolated-on-white-background-vector-id955061154?k=6&amp;m=955061154&amp;s=612x612&amp;w=0&amp;h=2itoogvB2OGRgmORQII98OaUdkL5iyM_qp7sbPy5GIw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5453091"/>
            <a:ext cx="1940868" cy="14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vecteezy.com/system/resources/previews/000/447/050/original/vector-blue-paper-boat-with-yellow-fla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1023"/>
            <a:ext cx="2598139" cy="21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4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536504" cy="482453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100" dirty="0"/>
              <a:t>Сегодня всё более явственно обнаруживается возрождение национального духа, национальной культуры и традиций. Россия славилась проведением русских ярмарок, на которых народ представлял свои изделия и поделки.</a:t>
            </a:r>
          </a:p>
          <a:p>
            <a:pPr marL="0" indent="457200" algn="just">
              <a:buNone/>
            </a:pPr>
            <a:r>
              <a:rPr lang="ru-RU" sz="1100" dirty="0"/>
              <a:t>Цель  нашей ярмарки – установление тесной связи педагогов и родителей для успешного воспитания и развития детей. </a:t>
            </a:r>
          </a:p>
          <a:p>
            <a:pPr marL="0" indent="457200" algn="just">
              <a:buNone/>
            </a:pPr>
            <a:r>
              <a:rPr lang="ru-RU" sz="1100" dirty="0" smtClean="0"/>
              <a:t>20 </a:t>
            </a:r>
            <a:r>
              <a:rPr lang="ru-RU" sz="1100" dirty="0"/>
              <a:t>мая под солнечным небом на территории детского сада № 14 развернулась широкая «Весенняя ярмарка».</a:t>
            </a:r>
          </a:p>
          <a:p>
            <a:pPr marL="0" indent="457200" algn="just">
              <a:buNone/>
            </a:pPr>
            <a:r>
              <a:rPr lang="ru-RU" sz="1100" dirty="0" smtClean="0"/>
              <a:t>В </a:t>
            </a:r>
            <a:r>
              <a:rPr lang="ru-RU" sz="1100" dirty="0"/>
              <a:t>нём приняли участие воспитанники и педагоги нашего учреждения Мероприятие  прошло  ярко, активно и весело. Здесь можно было увидеть замечательных, сказочных персонажей. Ребята пели задорные частушки, читали стихи, играли в народные игры, танцевали весёлую кадриль, водили хороводы. А русская народная музыка, яркие народные костюмы показали весь колорит народного гуляния и широту души русского народа.</a:t>
            </a:r>
          </a:p>
          <a:p>
            <a:pPr marL="0" indent="457200" algn="just">
              <a:buNone/>
            </a:pPr>
            <a:r>
              <a:rPr lang="ru-RU" sz="1100" dirty="0" smtClean="0"/>
              <a:t>Территория</a:t>
            </a:r>
            <a:r>
              <a:rPr lang="ru-RU" sz="1100" dirty="0"/>
              <a:t> детского сада превратилась в настоящую ярмарочную площадь. Чего тут только не было! К этому событию педагоги, родители и воспитанники готовились заранее: изготовили множество разнообразных поделок, испекли пироги, торты, кексы, печенье, а также принесли овощи и фрукты, домашние заготовки. На ярмарке царила праздничная атмосфера: играла веселая музыка, которая приглашала к ярмарочным рядам.</a:t>
            </a:r>
          </a:p>
          <a:p>
            <a:pPr marL="0" indent="457200" algn="just">
              <a:buNone/>
            </a:pPr>
            <a:r>
              <a:rPr lang="ru-RU" sz="1100" dirty="0" smtClean="0"/>
              <a:t>Такая </a:t>
            </a:r>
            <a:r>
              <a:rPr lang="ru-RU" sz="1100" dirty="0"/>
              <a:t>совместная деятельность  направлена на воспитание подрастающего поколения,  создаёт  у детей праздничное настроение при общении с русским фольклором.</a:t>
            </a:r>
          </a:p>
          <a:p>
            <a:pPr marL="0" indent="457200" algn="just">
              <a:buNone/>
            </a:pPr>
            <a:r>
              <a:rPr lang="ru-RU" sz="1100" dirty="0" smtClean="0"/>
              <a:t>Всем </a:t>
            </a:r>
            <a:r>
              <a:rPr lang="ru-RU" sz="1100" dirty="0"/>
              <a:t>родителям выражаем огромную благодарность за активное участие в празднике.</a:t>
            </a:r>
          </a:p>
          <a:p>
            <a:pPr indent="457200" algn="just"/>
            <a:endParaRPr lang="ru-RU" sz="1100" dirty="0"/>
          </a:p>
        </p:txBody>
      </p:sp>
      <p:pic>
        <p:nvPicPr>
          <p:cNvPr id="16386" name="Picture 2" descr="DSCN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13" y="578992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SCN1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honoteka.org/uploads/posts/2021-05/1619816634_3-phonoteka_org-p-yarmarka-fon-dlya-afishi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AECEE"/>
              </a:clrFrom>
              <a:clrTo>
                <a:srgbClr val="CAEC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931150" cy="19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ee/ef/9e/eeef9eb5856dd055498f87aa3e20cc4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92150" cy="24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rused.ru/irk-mdou114/wp-content/uploads/sites/56/2021/01/a4fcb3d9ced1b0567cffb9014ed5df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91" y="2586099"/>
            <a:ext cx="1476469" cy="8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Вам, родители!</a:t>
            </a:r>
            <a:endParaRPr lang="ru-RU" dirty="0"/>
          </a:p>
        </p:txBody>
      </p:sp>
      <p:pic>
        <p:nvPicPr>
          <p:cNvPr id="1026" name="Picture 2" descr="https://luckclub.ru/images/luckclub/2018/03/3169-otkritki-otkrit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24" y="1600200"/>
            <a:ext cx="31817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lbumcards.ru/wp-content/uploads/37-otkritka-kartinka-perviy-den-leta.jpg.pagespeed.ce.4yOfhjkRh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1500"/>
            <a:ext cx="4043362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89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День защиты детей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75656"/>
            <a:ext cx="4608512" cy="5193704"/>
          </a:xfrm>
        </p:spPr>
        <p:txBody>
          <a:bodyPr>
            <a:normAutofit fontScale="40000" lnSpcReduction="20000"/>
          </a:bodyPr>
          <a:lstStyle/>
          <a:p>
            <a:pPr marL="0" indent="457200" algn="ctr">
              <a:buNone/>
            </a:pPr>
            <a:r>
              <a:rPr lang="ru-RU" dirty="0"/>
              <a:t>Берегите своих детей,</a:t>
            </a:r>
          </a:p>
          <a:p>
            <a:pPr marL="0" indent="457200" algn="ctr">
              <a:buNone/>
            </a:pPr>
            <a:r>
              <a:rPr lang="ru-RU" dirty="0"/>
              <a:t>Их за шалости не ругайте.</a:t>
            </a:r>
          </a:p>
          <a:p>
            <a:pPr marL="0" indent="457200" algn="ctr">
              <a:buNone/>
            </a:pPr>
            <a:r>
              <a:rPr lang="ru-RU" dirty="0"/>
              <a:t>Зло своих неудачных дней</a:t>
            </a:r>
          </a:p>
          <a:p>
            <a:pPr marL="0" indent="457200" algn="ctr">
              <a:buNone/>
            </a:pPr>
            <a:r>
              <a:rPr lang="ru-RU" dirty="0"/>
              <a:t>Никогда на них не срывайте.</a:t>
            </a:r>
          </a:p>
          <a:p>
            <a:pPr marL="0" indent="457200" algn="ctr">
              <a:buNone/>
            </a:pPr>
            <a:r>
              <a:rPr lang="ru-RU" dirty="0"/>
              <a:t>Не сердитесь на них всерьез,</a:t>
            </a:r>
          </a:p>
          <a:p>
            <a:pPr marL="0" indent="457200" algn="ctr">
              <a:buNone/>
            </a:pPr>
            <a:r>
              <a:rPr lang="ru-RU" dirty="0"/>
              <a:t>Даже если они провинились,</a:t>
            </a:r>
          </a:p>
          <a:p>
            <a:pPr marL="0" indent="457200" algn="ctr">
              <a:buNone/>
            </a:pPr>
            <a:r>
              <a:rPr lang="ru-RU" dirty="0"/>
              <a:t>Ничего нет дороже слез,</a:t>
            </a:r>
          </a:p>
          <a:p>
            <a:pPr marL="0" indent="457200" algn="ctr">
              <a:buNone/>
            </a:pPr>
            <a:r>
              <a:rPr lang="ru-RU" dirty="0"/>
              <a:t>Что с ресничек родных скатились.</a:t>
            </a:r>
          </a:p>
          <a:p>
            <a:pPr marL="0" indent="457200" algn="ctr">
              <a:buNone/>
            </a:pPr>
            <a:r>
              <a:rPr lang="ru-RU" dirty="0"/>
              <a:t>И пока в доме детский смех,</a:t>
            </a:r>
          </a:p>
          <a:p>
            <a:pPr marL="0" indent="457200" algn="ctr">
              <a:buNone/>
            </a:pPr>
            <a:r>
              <a:rPr lang="ru-RU" dirty="0"/>
              <a:t>От игрушек некуда деться,</a:t>
            </a:r>
          </a:p>
          <a:p>
            <a:pPr marL="0" indent="457200" algn="ctr">
              <a:buNone/>
            </a:pPr>
            <a:r>
              <a:rPr lang="ru-RU" dirty="0"/>
              <a:t>Вы на свете счастливей всех,</a:t>
            </a:r>
          </a:p>
          <a:p>
            <a:pPr marL="0" indent="457200" algn="ctr">
              <a:buNone/>
            </a:pPr>
            <a:r>
              <a:rPr lang="ru-RU" dirty="0"/>
              <a:t>Берегите, пожалуйста, детство!</a:t>
            </a:r>
          </a:p>
          <a:p>
            <a:pPr marL="0" indent="457200" algn="just">
              <a:buNone/>
            </a:pPr>
            <a:r>
              <a:rPr lang="ru-RU" dirty="0"/>
              <a:t>В первый день лета – 1 июня во многих странах </a:t>
            </a:r>
            <a:r>
              <a:rPr lang="ru-RU" dirty="0" smtClean="0"/>
              <a:t>мира отмечают </a:t>
            </a:r>
            <a:r>
              <a:rPr lang="ru-RU" dirty="0"/>
              <a:t>важный праздник «Международный День защиты детей».</a:t>
            </a:r>
          </a:p>
          <a:p>
            <a:pPr marL="0" indent="457200" algn="just">
              <a:buNone/>
            </a:pPr>
            <a:r>
              <a:rPr lang="ru-RU" dirty="0"/>
              <a:t>Это один из самых первых праздников, который стал считаться Международным и отмечаться в один день сразу во многих государствах.</a:t>
            </a:r>
          </a:p>
          <a:p>
            <a:pPr marL="0" indent="457200" algn="just">
              <a:buNone/>
            </a:pPr>
            <a:r>
              <a:rPr lang="ru-RU" dirty="0"/>
              <a:t>В нашем детском саду к этому дню готовились все ребята и взрослые. Кто-то пел добрые песни, кто-то рисовал яркие картины и оформлял галереи и выставки, кто-то совместно с родителями читал стихотворения, а кто-то встречал на улице прохожих и дарил им буклеты, посвященные этому дню и правам детей.</a:t>
            </a:r>
          </a:p>
          <a:p>
            <a:pPr marL="0" indent="457200" algn="just">
              <a:buNone/>
            </a:pPr>
            <a:r>
              <a:rPr lang="ru-RU" dirty="0"/>
              <a:t>Дети – это богатство, которое надо беречь от зла этого мира!</a:t>
            </a:r>
          </a:p>
          <a:p>
            <a:endParaRPr lang="ru-RU" dirty="0"/>
          </a:p>
        </p:txBody>
      </p:sp>
      <p:pic>
        <p:nvPicPr>
          <p:cNvPr id="17410" name="Picture 2" descr="20210601_11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86670"/>
            <a:ext cx="1440160" cy="1911717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G-20210531-WA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57" y="1748245"/>
            <a:ext cx="2312283" cy="994283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16.stc.all.kpcdn.net/share/i/12/10919324/inx960x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9219"/>
            <a:ext cx="4105478" cy="273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9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Советует специалист. «Рекомендации для родителей на летний период. Подвижные игры с детьми на прогулке или спортзал на улице»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sz="3500" dirty="0" smtClean="0"/>
              <a:t>Основная </a:t>
            </a:r>
            <a:r>
              <a:rPr lang="ru-RU" sz="3500" dirty="0"/>
              <a:t>задача физического воспитания летом - общее оздоровление организма.</a:t>
            </a:r>
          </a:p>
          <a:p>
            <a:pPr marL="0" indent="457200" algn="just">
              <a:buNone/>
            </a:pPr>
            <a:r>
              <a:rPr lang="ru-RU" sz="3500" dirty="0"/>
              <a:t>Каждый из родителей хочет видеть своего ребёнка здоровым, сильным, крепким и счастливым.</a:t>
            </a:r>
          </a:p>
          <a:p>
            <a:pPr marL="0" indent="457200" algn="just">
              <a:buNone/>
            </a:pPr>
            <a:r>
              <a:rPr lang="ru-RU" sz="3500" dirty="0"/>
              <a:t>Лето – удивительная пора, когда целый день можно гулять на свежем воздухе играя в различные подвижные детские игры. Игры с родителями на природе – это неотъемлемая часть развития детей. Это и укрепление здоровья, и хорошее настроение. Совместные игры сближают родителей и детей.</a:t>
            </a:r>
          </a:p>
          <a:p>
            <a:pPr marL="0" indent="457200" algn="just">
              <a:buNone/>
            </a:pPr>
            <a:r>
              <a:rPr lang="ru-RU" sz="3500" dirty="0"/>
              <a:t>Для взрослых важно наполнить их развлечениями, увлекательными занятиями, сделать максимально разнообразными для детей.</a:t>
            </a:r>
          </a:p>
          <a:p>
            <a:pPr marL="0" indent="457200" algn="just">
              <a:buNone/>
            </a:pPr>
            <a:r>
              <a:rPr lang="ru-RU" sz="3500" dirty="0"/>
              <a:t>Помочь в решении этой задачи могут различные игры и упражнения.</a:t>
            </a:r>
          </a:p>
          <a:p>
            <a:pPr marL="0" indent="457200" algn="just">
              <a:buNone/>
            </a:pPr>
            <a:r>
              <a:rPr lang="ru-RU" sz="3500" dirty="0"/>
              <a:t>Предлагаю ознакомиться с некоторыми их них.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457200" algn="just">
              <a:buNone/>
            </a:pPr>
            <a:r>
              <a:rPr lang="ru-RU" b="1" dirty="0" smtClean="0"/>
              <a:t>Спортзал </a:t>
            </a:r>
            <a:r>
              <a:rPr lang="ru-RU" b="1" dirty="0"/>
              <a:t>на улице: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Во время прогулки по лесу, можно поиграть и поупражняться, используя основные виды движений (ходьба, бег, прыжки, метание, равновесие, лазание и ползание). Например:</a:t>
            </a:r>
          </a:p>
          <a:p>
            <a:pPr marL="0" indent="457200" algn="just">
              <a:buNone/>
            </a:pPr>
            <a:r>
              <a:rPr lang="ru-RU" dirty="0"/>
              <a:t>Побегать друг за другом между деревьями, пенёчками «змейкой» не задевая их;</a:t>
            </a:r>
          </a:p>
          <a:p>
            <a:pPr marL="0" indent="457200" algn="just">
              <a:buNone/>
            </a:pPr>
            <a:r>
              <a:rPr lang="ru-RU" dirty="0"/>
              <a:t>По тропинке бежать быстро и очень тихо, чтобы не было слышно хруста веток под ногами;</a:t>
            </a:r>
          </a:p>
          <a:p>
            <a:pPr marL="0" indent="457200" algn="just">
              <a:buNone/>
            </a:pPr>
            <a:r>
              <a:rPr lang="ru-RU" dirty="0"/>
              <a:t>Пробежать или проползти под низко растущими ветками деревьев, стараясь не задеть их;</a:t>
            </a:r>
          </a:p>
          <a:p>
            <a:pPr marL="0" indent="457200" algn="just">
              <a:buNone/>
            </a:pPr>
            <a:r>
              <a:rPr lang="ru-RU" dirty="0"/>
              <a:t>Побегать между деревьями в различных направлениях;</a:t>
            </a:r>
          </a:p>
          <a:p>
            <a:pPr marL="0" indent="457200" algn="just">
              <a:buNone/>
            </a:pPr>
            <a:r>
              <a:rPr lang="ru-RU" dirty="0"/>
              <a:t>Прыжки через ветки, палочки, лежащие на земле, на двух ногах, вперед, в стороны влево, вправо продвигаясь вперед;</a:t>
            </a:r>
          </a:p>
          <a:p>
            <a:pPr marL="0" indent="457200" algn="just">
              <a:buNone/>
            </a:pPr>
            <a:r>
              <a:rPr lang="ru-RU" dirty="0"/>
              <a:t>Спрыгнуть с поваленного дерева, пенёчка приземляясь мягко на полусогнутые ноги;</a:t>
            </a:r>
          </a:p>
          <a:p>
            <a:pPr marL="0" indent="457200" algn="just">
              <a:buNone/>
            </a:pPr>
            <a:r>
              <a:rPr lang="ru-RU" dirty="0"/>
              <a:t>Подпрыгивать на двух ногах, продвигаясь вперед от дерева к дереву, вокруг куста, перепрыгивать через кучи шишек.</a:t>
            </a:r>
          </a:p>
          <a:p>
            <a:pPr marL="0" indent="457200" algn="just">
              <a:buNone/>
            </a:pPr>
            <a:r>
              <a:rPr lang="ru-RU" dirty="0"/>
              <a:t>Прыжки вверх, стараясь коснуться веточки на дереве (кто выше прыгнет).</a:t>
            </a:r>
          </a:p>
          <a:p>
            <a:pPr marL="0" indent="457200" algn="just">
              <a:buNone/>
            </a:pPr>
            <a:r>
              <a:rPr lang="ru-RU" dirty="0"/>
              <a:t>Ходьба по стволу поваленного дерева, дощечке сохраняя равновесие.</a:t>
            </a:r>
          </a:p>
          <a:p>
            <a:pPr marL="0" indent="457200" algn="just">
              <a:buNone/>
            </a:pPr>
            <a:r>
              <a:rPr lang="ru-RU" dirty="0"/>
              <a:t>Перешагивание поочередно правой и левой ногой с камня на камень, с кочки на кочку, с пенечка на пенёчек.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3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sz="4800" dirty="0" smtClean="0"/>
              <a:t>Собираясь </a:t>
            </a:r>
            <a:r>
              <a:rPr lang="ru-RU" sz="4800" dirty="0"/>
              <a:t>на прогулку, возьмите с собой веревочку, используя её также для выполнения упражнения на равновесие. Выкладываем веревку прямо на асфальте, земле, песке, тропинке в лесу ровно или с изгибами. Теперь попросите ребенка аккуратно, не оступаясь, пройти по веревке, в прямом направлении, боком приставным шагом сохраняя равновесие.</a:t>
            </a:r>
          </a:p>
          <a:p>
            <a:pPr marL="0" indent="457200" algn="just">
              <a:buNone/>
            </a:pPr>
            <a:r>
              <a:rPr lang="ru-RU" sz="4800" dirty="0"/>
              <a:t>Ваш путь пролегает по плохо асфальтированной дороге, выложенной тротуарной плиткой или лесной тропинке. Отлично!</a:t>
            </a:r>
          </a:p>
          <a:p>
            <a:pPr marL="0" indent="457200" algn="just">
              <a:buNone/>
            </a:pPr>
            <a:r>
              <a:rPr lang="ru-RU" sz="4800" dirty="0"/>
              <a:t>Ямки, неровности на дороге, а также лужи - перепрыгиваем, трещины перешагиваем, а тротуарная плитка сойдет за кочки, пенёчки на болоте, по которым или через которые нужно прыгать, перешагивать поочередно правой и левой ногой, на каждую плиточку, через несколько плиточек, увеличивая расстояние.</a:t>
            </a:r>
          </a:p>
          <a:p>
            <a:pPr marL="0" indent="457200" algn="just">
              <a:buNone/>
            </a:pPr>
            <a:r>
              <a:rPr lang="ru-RU" sz="4800" dirty="0"/>
              <a:t>Бордюр, на пешеходной части дороги, превращается в гимнастическое бревно, по которому нужно ходить, сохраняя равновесие, а также запрыгивать и спрыгивать с него на двух ногах вместе, приземляясь мягко на полусогнутые ноги.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457200" algn="just">
              <a:buNone/>
            </a:pPr>
            <a:r>
              <a:rPr lang="ru-RU" sz="4000" b="1" dirty="0"/>
              <a:t>Подвижные игры с детьми на прогулке.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b="1" dirty="0"/>
              <a:t>«Подбрось и поймай»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dirty="0"/>
              <a:t>Мяч, который можно взять с собой на прогулку, отдых, отправляясь в лес или к водоёму, а также можно обойтись и без личного инвентаря используя, шишки. Подбрасывая мяч, шишку вверх и ловля двумя руками, не прижимая к себе. Ударяя мяч о землю ловить двумя руками. Перебрасывая мяч, шишку друг другу ловля двумя руками.</a:t>
            </a:r>
          </a:p>
          <a:p>
            <a:pPr marL="0" indent="457200" algn="just">
              <a:buNone/>
            </a:pPr>
            <a:r>
              <a:rPr lang="ru-RU" sz="4000" b="1" dirty="0"/>
              <a:t>«Вышибалы»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dirty="0"/>
              <a:t>Родители стараются попасть мячом в ребёнка. Потом меняются местами. Мяч ловим двумя руками, бросаем, вышибаем одной рукой от плеча</a:t>
            </a:r>
          </a:p>
          <a:p>
            <a:pPr marL="0" indent="457200" algn="just">
              <a:buNone/>
            </a:pPr>
            <a:r>
              <a:rPr lang="ru-RU" sz="4000" b="1" dirty="0"/>
              <a:t>«Съедобное - несъедобное»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dirty="0"/>
              <a:t>В игре можно использовать мяч, шишки и другие безопасные предметы.</a:t>
            </a:r>
          </a:p>
          <a:p>
            <a:pPr marL="0" indent="457200" algn="just">
              <a:buNone/>
            </a:pPr>
            <a:r>
              <a:rPr lang="ru-RU" sz="4000" b="1" dirty="0"/>
              <a:t>«Кто дальше бросит»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dirty="0"/>
              <a:t>Лучший материал для этого еловые и сосновые шишки, мелкие камешки с берега реки или озера.</a:t>
            </a:r>
          </a:p>
          <a:p>
            <a:pPr marL="0" indent="457200" algn="just">
              <a:buNone/>
            </a:pPr>
            <a:r>
              <a:rPr lang="ru-RU" sz="4000" dirty="0"/>
              <a:t>Упражнения на метание на дальность удобно проводить в виде соревнования. Например, бросая камушек с берега, круги на воде помогут выявить победителя.</a:t>
            </a:r>
          </a:p>
          <a:p>
            <a:pPr marL="0" indent="457200" algn="just">
              <a:buNone/>
            </a:pPr>
            <a:r>
              <a:rPr lang="ru-RU" sz="4000" b="1" dirty="0"/>
              <a:t>«Точно в цель»</a:t>
            </a:r>
            <a:endParaRPr lang="ru-RU" sz="4000" dirty="0"/>
          </a:p>
          <a:p>
            <a:pPr marL="0" indent="457200" algn="just">
              <a:buNone/>
            </a:pPr>
            <a:r>
              <a:rPr lang="ru-RU" sz="4000" dirty="0"/>
              <a:t>Метание в цель интересно отрабатывать, бросая шишки в определенное пространство между ветками деревьев, в пустое дупло, в ведро, корзину или в коробку.</a:t>
            </a:r>
          </a:p>
          <a:p>
            <a:pPr marL="0" indent="457200" algn="just">
              <a:buNone/>
            </a:pPr>
            <a:r>
              <a:rPr lang="ru-RU" sz="4000" dirty="0"/>
              <a:t>В водоеме можно расположить корабли из бумаги или сосновой коры, в которые можно атаковать с расстояния 1-2 метра, шишками или камешками. После игры все корабли, шишки, камни нужно обязательно убрать, чтобы не загрязнять водоем.</a:t>
            </a:r>
          </a:p>
          <a:p>
            <a:endParaRPr lang="ru-RU" dirty="0"/>
          </a:p>
        </p:txBody>
      </p:sp>
      <p:pic>
        <p:nvPicPr>
          <p:cNvPr id="4098" name="Picture 2" descr="https://1.bp.blogspot.com/-sTwPQHk9Fqs/X4mqV-K1GQI/AAAAAAAAAPE/K9St5WJ9lvQ_UIVH1gOVRtQx44VNqZPSACLcBGAsYHQ/w1200-h630-p-k-no-nu/detskaya-sportivnaya-igr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574"/>
            <a:ext cx="2117173" cy="15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5.infourok.ru/uploads/ex/0863/0012a602-a8081f7c/hello_html_m2905bf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654"/>
            <a:ext cx="2514028" cy="1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4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457200" algn="just">
              <a:buNone/>
            </a:pPr>
            <a:r>
              <a:rPr lang="ru-RU" sz="3000" b="1" dirty="0" smtClean="0"/>
              <a:t>«</a:t>
            </a:r>
            <a:r>
              <a:rPr lang="ru-RU" sz="3000" b="1" dirty="0"/>
              <a:t>Сбей шишки»</a:t>
            </a:r>
            <a:endParaRPr lang="ru-RU" sz="3000" dirty="0"/>
          </a:p>
          <a:p>
            <a:pPr marL="0" indent="457200" algn="just">
              <a:buNone/>
            </a:pPr>
            <a:r>
              <a:rPr lang="ru-RU" sz="3000" dirty="0"/>
              <a:t>На пне горкой раскладываются шишки. Участники игры должны постараться шишкой, камушками сбить все шишки. Выигрывает тот, кто сделает это, используя меньше бросков. (Бросаем правой, левой рукой, снизу, от плеча).</a:t>
            </a:r>
          </a:p>
          <a:p>
            <a:pPr marL="0" indent="457200" algn="just">
              <a:buNone/>
            </a:pPr>
            <a:r>
              <a:rPr lang="ru-RU" sz="3000" b="1" dirty="0"/>
              <a:t>«Заполни ямку»</a:t>
            </a:r>
            <a:endParaRPr lang="ru-RU" sz="3000" dirty="0"/>
          </a:p>
          <a:p>
            <a:pPr marL="0" indent="457200" algn="just">
              <a:buNone/>
            </a:pPr>
            <a:r>
              <a:rPr lang="ru-RU" sz="3000" dirty="0"/>
              <a:t>В небольшую ямку, забрасывают шишки, камушки или другие мелкие безопасные предметы, до тех пор, пока ямка не заполнится. Расстояние 3 метра. (Бросаем правой, левой рукой, снизу, от плеча).</a:t>
            </a:r>
          </a:p>
          <a:p>
            <a:pPr marL="0" indent="457200" algn="just">
              <a:buNone/>
            </a:pPr>
            <a:r>
              <a:rPr lang="ru-RU" sz="3000" b="1" dirty="0" smtClean="0"/>
              <a:t>«</a:t>
            </a:r>
            <a:r>
              <a:rPr lang="ru-RU" sz="3000" b="1" dirty="0"/>
              <a:t>Кто быстрее добежит»</a:t>
            </a:r>
            <a:endParaRPr lang="ru-RU" sz="3000" dirty="0"/>
          </a:p>
          <a:p>
            <a:pPr marL="0" indent="457200" algn="just">
              <a:buNone/>
            </a:pPr>
            <a:r>
              <a:rPr lang="ru-RU" sz="3000" dirty="0"/>
              <a:t>Дети по сигналу бегут до указанного места (дерево, пень, куст и др.), можно использовать флажок, платок, как ориентир. Выигрывает тот, кто первым выполнит задание.</a:t>
            </a:r>
          </a:p>
          <a:p>
            <a:pPr marL="0" indent="457200" algn="just">
              <a:buNone/>
            </a:pPr>
            <a:r>
              <a:rPr lang="ru-RU" sz="3000" dirty="0"/>
              <a:t>Желаем Вам и Вашим детям хорошего семейного отдыха!!!</a:t>
            </a:r>
          </a:p>
          <a:p>
            <a:pPr marL="0" indent="0" algn="r">
              <a:buNone/>
            </a:pPr>
            <a:r>
              <a:rPr lang="ru-RU" sz="3000" dirty="0"/>
              <a:t>Рекомендацию подготовил:</a:t>
            </a:r>
          </a:p>
          <a:p>
            <a:pPr marL="0" indent="0" algn="r">
              <a:buNone/>
            </a:pPr>
            <a:r>
              <a:rPr lang="ru-RU" sz="3000" dirty="0"/>
              <a:t>Инструктор по физической культуре </a:t>
            </a:r>
          </a:p>
          <a:p>
            <a:pPr marL="0" indent="0" algn="r">
              <a:buNone/>
            </a:pPr>
            <a:r>
              <a:rPr lang="ru-RU" sz="3000" dirty="0" smtClean="0"/>
              <a:t> Борисова Е.А.</a:t>
            </a:r>
            <a:endParaRPr lang="ru-RU" sz="3000" dirty="0"/>
          </a:p>
          <a:p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457200" algn="just">
              <a:buNone/>
            </a:pPr>
            <a:r>
              <a:rPr lang="ru-RU" sz="3000" b="1" dirty="0" smtClean="0"/>
              <a:t>«</a:t>
            </a:r>
            <a:r>
              <a:rPr lang="ru-RU" sz="3000" b="1" dirty="0"/>
              <a:t>Медвежата»</a:t>
            </a:r>
            <a:endParaRPr lang="ru-RU" sz="3000" dirty="0"/>
          </a:p>
          <a:p>
            <a:pPr marL="0" indent="457200" algn="just">
              <a:buNone/>
            </a:pPr>
            <a:r>
              <a:rPr lang="ru-RU" sz="3000" dirty="0"/>
              <a:t>Дети совместно родителями изображают медвежат. По команде «за малиной» опираясь на ладони и ступни, не касаясь коленками земли ползание на четвереньках по прямой до обозначенной линии. Расстояние не более 2,5 метров.</a:t>
            </a:r>
          </a:p>
          <a:p>
            <a:pPr marL="0" indent="457200" algn="just">
              <a:buNone/>
            </a:pPr>
            <a:r>
              <a:rPr lang="ru-RU" sz="3000" b="1" dirty="0"/>
              <a:t>«Проползи и не задень»</a:t>
            </a:r>
            <a:endParaRPr lang="ru-RU" sz="3000" dirty="0"/>
          </a:p>
          <a:p>
            <a:pPr marL="0" indent="457200" algn="just">
              <a:buNone/>
            </a:pPr>
            <a:r>
              <a:rPr lang="ru-RU" sz="3000" dirty="0"/>
              <a:t>Для ползания, </a:t>
            </a:r>
            <a:r>
              <a:rPr lang="ru-RU" sz="3000" dirty="0" err="1"/>
              <a:t>переползания</a:t>
            </a:r>
            <a:r>
              <a:rPr lang="ru-RU" sz="3000" dirty="0"/>
              <a:t> и </a:t>
            </a:r>
            <a:r>
              <a:rPr lang="ru-RU" sz="3000" dirty="0" err="1"/>
              <a:t>подлезания</a:t>
            </a:r>
            <a:r>
              <a:rPr lang="ru-RU" sz="3000" dirty="0"/>
              <a:t> подойдут поваленные деревья, пенёчки, скамейки, низко растущие ветки деревьев (ползание на четвереньках с опорой на ладони и колени, а так же, подлезать, складываясь в комочек, не касаясь руками земли).</a:t>
            </a:r>
          </a:p>
          <a:p>
            <a:pPr marL="0" indent="457200" algn="just">
              <a:buNone/>
            </a:pPr>
            <a:r>
              <a:rPr lang="ru-RU" sz="3000" dirty="0"/>
              <a:t>Вообще на улице, природе, можно устроить грандиозный спортзал, не имея при себе никакого спортивного инвентаря.</a:t>
            </a:r>
          </a:p>
          <a:p>
            <a:pPr marL="0" indent="457200" algn="just">
              <a:buNone/>
            </a:pPr>
            <a:r>
              <a:rPr lang="ru-RU" sz="3000" dirty="0"/>
              <a:t>Все необходимое прямо под рукой или ногой, нужно только правильно это использовать.</a:t>
            </a:r>
          </a:p>
          <a:p>
            <a:pPr marL="0" indent="457200" algn="just">
              <a:buNone/>
            </a:pPr>
            <a:r>
              <a:rPr lang="ru-RU" sz="3000" dirty="0"/>
              <a:t>Важно, чтобы избежать травм, все игры, упражнения с выполнением основных видов движений проходили исключительно совместно с родителями, которые помогают детям и подстраховывают их.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im0-tub-ru.yandex.net/i?id=00d2ddb255a2a2db1d0c7cf850a49267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20" y="188640"/>
            <a:ext cx="6012160" cy="11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3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Год науки и технологий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Тематическое мероприятие «Вода: живая или нет?».</a:t>
            </a:r>
          </a:p>
          <a:p>
            <a:r>
              <a:rPr lang="ru-RU" dirty="0" smtClean="0"/>
              <a:t>Мини-проект «Неделя воды».</a:t>
            </a:r>
          </a:p>
          <a:p>
            <a:r>
              <a:rPr lang="ru-RU" dirty="0" smtClean="0"/>
              <a:t>Проект «От посадки до витаминной грядки».</a:t>
            </a:r>
          </a:p>
          <a:p>
            <a:r>
              <a:rPr lang="ru-RU" dirty="0" smtClean="0"/>
              <a:t>День Земли.</a:t>
            </a:r>
          </a:p>
          <a:p>
            <a:r>
              <a:rPr lang="ru-RU" dirty="0" err="1" smtClean="0"/>
              <a:t>Лэпбук</a:t>
            </a:r>
            <a:r>
              <a:rPr lang="ru-RU" dirty="0" smtClean="0"/>
              <a:t> «Времена года».</a:t>
            </a:r>
          </a:p>
          <a:p>
            <a:r>
              <a:rPr lang="ru-RU" dirty="0" smtClean="0"/>
              <a:t>Экологический проект «Земля – наш общий дом».</a:t>
            </a:r>
          </a:p>
          <a:p>
            <a:r>
              <a:rPr lang="ru-RU" dirty="0" smtClean="0"/>
              <a:t>Акция «Спасем природу вместе».</a:t>
            </a:r>
          </a:p>
        </p:txBody>
      </p:sp>
    </p:spTree>
    <p:extLst>
      <p:ext uri="{BB962C8B-B14F-4D97-AF65-F5344CB8AC3E}">
        <p14:creationId xmlns:p14="http://schemas.microsoft.com/office/powerpoint/2010/main" val="4067960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Тематическое мероприятие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«Вода: живая или нет?»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968552" cy="4968552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Во второй младшей группе воспитатель провела тематическое мероприятие, посвященное Году науки и технологий. Дети познакомились со свойствами воды из презентации. Далее вместе с педагогом участвовали в опытах, в результате которых выяснили, для чего вода нуждается в очистке и что вода растворяет сахар и соль. Всем было очень интересно узнавать новое опытническим путем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15.03.2021</a:t>
            </a:r>
            <a:endParaRPr lang="ru-RU" dirty="0"/>
          </a:p>
        </p:txBody>
      </p:sp>
      <p:pic>
        <p:nvPicPr>
          <p:cNvPr id="10242" name="Picture 2" descr="IMG-20210301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1905000" cy="1800225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-20210301-WA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67783"/>
            <a:ext cx="1905000" cy="1400175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alid.ru/sites/default/files/knowledge_base/58ni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0715"/>
            <a:ext cx="3367337" cy="35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Мини-проект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«Неделя воды!»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752528" cy="4525963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 – В ней жизнь когда-то появилась,</a:t>
            </a:r>
          </a:p>
          <a:p>
            <a:pPr marL="0" indent="457200" algn="just">
              <a:buNone/>
            </a:pPr>
            <a:r>
              <a:rPr lang="ru-RU" dirty="0"/>
              <a:t>О – Она средой ее явилась,</a:t>
            </a:r>
          </a:p>
          <a:p>
            <a:pPr marL="0" indent="457200" algn="just">
              <a:buNone/>
            </a:pPr>
            <a:r>
              <a:rPr lang="ru-RU" dirty="0"/>
              <a:t>Д – Да и сейчас она среда,</a:t>
            </a:r>
          </a:p>
          <a:p>
            <a:pPr marL="0" indent="457200" algn="just">
              <a:buNone/>
            </a:pPr>
            <a:r>
              <a:rPr lang="ru-RU" dirty="0"/>
              <a:t>А – А называется … вода!</a:t>
            </a:r>
          </a:p>
          <a:p>
            <a:pPr marL="0" indent="457200" algn="just">
              <a:buNone/>
            </a:pPr>
            <a:r>
              <a:rPr lang="ru-RU" dirty="0"/>
              <a:t>Целую неделю ребята средней группы участвовали в исследованиях свойств воды. Сюда вошли и беседы о значении воды, чтения рассказов о воде, разгадывание загадок о воде, и обязательное проведение опытов с водой. А главный вывод, который сделали воспитанники – это вода – источник жизни для всего живого на Земле и мы должны ее беречь и охранять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18.03.2021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IMG-20210303-WA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-20210316-WA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60848"/>
            <a:ext cx="1410397" cy="187220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duportal44.ru/Kostroma_EDU/MDOU_DS_30/DocLib/%D1%80%D0%BE%D0%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56" y="3748042"/>
            <a:ext cx="2581747" cy="2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honoteka.org/uploads/posts/2021-04/1619001210_13-phonoteka_org-p-fon-kapelki-dlya-detskogo-sada-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76" y="354329"/>
            <a:ext cx="1549955" cy="14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honoteka.org/uploads/posts/2021-04/1619001210_13-phonoteka_org-p-fon-kapelki-dlya-detskogo-sada-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88704"/>
            <a:ext cx="1549955" cy="148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40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Проект «От посадки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до витаминной грядки»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5184576" cy="4525963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Вместе с детьми старшей группы воспитатель разработала и поучаствовала в краткосрочном проекте на тему: «От посадки до витаминной грядки».</a:t>
            </a:r>
          </a:p>
          <a:p>
            <a:pPr marL="0" indent="457200" algn="just">
              <a:buNone/>
            </a:pPr>
            <a:r>
              <a:rPr lang="ru-RU" dirty="0"/>
              <a:t>По традиции нашего детского сада в начале весны все группы участвуют в конкурсе «Мини-огород на окне». Поэтому педагог и задумалась над развитием проекта, посвященного подготовке к этому конкурсу. Она подготовила необходимые семена, посадочный материал, почву, инструменты, удобрения. Предварительно была проведена беседа по теме проекта, рассматривали тематические картинки, познакомились с видеороликом.</a:t>
            </a:r>
          </a:p>
          <a:p>
            <a:pPr marL="0" indent="457200" algn="just">
              <a:buNone/>
            </a:pPr>
            <a:r>
              <a:rPr lang="ru-RU" dirty="0"/>
              <a:t>Следующим этапом стала непосредственно посадка, когда дети посадили лук, тыкву, огурцы, помидоры, морковь, свеклу, редис и пекинскую капусту.</a:t>
            </a:r>
          </a:p>
          <a:p>
            <a:pPr marL="0" indent="457200" algn="just">
              <a:buNone/>
            </a:pPr>
            <a:r>
              <a:rPr lang="ru-RU" dirty="0"/>
              <a:t>Самым интересным ребятам показалось наблюдение за веточками березы в вазе с водой, опыты с луком. Все свои наблюдения они заносили в альбом.</a:t>
            </a:r>
          </a:p>
          <a:p>
            <a:pPr marL="0" indent="457200" algn="just">
              <a:buNone/>
            </a:pPr>
            <a:r>
              <a:rPr lang="ru-RU" dirty="0"/>
              <a:t>Каждый день воспитанники участвовали в поливе рассады, рыхлении землю.  Были отмечены хорошие всходы овса, который позже был срезан и передан на корм птицам.</a:t>
            </a:r>
          </a:p>
          <a:p>
            <a:pPr marL="0" indent="457200" algn="just">
              <a:buNone/>
            </a:pPr>
            <a:r>
              <a:rPr lang="ru-RU" dirty="0"/>
              <a:t>На занятии по художественно-эстетическому развитию дети перенесли свои впечатления на бумагу, участвовали в выставке рисунков с натуры «Наш огород</a:t>
            </a:r>
            <a:r>
              <a:rPr lang="ru-RU" dirty="0" smtClean="0"/>
              <a:t>».</a:t>
            </a:r>
          </a:p>
          <a:p>
            <a:pPr marL="0" indent="457200" algn="r">
              <a:buNone/>
            </a:pPr>
            <a:r>
              <a:rPr lang="ru-RU" dirty="0" smtClean="0"/>
              <a:t>24.03.2021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IMG-20210319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8790"/>
            <a:ext cx="1622880" cy="2154266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-20210319-WA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16" y="2348880"/>
            <a:ext cx="1627381" cy="216024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48.edu.korolev.ru/wp-content/uploads/sites/95/2020/08/vegetables-garden-vector-1100x56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9" y="5180749"/>
            <a:ext cx="3294599" cy="16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75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День Земли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392488" cy="4896544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26 марта В </a:t>
            </a:r>
            <a:r>
              <a:rPr lang="ru-RU" dirty="0"/>
              <a:t>средней группе прошло тематическое мероприятие, посвященное Дню Земли, на котором дети продолжали развивать свои представления о жизни на Земле. Также ребята отгадывали загадки о природе, беседовали по вопросам экологии на Земле, слушали звуки Земли: землетрясение, журчание ручейков, пение птиц и т.д. Всем очень понравилось играть в дидактическую игру «Наша планета», участвовать в мини-викторине «Матушка Земля». А итогом стало проведение конкурса на лучший рисунок «Земля – наш дом».</a:t>
            </a:r>
          </a:p>
        </p:txBody>
      </p:sp>
      <p:pic>
        <p:nvPicPr>
          <p:cNvPr id="2050" name="Picture 2" descr="IMG-20210325-WA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0903"/>
            <a:ext cx="1905000" cy="142875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-20210325-WA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56" y="2360503"/>
            <a:ext cx="1905000" cy="1638300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cdn4.vectorstock.com/i/1000x1000/53/83/earth-day-with-funny-character-vector-3226538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 bwMode="auto">
          <a:xfrm>
            <a:off x="4936858" y="3998803"/>
            <a:ext cx="4088396" cy="28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67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>Тематическая неделя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«Дорога к звездам»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968552" cy="48965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В МДОУ центре развития ребенка – д/с №14 прошла тематическая неделя, посвященная Дню космонавтики.</a:t>
            </a:r>
          </a:p>
          <a:p>
            <a:pPr marL="0" indent="0">
              <a:buNone/>
            </a:pPr>
            <a:r>
              <a:rPr lang="ru-RU" dirty="0"/>
              <a:t>Для расширения кругозора в группах были использованы иллюстрации о планетах, космонавтах спутниках,  созвездиях. В книжный уголок внесены книги на данную тему. В беседах с педагогами дети узнали о человеке, покорившем космическое пространство - </a:t>
            </a:r>
            <a:r>
              <a:rPr lang="ru-RU" dirty="0" err="1"/>
              <a:t>Юрие</a:t>
            </a:r>
            <a:r>
              <a:rPr lang="ru-RU" dirty="0"/>
              <a:t>  Гагарине,  первой женщине космонавте Валентине Терешковой, о том  как четвероногие друзья человека проложили путь  к звездам, о планетах больших и маленьких, об их свойствах.   В беседах и НОД пополнился словарный запас. А словесные и дидактические игры, способствовали  закреплению этих слов, и использовании их в  речи  воспитанников.</a:t>
            </a:r>
          </a:p>
          <a:p>
            <a:pPr marL="0" indent="0">
              <a:buNone/>
            </a:pPr>
            <a:r>
              <a:rPr lang="ru-RU" dirty="0"/>
              <a:t>Знания, полученные в детском саду, дети закрепили в своих творческих работах. В детском саду был организован конкурс рисунков и поделок о космосе и космонавтах, где дети приняли активное участие. Рисунки выполнены с большой фантазией и представляли из себя яркий мир красок, звёзд, ночного неба нашей галактики.</a:t>
            </a:r>
          </a:p>
          <a:p>
            <a:pPr marL="0" indent="0">
              <a:buNone/>
            </a:pPr>
            <a:r>
              <a:rPr lang="ru-RU" dirty="0"/>
              <a:t>В старших и подготовительных группах прошли физкультурные развлечения, где дети дружно готовились к полёту в космос, выполняя все упражнения разминки, играли в весёлые игры и встречались с "неземными цивилизациями</a:t>
            </a:r>
            <a:r>
              <a:rPr lang="ru-RU" dirty="0" smtClean="0"/>
              <a:t>...«</a:t>
            </a:r>
          </a:p>
          <a:p>
            <a:pPr marL="0" indent="0" algn="r">
              <a:buNone/>
            </a:pPr>
            <a:r>
              <a:rPr lang="ru-RU" dirty="0" smtClean="0"/>
              <a:t>09.04.2021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IMG-20210408-WA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1695068" cy="237626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-20210406-WA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250643" cy="1496679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h5p.org/sites/default/files/h5p/content/40659/images/file-5b79a55e9b6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20" y="33211"/>
            <a:ext cx="2396551" cy="176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6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праздники!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 марта – праздник самых любимых!</a:t>
            </a:r>
          </a:p>
          <a:p>
            <a:r>
              <a:rPr lang="ru-RU" dirty="0" smtClean="0"/>
              <a:t>Народный праздник – яркая масленица!</a:t>
            </a:r>
          </a:p>
          <a:p>
            <a:r>
              <a:rPr lang="ru-RU" dirty="0" smtClean="0"/>
              <a:t>Окна Победы!</a:t>
            </a:r>
          </a:p>
          <a:p>
            <a:r>
              <a:rPr lang="ru-RU" dirty="0" smtClean="0"/>
              <a:t>Поэтическая эстафета «Георгиевская ленточка».</a:t>
            </a:r>
          </a:p>
          <a:p>
            <a:r>
              <a:rPr lang="ru-RU" dirty="0" smtClean="0"/>
              <a:t>9 мая – Праздник Победы!</a:t>
            </a:r>
          </a:p>
          <a:p>
            <a:r>
              <a:rPr lang="ru-RU" dirty="0" smtClean="0"/>
              <a:t>Фотовыставка «Помним, чтим, гордимся».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17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atin typeface="Monotype Corsiva" panose="03010101010201010101" pitchFamily="66" charset="0"/>
              </a:rPr>
              <a:t>Лэпбук</a:t>
            </a:r>
            <a:r>
              <a:rPr lang="ru-RU" b="1" dirty="0" smtClean="0">
                <a:latin typeface="Monotype Corsiva" panose="03010101010201010101" pitchFamily="66" charset="0"/>
              </a:rPr>
              <a:t> «Времена года»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5040560" cy="482453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Воспитатель 1 младшей группы изготовила авторское дидактическое пособие – </a:t>
            </a:r>
            <a:r>
              <a:rPr lang="ru-RU" dirty="0" err="1"/>
              <a:t>лэпбук</a:t>
            </a:r>
            <a:r>
              <a:rPr lang="ru-RU" dirty="0"/>
              <a:t> «Времена года».</a:t>
            </a:r>
          </a:p>
          <a:p>
            <a:pPr marL="0" indent="457200" algn="just">
              <a:buNone/>
            </a:pPr>
            <a:r>
              <a:rPr lang="ru-RU" dirty="0"/>
              <a:t>Цель: создать условия для применения интерактивной технологии </a:t>
            </a:r>
            <a:r>
              <a:rPr lang="ru-RU" i="1" dirty="0"/>
              <a:t>(</a:t>
            </a:r>
            <a:r>
              <a:rPr lang="ru-RU" dirty="0" err="1"/>
              <a:t>лэпбук</a:t>
            </a:r>
            <a:r>
              <a:rPr lang="ru-RU" i="1" dirty="0"/>
              <a:t>)</a:t>
            </a:r>
            <a:r>
              <a:rPr lang="ru-RU" dirty="0"/>
              <a:t>; обобщить и систематизировать знания детей о временах года.</a:t>
            </a:r>
          </a:p>
          <a:p>
            <a:pPr marL="0" indent="457200" algn="just">
              <a:buNone/>
            </a:pPr>
            <a:r>
              <a:rPr lang="ru-RU" dirty="0"/>
              <a:t>Задачи:</a:t>
            </a:r>
          </a:p>
          <a:p>
            <a:pPr indent="457200" algn="just"/>
            <a:r>
              <a:rPr lang="ru-RU" dirty="0"/>
              <a:t>обобщать и систематизировать знания детей о чередовании времен </a:t>
            </a:r>
            <a:r>
              <a:rPr lang="ru-RU" dirty="0" err="1"/>
              <a:t>годаи</a:t>
            </a:r>
            <a:r>
              <a:rPr lang="ru-RU" dirty="0"/>
              <a:t> их характеристиках;</a:t>
            </a:r>
          </a:p>
          <a:p>
            <a:pPr indent="457200" algn="just"/>
            <a:r>
              <a:rPr lang="ru-RU" dirty="0"/>
              <a:t>закреплять умение устанавливать причинно-следственные связи между природными явлениями;</a:t>
            </a:r>
          </a:p>
          <a:p>
            <a:pPr indent="457200" algn="just"/>
            <a:r>
              <a:rPr lang="ru-RU" dirty="0"/>
              <a:t>систематизировать знания о взаимодействии живой и неживой природы;</a:t>
            </a:r>
          </a:p>
          <a:p>
            <a:pPr indent="457200" algn="just"/>
            <a:r>
              <a:rPr lang="ru-RU" dirty="0"/>
              <a:t>развивать внимательность, мышление;</a:t>
            </a:r>
          </a:p>
          <a:p>
            <a:pPr indent="457200" algn="just"/>
            <a:r>
              <a:rPr lang="ru-RU" dirty="0"/>
              <a:t>активизировать речевые навыки.</a:t>
            </a:r>
          </a:p>
          <a:p>
            <a:pPr marL="0" indent="457200" algn="just">
              <a:buNone/>
            </a:pPr>
            <a:r>
              <a:rPr lang="ru-RU" dirty="0" err="1"/>
              <a:t>Лэпбук</a:t>
            </a:r>
            <a:r>
              <a:rPr lang="ru-RU" dirty="0"/>
              <a:t> изготовлен в форме книги, который состоит из нескольких страниц, каждая наполнена определенным содержанием. Содержание может меняться, может дополняться новой информацией по мере усвоения детьми предложенного материала. Также присутствуют такие элементы как: книжки гармошки, фигурные кармашки, конверты и т.д</a:t>
            </a:r>
            <a:r>
              <a:rPr lang="ru-RU" dirty="0" smtClean="0"/>
              <a:t>..</a:t>
            </a:r>
          </a:p>
          <a:p>
            <a:pPr marL="0" indent="0" algn="r">
              <a:buNone/>
            </a:pPr>
            <a:r>
              <a:rPr lang="ru-RU" dirty="0" smtClean="0"/>
              <a:t>15.04.2021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IMG-20210402-WA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1518889" cy="201622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-20210402-WA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91" y="3356992"/>
            <a:ext cx="1573135" cy="208823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5.infourok.ru/uploads/ex/03c9/0007cbf8-cbaea003/hello_html_770dd73f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1" b="48494"/>
          <a:stretch/>
        </p:blipFill>
        <p:spPr bwMode="auto">
          <a:xfrm>
            <a:off x="7569464" y="1682357"/>
            <a:ext cx="135419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3c9/0007cbf8-cbaea003/hello_html_770dd73f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1" b="48492"/>
          <a:stretch/>
        </p:blipFill>
        <p:spPr bwMode="auto">
          <a:xfrm>
            <a:off x="5750121" y="-64287"/>
            <a:ext cx="1703862" cy="17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3c9/0007cbf8-cbaea003/hello_html_770dd73f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6" r="50204"/>
          <a:stretch/>
        </p:blipFill>
        <p:spPr bwMode="auto">
          <a:xfrm>
            <a:off x="7382462" y="5003854"/>
            <a:ext cx="1728193" cy="17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5.infourok.ru/uploads/ex/03c9/0007cbf8-cbaea003/hello_html_770dd73f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7" t="52305"/>
          <a:stretch/>
        </p:blipFill>
        <p:spPr bwMode="auto">
          <a:xfrm>
            <a:off x="5604684" y="5023038"/>
            <a:ext cx="1672519" cy="15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8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Monotype Corsiva" panose="03010101010201010101" pitchFamily="66" charset="0"/>
              </a:rPr>
              <a:t>Экологический проект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«Земля – наш общий дом!»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5040560" cy="4896544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Воспитатель старшей группы вместе с детьми приняли участие в экологическом проекте «Земля – наш общий дом!». Он включил в себя ряд мероприятий:</a:t>
            </a:r>
          </a:p>
          <a:p>
            <a:pPr marL="0" indent="457200" algn="just">
              <a:buNone/>
            </a:pPr>
            <a:r>
              <a:rPr lang="ru-RU" dirty="0"/>
              <a:t>1.Викторина «День Земли»;</a:t>
            </a:r>
          </a:p>
          <a:p>
            <a:pPr marL="0" indent="457200" algn="just">
              <a:buNone/>
            </a:pPr>
            <a:r>
              <a:rPr lang="ru-RU" dirty="0"/>
              <a:t>2.Создание выставки рисунков «Береги свою планету, ведь другой на свете нету».</a:t>
            </a:r>
          </a:p>
          <a:p>
            <a:pPr marL="0" indent="457200" algn="just">
              <a:buNone/>
            </a:pPr>
            <a:r>
              <a:rPr lang="ru-RU" dirty="0"/>
              <a:t>3.Изготовление скворечников родителями совместно с ребятами группы и участие в районном конкурсе «Не оставим без дворца ни синицу, ни скворца».</a:t>
            </a:r>
          </a:p>
          <a:p>
            <a:pPr marL="0" indent="457200" algn="just">
              <a:buNone/>
            </a:pPr>
            <a:r>
              <a:rPr lang="ru-RU" dirty="0"/>
              <a:t>4.Конструирование корабликов и запуск их по ручейкам.</a:t>
            </a:r>
          </a:p>
          <a:p>
            <a:pPr marL="0" indent="457200" algn="just">
              <a:buNone/>
            </a:pPr>
            <a:r>
              <a:rPr lang="ru-RU" dirty="0"/>
              <a:t>5.Чтение художественной литературы на соответствующую тематику («Мастера из топора» В. Бианки, «Великие путешественники» Зощенко, «Для чего нужны руки» Пермяк).</a:t>
            </a:r>
          </a:p>
          <a:p>
            <a:pPr marL="0" indent="457200" algn="just">
              <a:buNone/>
            </a:pPr>
            <a:r>
              <a:rPr lang="ru-RU" dirty="0"/>
              <a:t>6.Целевые прогулки «В гости к деревьям».</a:t>
            </a:r>
          </a:p>
          <a:p>
            <a:pPr marL="0" indent="457200" algn="just">
              <a:buNone/>
            </a:pPr>
            <a:r>
              <a:rPr lang="ru-RU" dirty="0"/>
              <a:t>В итоге, по завершении проекта, у воспитанников по наблюдениям воспитателя и диагностике сформированы: знания о планете Земля, ее природных ресурсах; экологическое сознание детей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22.04.2021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IMG-20210420-WA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1790119" cy="237626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-20210420-WA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37" y="301111"/>
            <a:ext cx="1722431" cy="1872208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b/%D0%B4%D0%B5%D1%82%D0%B8-%D1%81%D1%82%D0%BE%D1%8F-%D0%BF%D0%BE-%D0%B2%D1%81%D0%B5%D0%BC%D1%83-%D0%BC%D0%B8%D1%80%D1%83-647571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910042" cy="28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9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Акция «Спасем природу вместе» 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616624" cy="4824536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Вся работа по экологическому воспитанию направлена на формирование у воспитанников гуманно - ценностного отношения к природе, основными проявлениями которых являются:</a:t>
            </a:r>
          </a:p>
          <a:p>
            <a:pPr marL="0" indent="457200" algn="just">
              <a:buNone/>
            </a:pPr>
            <a:r>
              <a:rPr lang="ru-RU" dirty="0"/>
              <a:t>-   интерес к природным объектам,</a:t>
            </a:r>
          </a:p>
          <a:p>
            <a:pPr marL="0" indent="457200" algn="just">
              <a:buNone/>
            </a:pPr>
            <a:r>
              <a:rPr lang="ru-RU" dirty="0"/>
              <a:t>-   доброжелательность к живым существам,</a:t>
            </a:r>
          </a:p>
          <a:p>
            <a:pPr marL="0" indent="457200" algn="just">
              <a:buNone/>
            </a:pPr>
            <a:r>
              <a:rPr lang="ru-RU" dirty="0"/>
              <a:t>-   эмоциональная отзывчивость на их состояние,</a:t>
            </a:r>
          </a:p>
          <a:p>
            <a:pPr marL="0" indent="457200" algn="just">
              <a:buNone/>
            </a:pPr>
            <a:r>
              <a:rPr lang="ru-RU" dirty="0"/>
              <a:t>-   стремление активно с ними взаимодействовать,</a:t>
            </a:r>
          </a:p>
          <a:p>
            <a:pPr marL="0" indent="457200" algn="just">
              <a:buNone/>
            </a:pPr>
            <a:r>
              <a:rPr lang="ru-RU" dirty="0"/>
              <a:t>-   желание и умение заботиться о живом, создавать необходимые для них условия.</a:t>
            </a:r>
          </a:p>
          <a:p>
            <a:pPr marL="0" indent="457200" algn="just">
              <a:buNone/>
            </a:pPr>
            <a:r>
              <a:rPr lang="ru-RU" dirty="0"/>
              <a:t>Во время целевой прогулки в парк в марте месяце мы с воспитанниками отметили, что территория очень загрязнена. Особо был выделен тот факт, что жители микрорайона оставляют после себя мусор, а иногда просто выбрасывают его из окна своего дома. Дети не остались равнодушными: их возмущениям не было конца. Дети объясняли, что так делать нельзя, что природа плачет, ей больно и обидно. Наши воспитанники хорошо знают, что о природе надо заботиться, беречь ее и </a:t>
            </a:r>
            <a:r>
              <a:rPr lang="ru-RU" dirty="0" smtClean="0"/>
              <a:t>охранять. Тогда </a:t>
            </a:r>
            <a:r>
              <a:rPr lang="ru-RU" dirty="0"/>
              <a:t>мы вместе с детьми задумались о том,  а как мы можем помочь природе. Все понимали, что необходимо приучить людей убирать за собой мусор. Но как?</a:t>
            </a:r>
          </a:p>
          <a:p>
            <a:pPr marL="0" indent="457200" algn="just">
              <a:buNone/>
            </a:pPr>
            <a:r>
              <a:rPr lang="ru-RU" dirty="0"/>
              <a:t>Для начала, чтобы привлечь внимание родителей воспитанников ДОУ к проблеме сохранения окружающей среды, мы оформили стенгазеты в группах ДОУ, где разместили рисунки по проблеме защиты природы от </a:t>
            </a:r>
            <a:r>
              <a:rPr lang="ru-RU" dirty="0" smtClean="0"/>
              <a:t>мусора. Мы </a:t>
            </a:r>
            <a:r>
              <a:rPr lang="ru-RU" dirty="0"/>
              <a:t>с сотрудниками решили, что должны подать пример окружающим и провели совместно субботник на территории детского сада и прилегающей </a:t>
            </a:r>
            <a:r>
              <a:rPr lang="ru-RU" dirty="0" smtClean="0"/>
              <a:t>территории. Провели </a:t>
            </a:r>
            <a:r>
              <a:rPr lang="ru-RU" dirty="0"/>
              <a:t>анкетирование среди родителей воспитанников и выяснили, что 60% родителей с детьми посещают по выходным скверы и парки, лес, дачу, побережья рек и все пользуются одноразовой посудой. Правда, не все родители ответили, что они убирают за собой мусор и оставляют его в специально оборудованных местах или закапывают.</a:t>
            </a:r>
          </a:p>
          <a:p>
            <a:pPr marL="0" indent="457200" algn="just">
              <a:buNone/>
            </a:pPr>
            <a:r>
              <a:rPr lang="ru-RU" dirty="0"/>
              <a:t>Но как научить, приучить тех, других, взрослых и детей, которые ее загрязняют, не делать </a:t>
            </a:r>
            <a:r>
              <a:rPr lang="ru-RU" dirty="0" smtClean="0"/>
              <a:t>этого? На </a:t>
            </a:r>
            <a:r>
              <a:rPr lang="ru-RU" dirty="0"/>
              <a:t>первом этапе мы оформили листовки с призывами о том, чтобы люди не оставляли после себя мусор, и раздавали эти листовки по пятницам родителям </a:t>
            </a:r>
            <a:r>
              <a:rPr lang="ru-RU" dirty="0" smtClean="0"/>
              <a:t>воспитанников. На </a:t>
            </a:r>
            <a:r>
              <a:rPr lang="ru-RU" dirty="0"/>
              <a:t>основном этапе проведения экологической акции мы с воспитателями и детьми организовали раздачу листовок жителям микрорайона с призывом беречь природу через родителей воспитанников. Воспитанники детского сада читали стихи родителям о том, как плохо нашей Земле под горами мусора и как она просит ей помочь.</a:t>
            </a:r>
          </a:p>
          <a:p>
            <a:pPr marL="0" indent="457200" algn="just">
              <a:buNone/>
            </a:pPr>
            <a:r>
              <a:rPr lang="ru-RU" dirty="0"/>
              <a:t>Все, участвующие в акции, родители с улыбкой встречали ребят и говорили, что обязательно прислушаются к их призыву.</a:t>
            </a:r>
          </a:p>
          <a:p>
            <a:pPr marL="0" indent="457200" algn="just">
              <a:buNone/>
            </a:pPr>
            <a:r>
              <a:rPr lang="ru-RU" dirty="0"/>
              <a:t>На заключительном этапе проведения экологической акции было решено рассказать о природоохранной деятельности детского сада на сайте учреждения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26.04.2021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IMG-20210412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2" y="1475656"/>
            <a:ext cx="2124405" cy="1593304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-20210414-WA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802"/>
            <a:ext cx="2366167" cy="1467025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5minasha.educhel.ru/uploads/5000/20529/section/320382/i_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2" y="4966988"/>
            <a:ext cx="2992810" cy="18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60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16" y="116632"/>
            <a:ext cx="3034680" cy="1143000"/>
          </a:xfrm>
        </p:spPr>
        <p:txBody>
          <a:bodyPr/>
          <a:lstStyle/>
          <a:p>
            <a:r>
              <a:rPr lang="ru-RU" b="1" dirty="0" err="1" smtClean="0">
                <a:latin typeface="Monotype Corsiva" panose="03010101010201010101" pitchFamily="66" charset="0"/>
              </a:rPr>
              <a:t>Развивайка</a:t>
            </a:r>
            <a:r>
              <a:rPr lang="ru-RU" b="1" dirty="0" smtClean="0">
                <a:latin typeface="Monotype Corsiva" panose="03010101010201010101" pitchFamily="66" charset="0"/>
              </a:rPr>
              <a:t>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buNone/>
            </a:pPr>
            <a:r>
              <a:rPr lang="ru-RU" sz="3600" b="1" dirty="0"/>
              <a:t>Советы родителям на летний период</a:t>
            </a:r>
          </a:p>
          <a:p>
            <a:pPr marL="0" indent="457200" algn="just">
              <a:buNone/>
            </a:pPr>
            <a:r>
              <a:rPr lang="ru-RU" sz="3600" dirty="0"/>
              <a:t>Лето – благоприятный </a:t>
            </a:r>
            <a:r>
              <a:rPr lang="ru-RU" sz="3600" b="1" dirty="0"/>
              <a:t>период</a:t>
            </a:r>
            <a:r>
              <a:rPr lang="ru-RU" sz="3600" dirty="0"/>
              <a:t> не только для отдыха и укрепления здоровья детей, но и для их психического развития. В это время года дети с помощью взрослых могут расширить свои представления об окружающем мире, развить внимание, память, наблюдательность, умение сравнивать, обобщать, классифицировать, обогатить словарный запас, а также проявить творческие способности. Всё это очень важно для их эмоционального и нравственного благополучия и подготовки к школьному обучению. Во время совместного досуга </a:t>
            </a:r>
            <a:r>
              <a:rPr lang="ru-RU" sz="3600" b="1" dirty="0"/>
              <a:t>советую</a:t>
            </a:r>
            <a:r>
              <a:rPr lang="ru-RU" sz="3600" dirty="0"/>
              <a:t>:</a:t>
            </a:r>
          </a:p>
          <a:p>
            <a:pPr marL="0" indent="457200" algn="just">
              <a:buNone/>
            </a:pPr>
            <a:r>
              <a:rPr lang="ru-RU" sz="3600" dirty="0"/>
              <a:t>1. Знакомить детей с природными явлениями, происходящими летом в неживой и живой природе. Учить видеть природные взаимосвязи. (Например, тучи на небе, значит, будет дождь. Цветы одуванчика закрыты в пасмурную погоду или вечером и т. п.)</a:t>
            </a:r>
          </a:p>
          <a:p>
            <a:pPr marL="0" indent="457200" algn="just">
              <a:buNone/>
            </a:pPr>
            <a:r>
              <a:rPr lang="ru-RU" sz="3600" dirty="0"/>
              <a:t>2. Гуляя в парке и лесу, наблюдать за разными представителями животного мира, рассматривать деревья, кустарники, цветущие травы. И обязательно предлагать ребёнку рассказать о том, что он увидел. Что растёт в лесу (в поле, на лугу, кто там живёт? Воспитывать бережное отношение к природе.</a:t>
            </a:r>
          </a:p>
          <a:p>
            <a:pPr marL="0" indent="457200" algn="just">
              <a:buNone/>
            </a:pPr>
            <a:r>
              <a:rPr lang="ru-RU" sz="3600" dirty="0"/>
              <a:t>3. Рассматривать </a:t>
            </a:r>
            <a:r>
              <a:rPr lang="ru-RU" sz="3600" dirty="0" err="1"/>
              <a:t>растения,</a:t>
            </a:r>
            <a:r>
              <a:rPr lang="ru-RU" sz="3600" u="sng" dirty="0" err="1"/>
              <a:t>называть</a:t>
            </a:r>
            <a:r>
              <a:rPr lang="ru-RU" sz="3600" u="sng" dirty="0"/>
              <a:t> их части</a:t>
            </a:r>
            <a:r>
              <a:rPr lang="ru-RU" sz="3600" dirty="0"/>
              <a:t>: ствол, ветка, лист, цветок, плод, корень, лепесток,. Учить различать и называть несколько видов деревьев и кустарников. Сравнивать их, определяя сходство и отличие. Например, сравнить клён и берёзу, ель и сосну, сирень и рябину.</a:t>
            </a:r>
          </a:p>
          <a:p>
            <a:pPr marL="0" indent="457200" algn="just">
              <a:buNone/>
            </a:pPr>
            <a:r>
              <a:rPr lang="ru-RU" sz="3600" dirty="0"/>
              <a:t>4.</a:t>
            </a:r>
            <a:r>
              <a:rPr lang="ru-RU" sz="3600" u="sng" dirty="0"/>
              <a:t>Проводить дидактические игры</a:t>
            </a:r>
            <a:r>
              <a:rPr lang="ru-RU" sz="3600" dirty="0"/>
              <a:t>: </a:t>
            </a:r>
            <a:r>
              <a:rPr lang="ru-RU" sz="3600" i="1" dirty="0"/>
              <a:t>«С какого дерева лист»</a:t>
            </a:r>
            <a:r>
              <a:rPr lang="ru-RU" sz="3600" dirty="0"/>
              <a:t>, </a:t>
            </a:r>
            <a:r>
              <a:rPr lang="ru-RU" sz="3600" i="1" dirty="0"/>
              <a:t>«Найди такой же лист»</a:t>
            </a:r>
            <a:r>
              <a:rPr lang="ru-RU" sz="3600" dirty="0"/>
              <a:t>, </a:t>
            </a:r>
            <a:r>
              <a:rPr lang="ru-RU" sz="3600" i="1" dirty="0"/>
              <a:t>«Узнай и назови»</a:t>
            </a:r>
            <a:r>
              <a:rPr lang="ru-RU" sz="3600" dirty="0"/>
              <a:t> (дерево, куст, на картинке или в природе, </a:t>
            </a:r>
            <a:r>
              <a:rPr lang="ru-RU" sz="3600" i="1" dirty="0"/>
              <a:t>«Что лишнее?»</a:t>
            </a:r>
            <a:r>
              <a:rPr lang="ru-RU" sz="3600" dirty="0"/>
              <a:t>.</a:t>
            </a:r>
          </a:p>
          <a:p>
            <a:pPr marL="0" indent="457200" algn="just">
              <a:buNone/>
            </a:pPr>
            <a:r>
              <a:rPr lang="ru-RU" sz="3600" dirty="0"/>
              <a:t>5. Учить различать и называть несколько видов полевых и садовых цветов. Дидактическая игра на группировку цветов </a:t>
            </a:r>
            <a:r>
              <a:rPr lang="ru-RU" sz="3600" i="1" dirty="0"/>
              <a:t>«На лугу – на клумбе»</a:t>
            </a:r>
            <a:r>
              <a:rPr lang="ru-RU" sz="3600" dirty="0"/>
              <a:t>.</a:t>
            </a:r>
          </a:p>
          <a:p>
            <a:pPr marL="0" indent="457200" algn="just">
              <a:buNone/>
            </a:pPr>
            <a:r>
              <a:rPr lang="ru-RU" sz="3600" dirty="0"/>
              <a:t>6.</a:t>
            </a:r>
            <a:r>
              <a:rPr lang="ru-RU" sz="3600" u="sng" dirty="0"/>
              <a:t>Учить стихи о цветах и деревьях</a:t>
            </a:r>
            <a:r>
              <a:rPr lang="ru-RU" sz="3600" dirty="0"/>
              <a:t>: Е. Благинина </a:t>
            </a:r>
            <a:r>
              <a:rPr lang="ru-RU" sz="3600" i="1" dirty="0"/>
              <a:t>«По малину»</a:t>
            </a:r>
            <a:r>
              <a:rPr lang="ru-RU" sz="3600" dirty="0"/>
              <a:t>, </a:t>
            </a:r>
            <a:r>
              <a:rPr lang="ru-RU" sz="3600" i="1" dirty="0"/>
              <a:t>«Рябина»</a:t>
            </a:r>
            <a:r>
              <a:rPr lang="ru-RU" sz="3600" dirty="0"/>
              <a:t>, Е. Серова </a:t>
            </a:r>
            <a:r>
              <a:rPr lang="ru-RU" sz="3600" i="1" dirty="0"/>
              <a:t>«Колокольчик»</a:t>
            </a:r>
            <a:r>
              <a:rPr lang="ru-RU" sz="3600" dirty="0"/>
              <a:t>, </a:t>
            </a:r>
            <a:r>
              <a:rPr lang="ru-RU" sz="3600" i="1" dirty="0"/>
              <a:t>«Ландыш»</a:t>
            </a:r>
            <a:r>
              <a:rPr lang="ru-RU" sz="3600" dirty="0"/>
              <a:t>, </a:t>
            </a:r>
            <a:r>
              <a:rPr lang="ru-RU" sz="3600" i="1" dirty="0"/>
              <a:t>«Кашка»</a:t>
            </a:r>
            <a:r>
              <a:rPr lang="ru-RU" sz="3600" dirty="0"/>
              <a:t>, </a:t>
            </a:r>
            <a:r>
              <a:rPr lang="ru-RU" sz="3600" i="1" dirty="0"/>
              <a:t>«Одуванчик»</a:t>
            </a:r>
            <a:r>
              <a:rPr lang="ru-RU" sz="3600" dirty="0"/>
              <a:t>, И. </a:t>
            </a:r>
            <a:r>
              <a:rPr lang="ru-RU" sz="3600" dirty="0" err="1"/>
              <a:t>Токмакова</a:t>
            </a:r>
            <a:r>
              <a:rPr lang="ru-RU" sz="3600" dirty="0"/>
              <a:t> </a:t>
            </a:r>
            <a:r>
              <a:rPr lang="ru-RU" sz="3600" i="1" dirty="0"/>
              <a:t>«Ели»</a:t>
            </a:r>
            <a:r>
              <a:rPr lang="ru-RU" sz="3600" dirty="0"/>
              <a:t>, </a:t>
            </a:r>
            <a:r>
              <a:rPr lang="ru-RU" sz="3600" i="1" dirty="0"/>
              <a:t>«Берёзы»</a:t>
            </a:r>
            <a:r>
              <a:rPr lang="ru-RU" sz="3600" dirty="0"/>
              <a:t>, </a:t>
            </a:r>
            <a:r>
              <a:rPr lang="ru-RU" sz="3600" i="1" dirty="0"/>
              <a:t>«Сосны»</a:t>
            </a:r>
            <a:r>
              <a:rPr lang="ru-RU" sz="3600" dirty="0"/>
              <a:t>, </a:t>
            </a:r>
            <a:r>
              <a:rPr lang="ru-RU" sz="3600" i="1" dirty="0"/>
              <a:t>«</a:t>
            </a:r>
            <a:r>
              <a:rPr lang="ru-RU" sz="3600" i="1" dirty="0" err="1"/>
              <a:t>Дуб»</a:t>
            </a:r>
            <a:r>
              <a:rPr lang="ru-RU" sz="3600" dirty="0" err="1"/>
              <a:t>,З</a:t>
            </a:r>
            <a:r>
              <a:rPr lang="ru-RU" sz="3600" dirty="0"/>
              <a:t>. Александрова </a:t>
            </a:r>
            <a:r>
              <a:rPr lang="ru-RU" sz="3600" i="1" dirty="0"/>
              <a:t>«Букет»</a:t>
            </a:r>
            <a:r>
              <a:rPr lang="ru-RU" sz="3600" dirty="0"/>
              <a:t>.</a:t>
            </a:r>
          </a:p>
          <a:p>
            <a:pPr marL="0" indent="457200" algn="just">
              <a:buNone/>
            </a:pPr>
            <a:r>
              <a:rPr lang="ru-RU" sz="3600" u="sng" dirty="0"/>
              <a:t>Читать рассказы о растениях и беседовать по их содержанию</a:t>
            </a:r>
            <a:r>
              <a:rPr lang="ru-RU" sz="3600" dirty="0"/>
              <a:t>: А. </a:t>
            </a:r>
            <a:r>
              <a:rPr lang="ru-RU" sz="3600" dirty="0" err="1"/>
              <a:t>Онегов</a:t>
            </a:r>
            <a:r>
              <a:rPr lang="ru-RU" sz="3600" dirty="0"/>
              <a:t> </a:t>
            </a:r>
            <a:r>
              <a:rPr lang="ru-RU" sz="3600" i="1" dirty="0"/>
              <a:t>«На лесной поляне»</a:t>
            </a:r>
            <a:r>
              <a:rPr lang="ru-RU" sz="3600" dirty="0"/>
              <a:t>, М. Пришвин </a:t>
            </a:r>
            <a:r>
              <a:rPr lang="ru-RU" sz="3600" i="1" dirty="0"/>
              <a:t>«Золотой луг»</a:t>
            </a:r>
            <a:r>
              <a:rPr lang="ru-RU" sz="3600" dirty="0"/>
              <a:t> и другие.</a:t>
            </a:r>
          </a:p>
          <a:p>
            <a:pPr marL="0" indent="457200" algn="just">
              <a:buNone/>
            </a:pPr>
            <a:r>
              <a:rPr lang="ru-RU" sz="3600" dirty="0"/>
              <a:t>7. Отдыхая на реке, озере, море тоже развивайте детскую наблюдательность и умение сравнивать. Чем похожи, чем отличаются эти водоёмы? Объясните, что такое течение, берега, волны, прибой. Наблюдайте с малышом за рыбками, чайками.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042792" cy="5721499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buNone/>
            </a:pPr>
            <a:r>
              <a:rPr lang="ru-RU" sz="3600" dirty="0"/>
              <a:t>8. Летом создавайте детям условия для игр с природным материалом </a:t>
            </a:r>
            <a:r>
              <a:rPr lang="ru-RU" sz="3600" i="1" dirty="0"/>
              <a:t>(шишками, камешками, листьями, веточками, песком, глиной и пр.)</a:t>
            </a:r>
            <a:r>
              <a:rPr lang="ru-RU" sz="3600" dirty="0"/>
              <a:t> Дети учатся использовать предметы - заместители (например, палочку вместо ложечки для куклы, камешки, вместо конфет для неё). Это развивает фантазию и творческие способности.</a:t>
            </a:r>
          </a:p>
          <a:p>
            <a:pPr marL="0" indent="457200" algn="just">
              <a:buNone/>
            </a:pPr>
            <a:r>
              <a:rPr lang="ru-RU" sz="3600" dirty="0"/>
              <a:t>9. Учите ребёнка различать и правильно называть величины предметов и объектов, а не только </a:t>
            </a:r>
            <a:r>
              <a:rPr lang="ru-RU" sz="3600" i="1" dirty="0"/>
              <a:t>«большой – маленький»</a:t>
            </a:r>
            <a:r>
              <a:rPr lang="ru-RU" sz="3600" dirty="0"/>
              <a:t>. Например, ствол толстый и тонкий, дерево высокое и низкое, ветка длинная и короткая, река широкая, а ручей узкий и т. д.</a:t>
            </a:r>
          </a:p>
          <a:p>
            <a:pPr marL="0" indent="457200" algn="just">
              <a:buNone/>
            </a:pPr>
            <a:r>
              <a:rPr lang="ru-RU" sz="3600" dirty="0"/>
              <a:t>10. Разнообразие </a:t>
            </a:r>
            <a:r>
              <a:rPr lang="ru-RU" sz="3600" b="1" dirty="0"/>
              <a:t>летних красок</a:t>
            </a:r>
            <a:r>
              <a:rPr lang="ru-RU" sz="3600" dirty="0"/>
              <a:t>, поможет учить с детьми названия цвета, в том числе и </a:t>
            </a:r>
            <a:r>
              <a:rPr lang="ru-RU" sz="3600" dirty="0" err="1"/>
              <a:t>оттенков.</a:t>
            </a:r>
            <a:r>
              <a:rPr lang="ru-RU" sz="3600" u="sng" dirty="0" err="1"/>
              <a:t>Поиграйте</a:t>
            </a:r>
            <a:r>
              <a:rPr lang="ru-RU" sz="3600" u="sng" dirty="0"/>
              <a:t> с ними так</a:t>
            </a:r>
            <a:r>
              <a:rPr lang="ru-RU" sz="3600" dirty="0"/>
              <a:t>: </a:t>
            </a:r>
            <a:r>
              <a:rPr lang="ru-RU" sz="3600" i="1" dirty="0"/>
              <a:t>«Разные краски лета»</a:t>
            </a:r>
            <a:r>
              <a:rPr lang="ru-RU" sz="3600" dirty="0"/>
              <a:t>, </a:t>
            </a:r>
            <a:r>
              <a:rPr lang="ru-RU" sz="3600" i="1" dirty="0"/>
              <a:t>«Цветные фоны»</a:t>
            </a:r>
            <a:r>
              <a:rPr lang="ru-RU" sz="3600" dirty="0"/>
              <a:t>, </a:t>
            </a:r>
            <a:r>
              <a:rPr lang="ru-RU" sz="3600" i="1" dirty="0"/>
              <a:t>«Собери одинаковые по цвету»</a:t>
            </a:r>
            <a:r>
              <a:rPr lang="ru-RU" sz="3600" dirty="0"/>
              <a:t>.</a:t>
            </a:r>
          </a:p>
          <a:p>
            <a:pPr marL="0" indent="457200" algn="just">
              <a:buNone/>
            </a:pPr>
            <a:r>
              <a:rPr lang="ru-RU" sz="3600" dirty="0"/>
              <a:t>11. Учите ориентироваться в пространстве. Этому поможет дидактическая игра </a:t>
            </a:r>
            <a:r>
              <a:rPr lang="ru-RU" sz="3600" i="1" dirty="0"/>
              <a:t>«Спрячь игрушку»</a:t>
            </a:r>
            <a:r>
              <a:rPr lang="ru-RU" sz="3600" dirty="0"/>
              <a:t> (под стул, на полку, за спину, т. д., </a:t>
            </a:r>
            <a:r>
              <a:rPr lang="ru-RU" sz="3600" i="1" dirty="0"/>
              <a:t>«Делай, как я скажу»</a:t>
            </a:r>
            <a:r>
              <a:rPr lang="ru-RU" sz="3600" dirty="0"/>
              <a:t> (два шага вперёд, один шаг вправо, подними левую руку вверх, закрой правой рукой левый глаз и т. д.).</a:t>
            </a:r>
            <a:r>
              <a:rPr lang="ru-RU" sz="3600" u="sng" dirty="0"/>
              <a:t>Ориентироваться на плоскости листа научат задания типа</a:t>
            </a:r>
            <a:r>
              <a:rPr lang="ru-RU" sz="3600" dirty="0"/>
              <a:t>: «Положи в центр листок клёна, в правый верхний угол- шишку ели, в левый верхний угол- шишку сосны, правый нижний угол- ромашку, в левый нижний угол- василёк».</a:t>
            </a:r>
          </a:p>
          <a:p>
            <a:pPr marL="0" indent="457200" algn="just">
              <a:buNone/>
            </a:pPr>
            <a:r>
              <a:rPr lang="ru-RU" sz="3600" dirty="0"/>
              <a:t>12. Упражняйте детей в счёте до 10 и обратно, опять же используя природный материал </a:t>
            </a:r>
            <a:r>
              <a:rPr lang="ru-RU" sz="3600" i="1" dirty="0"/>
              <a:t>(шишки, камешки, лепестки, листья и пр.)</a:t>
            </a:r>
            <a:r>
              <a:rPr lang="ru-RU" sz="3600" dirty="0"/>
              <a:t>.</a:t>
            </a:r>
          </a:p>
          <a:p>
            <a:pPr marL="0" indent="457200" algn="just">
              <a:buNone/>
            </a:pPr>
            <a:r>
              <a:rPr lang="ru-RU" sz="3600" dirty="0"/>
              <a:t>13. Учите детей сравнивать. Например, дерево и бревно, птицу и самолёт, ромашку и колокольчик, яблоко и грушу, девочку и куклу. В чём их отличие и есть ли сходство? Почему? Учите ребёнка доказывать своё мнение.</a:t>
            </a:r>
          </a:p>
          <a:p>
            <a:pPr marL="0" indent="457200" algn="just">
              <a:buNone/>
            </a:pPr>
            <a:r>
              <a:rPr lang="ru-RU" sz="3600" dirty="0"/>
              <a:t>14. Работая на огороде и во фруктовом саду, дайте детям на наглядном примере понять процесс выращивания растений из семян, расскажите о зависимости их роста от природных условий </a:t>
            </a:r>
            <a:r>
              <a:rPr lang="ru-RU" sz="3600" i="1" dirty="0"/>
              <a:t>(света, влаги, тепла)</a:t>
            </a:r>
            <a:r>
              <a:rPr lang="ru-RU" sz="3600" dirty="0"/>
              <a:t>. Учите наблюдать за ростом и созреванием овощей, фруктов и ягод и привлекайте к посильной помощи.</a:t>
            </a:r>
          </a:p>
          <a:p>
            <a:pPr marL="0" indent="457200" algn="just">
              <a:buNone/>
            </a:pPr>
            <a:r>
              <a:rPr lang="ru-RU" sz="3600" dirty="0"/>
              <a:t>15 .Учить детей ежедневно рассказывать о погоде, о том, что они увидели, чем занимались. И если малыш допускает ошибки в построении предложений, исправьте его. Это способствует развитию грамматического строя и связной речи ребёнка.</a:t>
            </a:r>
          </a:p>
          <a:p>
            <a:pPr marL="0" indent="457200" algn="just">
              <a:buNone/>
            </a:pPr>
            <a:r>
              <a:rPr lang="ru-RU" sz="3600" dirty="0"/>
              <a:t>16. Развивайте речевое дыхание ребёнка, предлагая подуть в соломинку или на одуванчики, надувая шарики или мыльные пузыри.</a:t>
            </a:r>
          </a:p>
          <a:p>
            <a:pPr marL="0" indent="457200" algn="just">
              <a:buNone/>
            </a:pPr>
            <a:r>
              <a:rPr lang="ru-RU" sz="3600" dirty="0"/>
              <a:t>Всё это сформирует у детей целостное представление о лете как о времени года, расширит их кругозор, разовьёт интеллект и любознательность, приобщит к удивительному миру природы. И, что особенно важно, совместный досуг, общие дела и игры сближают детей и </a:t>
            </a:r>
            <a:r>
              <a:rPr lang="ru-RU" sz="3600" b="1" dirty="0"/>
              <a:t>родителей</a:t>
            </a:r>
            <a:r>
              <a:rPr lang="ru-RU" sz="3600" dirty="0"/>
              <a:t>, улучшают домашний микроклимат и способствуют укреплению </a:t>
            </a:r>
            <a:r>
              <a:rPr lang="ru-RU" sz="3600" dirty="0" smtClean="0"/>
              <a:t>семьи</a:t>
            </a:r>
            <a:endParaRPr lang="ru-RU" sz="3600" dirty="0"/>
          </a:p>
          <a:p>
            <a:pPr marL="0" indent="457200" algn="r">
              <a:buNone/>
            </a:pPr>
            <a:r>
              <a:rPr lang="ru-RU" sz="3600" dirty="0" smtClean="0"/>
              <a:t>Подготовил воспитатель Зайцева Ж.А.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6231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Вкусно </a:t>
            </a:r>
            <a:r>
              <a:rPr lang="ru-RU" dirty="0" smtClean="0"/>
              <a:t>и полезно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b="1" dirty="0" smtClean="0"/>
              <a:t>Суп-пюре </a:t>
            </a:r>
            <a:r>
              <a:rPr lang="ru-RU" b="1" dirty="0"/>
              <a:t>из кабачков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63B37"/>
                </a:solidFill>
                <a:latin typeface="blogger_sans"/>
              </a:rPr>
              <a:t>Нам понадобится: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4 небольших кабачка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2 луковицы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1 зубчик чеснока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150 мл 21% сливок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соль, перец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1 ч. л. лимонного сока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оливковое масло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3B37"/>
                </a:solidFill>
                <a:latin typeface="blogger_sans"/>
              </a:rPr>
              <a:t>зелень</a:t>
            </a:r>
            <a:endParaRPr lang="ru-RU" b="0" i="0" dirty="0">
              <a:solidFill>
                <a:srgbClr val="563B37"/>
              </a:solidFill>
              <a:effectLst/>
              <a:latin typeface="blogger_sans"/>
            </a:endParaRPr>
          </a:p>
        </p:txBody>
      </p:sp>
      <p:pic>
        <p:nvPicPr>
          <p:cNvPr id="1026" name="Picture 2" descr="Суп-пюре из кабач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12" y="1700808"/>
            <a:ext cx="5802288" cy="3859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19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/>
              <a:t>1. </a:t>
            </a:r>
            <a:r>
              <a:rPr lang="ru-RU" dirty="0"/>
              <a:t>В глубокую сковороду или кастрюлю </a:t>
            </a:r>
            <a:r>
              <a:rPr lang="ru-RU" dirty="0" err="1"/>
              <a:t>мультиварки</a:t>
            </a:r>
            <a:r>
              <a:rPr lang="ru-RU" dirty="0"/>
              <a:t> налить оливковое масло. Лук, чеснок и кабачки нарезать произвольной формой и обжарить до золотистого цвета.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Суп-пюре из кабачков - ша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088"/>
            <a:ext cx="3166666" cy="210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369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63B37"/>
                </a:solidFill>
                <a:latin typeface="blogger_sans"/>
              </a:rPr>
              <a:t>2. Затем добавить горячую воду так, чтобы она покрывала кабачки. Варить 10 минут.</a:t>
            </a:r>
            <a:endParaRPr lang="ru-RU" dirty="0"/>
          </a:p>
        </p:txBody>
      </p:sp>
      <p:pic>
        <p:nvPicPr>
          <p:cNvPr id="2052" name="Picture 4" descr="Суп-пюре из кабачков - шаг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63" y="2582416"/>
            <a:ext cx="3022650" cy="200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5445224"/>
            <a:ext cx="3502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63B37"/>
                </a:solidFill>
                <a:latin typeface="blogger_sans"/>
              </a:rPr>
              <a:t>3. </a:t>
            </a:r>
            <a:r>
              <a:rPr lang="ru-RU" dirty="0" err="1">
                <a:solidFill>
                  <a:srgbClr val="563B37"/>
                </a:solidFill>
                <a:latin typeface="blogger_sans"/>
              </a:rPr>
              <a:t>Пюрировать</a:t>
            </a:r>
            <a:r>
              <a:rPr lang="ru-RU" dirty="0">
                <a:solidFill>
                  <a:srgbClr val="563B37"/>
                </a:solidFill>
                <a:latin typeface="blogger_sans"/>
              </a:rPr>
              <a:t> суп блендером.</a:t>
            </a:r>
            <a:endParaRPr lang="ru-RU" dirty="0"/>
          </a:p>
        </p:txBody>
      </p:sp>
      <p:pic>
        <p:nvPicPr>
          <p:cNvPr id="2054" name="Picture 6" descr="Суп-пюре из кабачков - шаг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70837"/>
            <a:ext cx="2841452" cy="188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1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63B37"/>
                </a:solidFill>
                <a:latin typeface="blogger_sans"/>
              </a:rPr>
              <a:t>4. Добавить сливки. Посолить и поперчить по вкусу. Довести до кипения но не кипятить. Затем добавить лимонный сок, тщательно перемешать.</a:t>
            </a:r>
            <a:endParaRPr lang="ru-RU" dirty="0"/>
          </a:p>
        </p:txBody>
      </p:sp>
      <p:pic>
        <p:nvPicPr>
          <p:cNvPr id="3074" name="Picture 2" descr="Суп-пюре из кабачков - шаг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398267" cy="225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601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63B37"/>
                </a:solidFill>
                <a:latin typeface="blogger_sans"/>
              </a:rPr>
              <a:t>5. Подавать суп-пюре из кабачков с зеленью! Приятного аппетита!</a:t>
            </a:r>
            <a:endParaRPr lang="ru-RU" dirty="0"/>
          </a:p>
        </p:txBody>
      </p:sp>
      <p:pic>
        <p:nvPicPr>
          <p:cNvPr id="3076" name="Picture 4" descr="Суп-пюре из кабачков - шаг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41070"/>
            <a:ext cx="4901143" cy="325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90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onder-day.com/wp-content/uploads/2021/04/wonder-day-by-numbers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0"/>
            <a:ext cx="9137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1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Ветка. </a:t>
            </a:r>
            <a:r>
              <a:rPr lang="en-US" dirty="0">
                <a:hlinkClick r:id="rId2"/>
              </a:rPr>
              <a:t>http://photoshopia.ru/clipart/data/1319/medium/1442769904315_photoshopia_ru.png</a:t>
            </a:r>
            <a:r>
              <a:rPr lang="ru-RU" dirty="0"/>
              <a:t> </a:t>
            </a:r>
          </a:p>
          <a:p>
            <a:r>
              <a:rPr lang="ru-RU" dirty="0" smtClean="0"/>
              <a:t>Планета </a:t>
            </a:r>
            <a:r>
              <a:rPr lang="ru-RU" dirty="0"/>
              <a:t>Земля. </a:t>
            </a:r>
            <a:r>
              <a:rPr lang="en-US" dirty="0">
                <a:hlinkClick r:id="rId3"/>
              </a:rPr>
              <a:t>https://r.mtdata.ru/r480x-/u19/photo0F6F/20890808034-0/original.jpg</a:t>
            </a:r>
            <a:r>
              <a:rPr lang="ru-RU" dirty="0"/>
              <a:t> </a:t>
            </a:r>
          </a:p>
          <a:p>
            <a:r>
              <a:rPr lang="ru-RU" dirty="0"/>
              <a:t>Поляна. </a:t>
            </a:r>
            <a:r>
              <a:rPr lang="en-US" dirty="0">
                <a:hlinkClick r:id="rId4"/>
              </a:rPr>
              <a:t>http://4vector.com/data/002/166/2.jpg</a:t>
            </a:r>
            <a:r>
              <a:rPr lang="ru-RU" dirty="0"/>
              <a:t> </a:t>
            </a:r>
          </a:p>
          <a:p>
            <a:r>
              <a:rPr lang="ru-RU" dirty="0" smtClean="0"/>
              <a:t>Раскрытая книга.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s3.favim.ru/610/141230/Favim.ru-2346553.jpg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9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8 марта – праздник самых любимых!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75656"/>
            <a:ext cx="4824536" cy="5193704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На улице еще лежит снег, а на календаре уже весна! И это прекрасное время года открывает женский праздник. 8 Марта - праздник, который дети любят и ждут, чтобы поздравить своих любимых мам, бабушек, сестер. Особых поздравлений удостаиваются наши любимые мамочки, ведь для каждого человека мама – самый близкий и родной челок на земле.</a:t>
            </a:r>
          </a:p>
          <a:p>
            <a:pPr marL="0" indent="457200" algn="just">
              <a:buNone/>
            </a:pPr>
            <a:r>
              <a:rPr lang="ru-RU" dirty="0"/>
              <a:t>Праздник 8 Марта - один из самых любимых в нашей стране. И в канун Международного женского дня в детском саду с детьми были проведены беседы</a:t>
            </a:r>
            <a:r>
              <a:rPr lang="ru-RU" b="1" dirty="0"/>
              <a:t> </a:t>
            </a:r>
            <a:r>
              <a:rPr lang="ru-RU" dirty="0"/>
              <a:t>«История праздника 8 марта», «Никого роднее мамы в целом мире нет», «Мама – самый лучший друг». Ребята рисовали </a:t>
            </a:r>
            <a:r>
              <a:rPr lang="ru-RU" i="1" dirty="0"/>
              <a:t>«Портрет любимой мамочки»</a:t>
            </a:r>
            <a:r>
              <a:rPr lang="ru-RU" dirty="0"/>
              <a:t>, </a:t>
            </a:r>
            <a:r>
              <a:rPr lang="ru-RU" i="1" dirty="0"/>
              <a:t>«Цветы для мамы»</a:t>
            </a:r>
            <a:r>
              <a:rPr lang="ru-RU" dirty="0"/>
              <a:t>. Изготовили своими руками красивые цветы, туфельки, открытки, сердца в подарок для наших мам и бабушек.</a:t>
            </a:r>
          </a:p>
          <a:p>
            <a:pPr marL="0" indent="457200" algn="just">
              <a:buNone/>
            </a:pPr>
            <a:r>
              <a:rPr lang="ru-RU" dirty="0"/>
              <a:t>На празднике дети читали стихи о весне, пели песни о маме, бабушке, исполняли танцы, играли на музыкальных инструментах. Весело прошли шуточные конкурсы и соревнования.</a:t>
            </a:r>
          </a:p>
          <a:p>
            <a:pPr marL="0" indent="457200" algn="just">
              <a:buNone/>
            </a:pPr>
            <a:r>
              <a:rPr lang="ru-RU" dirty="0"/>
              <a:t>В конце праздничной недели ребята подарили мамам свои поделки. Праздник, несомненно, привнес в жизнь детского сада атмосферу весенней радости и счастья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05.03.2021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20210303_09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1905000" cy="1743076"/>
          </a:xfrm>
          <a:prstGeom prst="rect">
            <a:avLst/>
          </a:prstGeom>
          <a:ln w="190500" cap="sq">
            <a:solidFill>
              <a:srgbClr val="99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-20210303-WA0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0"/>
            <a:ext cx="1627381" cy="2160240"/>
          </a:xfrm>
          <a:prstGeom prst="rect">
            <a:avLst/>
          </a:prstGeom>
          <a:ln w="190500" cap="sq">
            <a:solidFill>
              <a:srgbClr val="99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funforkids.ru/pictures/ny_pic/ngdetpict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88" y="3669036"/>
            <a:ext cx="2540224" cy="25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0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Народный праздник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«Яркая Масленица».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040560" cy="5040560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Такие русские народные праздники как </a:t>
            </a:r>
            <a:r>
              <a:rPr lang="ru-RU" i="1" dirty="0"/>
              <a:t>«</a:t>
            </a:r>
            <a:r>
              <a:rPr lang="ru-RU" b="1" i="1" dirty="0"/>
              <a:t>Масленица</a:t>
            </a:r>
            <a:r>
              <a:rPr lang="ru-RU" i="1" dirty="0"/>
              <a:t>»</a:t>
            </a:r>
            <a:r>
              <a:rPr lang="ru-RU" dirty="0"/>
              <a:t> ежегодно проводятся в нашем детском саду и стали уже традиционными и любимыми для детей. Вот и в этом году 12 марта дети стали участниками проводов Масленицы. Всю неделю дети готовились к этому событию и ждали его с нетерпением. На занятиях они узнали, как раньше на Руси праздновали Масленицу, что означает и откуда берет начало этот обычай.</a:t>
            </a:r>
          </a:p>
          <a:p>
            <a:pPr marL="0" indent="457200" algn="just">
              <a:buNone/>
            </a:pPr>
            <a:r>
              <a:rPr lang="ru-RU" dirty="0"/>
              <a:t>Традиционно на празднике мы провожали Зиму и встречали Весну. Зима не хотела уступать место Весне, и тогда они решили помериться силами.</a:t>
            </a:r>
          </a:p>
          <a:p>
            <a:pPr marL="0" indent="457200" algn="just">
              <a:buNone/>
            </a:pPr>
            <a:r>
              <a:rPr lang="ru-RU" dirty="0"/>
              <a:t>В этом споре победила Весна и Зиме пришлось уйти. Все с радостью проводили ее и попрощались с ней до следующего года.</a:t>
            </a:r>
          </a:p>
          <a:p>
            <a:pPr marL="0" indent="457200" algn="just">
              <a:buNone/>
            </a:pPr>
            <a:r>
              <a:rPr lang="ru-RU" dirty="0"/>
              <a:t>Как положено на празднике, дети от души веселились: водили хоровод вокруг Масленицы, пели русскую народную песню </a:t>
            </a:r>
            <a:r>
              <a:rPr lang="ru-RU" i="1" dirty="0"/>
              <a:t>«Блины»</a:t>
            </a:r>
            <a:r>
              <a:rPr lang="ru-RU" dirty="0"/>
              <a:t>, частушки, играли в игру </a:t>
            </a:r>
            <a:r>
              <a:rPr lang="ru-RU" i="1" dirty="0"/>
              <a:t>«Гори, гори ясно»</a:t>
            </a:r>
            <a:r>
              <a:rPr lang="ru-RU" dirty="0"/>
              <a:t> и угощались блинами. В заключение они с удовольствием поедали вкусные и пышные блины</a:t>
            </a:r>
            <a:r>
              <a:rPr lang="ru-RU" dirty="0" smtClean="0"/>
              <a:t>.</a:t>
            </a:r>
          </a:p>
          <a:p>
            <a:pPr marL="0" indent="457200" algn="r">
              <a:buNone/>
            </a:pPr>
            <a:r>
              <a:rPr lang="ru-RU" dirty="0" smtClean="0"/>
              <a:t>12.03.2021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DSCN09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61057"/>
            <a:ext cx="2160240" cy="2127836"/>
          </a:xfrm>
          <a:prstGeom prst="rect">
            <a:avLst/>
          </a:prstGeom>
          <a:ln w="190500" cap="sq">
            <a:solidFill>
              <a:srgbClr val="99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SCN0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1" y="3446822"/>
            <a:ext cx="2073789" cy="1555342"/>
          </a:xfrm>
          <a:prstGeom prst="rect">
            <a:avLst/>
          </a:prstGeom>
          <a:ln w="190500" cap="sq">
            <a:solidFill>
              <a:srgbClr val="99FF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www.mgpu.ru/wp-content/uploads/2021/03/maslenitsa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00037"/>
            <a:ext cx="2143636" cy="174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437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Окна Победы!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392488" cy="4824536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День Победы — великий праздник!  Это светлый и радостный день для всех людей. В канун праздника педагоги украсили окна детского сада,  используя символы Победы.   Украшения хорошо видны с улицы и из окон  ближайших домов. Они создают атмосферу праздника.</a:t>
            </a:r>
          </a:p>
          <a:p>
            <a:pPr marL="0" indent="457200" algn="just">
              <a:buNone/>
            </a:pPr>
            <a:r>
              <a:rPr lang="ru-RU" dirty="0" smtClean="0"/>
              <a:t>Этим </a:t>
            </a:r>
            <a:r>
              <a:rPr lang="ru-RU" dirty="0"/>
              <a:t>оформлением наше дошкольное учреждение выражает  признательность ветеранам Великой Отечественной войны, превратив  окна в галереи памяти и выражает  благодарность всем, кто сделал возможным наше мирное небо!"</a:t>
            </a:r>
          </a:p>
          <a:p>
            <a:pPr marL="0" indent="0" algn="r">
              <a:buNone/>
            </a:pPr>
            <a:r>
              <a:rPr lang="ru-RU" dirty="0" smtClean="0"/>
              <a:t>30.04.2021</a:t>
            </a:r>
            <a:endParaRPr lang="ru-RU" dirty="0"/>
          </a:p>
        </p:txBody>
      </p:sp>
      <p:pic>
        <p:nvPicPr>
          <p:cNvPr id="12290" name="Picture 2" descr="IMG-20210430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6794"/>
            <a:ext cx="1931255" cy="1944216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G-20210430-WA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70" y="3068960"/>
            <a:ext cx="2164402" cy="1872208"/>
          </a:xfrm>
          <a:prstGeom prst="rect">
            <a:avLst/>
          </a:prstGeom>
          <a:ln w="190500" cap="sq">
            <a:solidFill>
              <a:srgbClr val="00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1.bp.blogspot.com/-GPptSgY66WI/VU30WS6TyvI/AAAAAAAANMQ/U2qUMI0gI_cnSJsT0ZRGomeBOHk7gd6fACKgB/s1600/0_13ad4d_ac737402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4324133"/>
            <a:ext cx="2447611" cy="227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4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Поэтическая эстафета 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«Георгиевская ленточка»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4464496" cy="4525963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sz="3400" dirty="0"/>
              <a:t>В День Победы мы вспоминаем о героях Великой Отечественной Войны. Их подвиги укладывались в минуты, а память об этом вписана в историю войны на века. Имена героев ВОВ бережно хранятся в памяти россиян, они присвоены великому множеству культурных и социальных объектов. Очень бы хотелось, чтобы как можно больше детей помнили, гордились, уважали великих победителей.</a:t>
            </a:r>
          </a:p>
          <a:p>
            <a:pPr marL="0" indent="457200" algn="just">
              <a:buNone/>
            </a:pPr>
            <a:r>
              <a:rPr lang="ru-RU" sz="3400" b="1" dirty="0"/>
              <a:t>«Георгиевская ленточка»</a:t>
            </a:r>
            <a:r>
              <a:rPr lang="ru-RU" sz="3400" dirty="0"/>
              <a:t> — это возможность почтить память ушедших победителей, воинов и работников тыла, выразить благодарность тем, кто ещё остаётся с нами. Эстафета объединяет людей настоящего и будущего во имя благодарности и уважения к бессмертному прошлому во имя мира</a:t>
            </a:r>
            <a:r>
              <a:rPr lang="ru-RU" sz="3400" dirty="0" smtClean="0"/>
              <a:t>.</a:t>
            </a:r>
          </a:p>
          <a:p>
            <a:pPr marL="0" indent="457200" algn="just">
              <a:buNone/>
            </a:pPr>
            <a:r>
              <a:rPr lang="ru-RU" sz="3400" dirty="0" smtClean="0"/>
              <a:t>(видеозапись можно просмотреть на сайте учреждения)</a:t>
            </a:r>
          </a:p>
          <a:p>
            <a:pPr marL="0" indent="457200" algn="r">
              <a:buNone/>
            </a:pPr>
            <a:r>
              <a:rPr lang="ru-RU" dirty="0" smtClean="0"/>
              <a:t>04.05.2021</a:t>
            </a:r>
            <a:endParaRPr lang="ru-RU" dirty="0"/>
          </a:p>
        </p:txBody>
      </p:sp>
      <p:pic>
        <p:nvPicPr>
          <p:cNvPr id="20482" name="Picture 2" descr="https://www.culture.ru/storage/images/92261db13646473c49f671ba116d956d/57ab180d9d004ea8f5769aa2e8f5ed0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27" y="1697917"/>
            <a:ext cx="4313973" cy="21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2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9 мая – Праздник Победы!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6624736" cy="504056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000" dirty="0"/>
              <a:t>На протяжении десятилетий День Победы 9 мая остается в России самым трогательным, самым душевным праздником и славной датой. Никакие другие праздники не смогут сравниться с </a:t>
            </a:r>
            <a:r>
              <a:rPr lang="ru-RU" sz="1000" dirty="0" smtClean="0"/>
              <a:t>ним. В </a:t>
            </a:r>
            <a:r>
              <a:rPr lang="ru-RU" sz="1000" dirty="0"/>
              <a:t>ДОУ прошли мероприятия, направленные на укрепление нравственно-патриотических чувств дошкольников, формирование знаний о ВОВ через различные виды </a:t>
            </a:r>
            <a:r>
              <a:rPr lang="ru-RU" sz="1000" dirty="0" smtClean="0"/>
              <a:t>деятельности. В </a:t>
            </a:r>
            <a:r>
              <a:rPr lang="ru-RU" sz="1000" dirty="0"/>
              <a:t>преддверии празднования Дня Победы в целях патриотического воспитания дошкольников, любви к своей Родине и уважения к людям, которые ковали Победу, формирования положительного эмоционального подъема были оформлены  все группы   фотографиями военных лет, макетом вечного огня, символикой </a:t>
            </a:r>
            <a:r>
              <a:rPr lang="ru-RU" sz="1000" dirty="0" smtClean="0"/>
              <a:t>праздника. Была </a:t>
            </a:r>
            <a:r>
              <a:rPr lang="ru-RU" sz="1000" dirty="0"/>
              <a:t>представлена презентация «Никто не забыт и ничто не забыто», для развития общего кругозора детей, формирования чувства </a:t>
            </a:r>
            <a:r>
              <a:rPr lang="ru-RU" sz="1000" dirty="0" smtClean="0"/>
              <a:t>патриотизма. Родители </a:t>
            </a:r>
            <a:r>
              <a:rPr lang="ru-RU" sz="1000" dirty="0"/>
              <a:t>вместе с детьми нарисовали рисунки, для оформления тематического альбома «Миру - мир» и участия в онлайн-акции «Вечный огонь». Для создания праздничного настроения оформлена развивающая среда: подготовлен стенд « 9 Мая» с сюжетными фотографиями военных лет и рисунками детей, в уголке для родителей подготовлена </a:t>
            </a:r>
            <a:r>
              <a:rPr lang="ru-RU" sz="1000" dirty="0" smtClean="0"/>
              <a:t>папка-передвижка. В </a:t>
            </a:r>
            <a:r>
              <a:rPr lang="ru-RU" sz="1000" dirty="0"/>
              <a:t>совместной деятельности с детьми были проведены тематические беседы, чтение художественной литературы о войне, ребята посмотрели познавательный видео ролик о военной технике, затем для закрепления памяти, творческих способностей дети раскрашивали заготовки раскрасок военной </a:t>
            </a:r>
            <a:r>
              <a:rPr lang="ru-RU" sz="1000" dirty="0" smtClean="0"/>
              <a:t>техники. Накануне </a:t>
            </a:r>
            <a:r>
              <a:rPr lang="ru-RU" sz="1000" dirty="0"/>
              <a:t>9 Мая прошли праздники посвященные «Дню Победы » с целью расширения знаний у  детей о Великой Отечественной Войне, о доблести, о подвигах, о славе наших воинов освободителей, о том, какой ценой была завоевана победа. Воспитывать любовь к Родине, чувство гордости за свой народ, отношение к героическому прошлому страны, патриотизм.</a:t>
            </a:r>
          </a:p>
          <a:p>
            <a:pPr marL="0" indent="457200" algn="just">
              <a:buNone/>
            </a:pPr>
            <a:r>
              <a:rPr lang="ru-RU" sz="1000" dirty="0" smtClean="0"/>
              <a:t>Вечная </a:t>
            </a:r>
            <a:r>
              <a:rPr lang="ru-RU" sz="1000" dirty="0"/>
              <a:t>память всем, кто отдал свои жизни за то, чтобы мы могли жить в свободной стране и под мирным </a:t>
            </a:r>
            <a:r>
              <a:rPr lang="ru-RU" sz="1000" dirty="0" smtClean="0"/>
              <a:t>небом. Мы </a:t>
            </a:r>
            <a:r>
              <a:rPr lang="ru-RU" sz="1000" dirty="0"/>
              <a:t>надеется, что проделанная нами работа способствовала формированию чувства патриотизма, уважения к героическому прошлому нашей Родины</a:t>
            </a:r>
            <a:r>
              <a:rPr lang="ru-RU" sz="1000" dirty="0" smtClean="0"/>
              <a:t>.</a:t>
            </a:r>
            <a:endParaRPr lang="ru-RU" sz="1000" dirty="0"/>
          </a:p>
          <a:p>
            <a:pPr marL="0" indent="0" algn="ctr">
              <a:buNone/>
            </a:pPr>
            <a:r>
              <a:rPr lang="ru-RU" sz="1000" dirty="0"/>
              <a:t>Пусть пулеметы не строчат,</a:t>
            </a:r>
            <a:br>
              <a:rPr lang="ru-RU" sz="1000" dirty="0"/>
            </a:br>
            <a:r>
              <a:rPr lang="ru-RU" sz="1000" dirty="0"/>
              <a:t>И пушки грозные молчат,</a:t>
            </a:r>
            <a:br>
              <a:rPr lang="ru-RU" sz="1000" dirty="0"/>
            </a:br>
            <a:r>
              <a:rPr lang="ru-RU" sz="1000" dirty="0"/>
              <a:t>Пусть в небе не клубится дым,</a:t>
            </a:r>
            <a:br>
              <a:rPr lang="ru-RU" sz="1000" dirty="0"/>
            </a:br>
            <a:r>
              <a:rPr lang="ru-RU" sz="1000" dirty="0"/>
              <a:t>Пусть небо будет голубым,</a:t>
            </a:r>
            <a:br>
              <a:rPr lang="ru-RU" sz="1000" dirty="0"/>
            </a:br>
            <a:r>
              <a:rPr lang="ru-RU" sz="1000" dirty="0"/>
              <a:t>Пусть бомбовозы по нему</a:t>
            </a:r>
            <a:br>
              <a:rPr lang="ru-RU" sz="1000" dirty="0"/>
            </a:br>
            <a:r>
              <a:rPr lang="ru-RU" sz="1000" dirty="0"/>
              <a:t>Не прилетают ни к кому,</a:t>
            </a:r>
            <a:br>
              <a:rPr lang="ru-RU" sz="1000" dirty="0"/>
            </a:br>
            <a:r>
              <a:rPr lang="ru-RU" sz="1000" dirty="0"/>
              <a:t>Не гибнут люди, города...</a:t>
            </a:r>
            <a:br>
              <a:rPr lang="ru-RU" sz="1000" dirty="0"/>
            </a:br>
            <a:r>
              <a:rPr lang="ru-RU" sz="1000" dirty="0"/>
              <a:t>Мир нужен на земле </a:t>
            </a:r>
            <a:r>
              <a:rPr lang="ru-RU" sz="1000" dirty="0" smtClean="0"/>
              <a:t>всегда!</a:t>
            </a:r>
          </a:p>
          <a:p>
            <a:pPr marL="0" indent="457200" algn="just">
              <a:buNone/>
            </a:pPr>
            <a:r>
              <a:rPr lang="ru-RU" sz="1000" dirty="0" smtClean="0"/>
              <a:t>Мы </a:t>
            </a:r>
            <a:r>
              <a:rPr lang="ru-RU" sz="1000" dirty="0"/>
              <a:t>верим, что у наших воспитанников не возникнет вопроса, как относиться к этой войне и зачем ее </a:t>
            </a:r>
            <a:r>
              <a:rPr lang="ru-RU" sz="1000" dirty="0" smtClean="0"/>
              <a:t>помнить. Пока </a:t>
            </a:r>
            <a:r>
              <a:rPr lang="ru-RU" sz="1000" dirty="0"/>
              <a:t>мы помним и чтим своих предков, завоевавших Победу в этой страшной войне, мы можем передать своим детям высочайшие ценности - патриотизм и любовь к своей Родине. Этим мы создаем прочный фундамент для становления личности каждого ребенка, частичек новых поколений, идущих за нами</a:t>
            </a:r>
            <a:r>
              <a:rPr lang="ru-RU" sz="1000" dirty="0" smtClean="0"/>
              <a:t>.  (07.05.2021)</a:t>
            </a:r>
            <a:endParaRPr lang="ru-RU" sz="1000" dirty="0"/>
          </a:p>
          <a:p>
            <a:endParaRPr lang="ru-RU" sz="900" dirty="0"/>
          </a:p>
        </p:txBody>
      </p:sp>
      <p:pic>
        <p:nvPicPr>
          <p:cNvPr id="13314" name="Picture 2" descr="DSCN15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905000" cy="142875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-20210426-WA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05" y="2996952"/>
            <a:ext cx="1905000" cy="962025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yka.kz/_bl/95/5074089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32" y="4937532"/>
            <a:ext cx="3559746" cy="20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58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8352</Words>
  <Application>Microsoft Office PowerPoint</Application>
  <PresentationFormat>Экран (4:3)</PresentationFormat>
  <Paragraphs>386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blogger_sans</vt:lpstr>
      <vt:lpstr>Calibri</vt:lpstr>
      <vt:lpstr>Monotype Corsiva</vt:lpstr>
      <vt:lpstr>Тема Office</vt:lpstr>
      <vt:lpstr>Газета для родителей «Березка»</vt:lpstr>
      <vt:lpstr>Содержание:</vt:lpstr>
      <vt:lpstr>Вам, родители!</vt:lpstr>
      <vt:lpstr>Наши праздники!</vt:lpstr>
      <vt:lpstr>8 марта – праздник самых любимых!</vt:lpstr>
      <vt:lpstr>Народный праздник  «Яркая Масленица».</vt:lpstr>
      <vt:lpstr>Окна Победы!</vt:lpstr>
      <vt:lpstr>Поэтическая эстафета  «Георгиевская ленточка»</vt:lpstr>
      <vt:lpstr>9 мая – Праздник Победы!</vt:lpstr>
      <vt:lpstr>Фотовыставка  «Помним, чтим, гордимся»</vt:lpstr>
      <vt:lpstr>Увлекательный мир!</vt:lpstr>
      <vt:lpstr>Акция «Ларец радости».</vt:lpstr>
      <vt:lpstr>Акция «Живи ярче»,  или «Азбука безопасности»</vt:lpstr>
      <vt:lpstr>Социальная акция «Обними маму!»</vt:lpstr>
      <vt:lpstr>Экологический праздник  «День дикой природы»</vt:lpstr>
      <vt:lpstr>Патриотическая акция, посвященная 120-летию А.П. Завенягина</vt:lpstr>
      <vt:lpstr>Знакомство с праздником «Масленица».</vt:lpstr>
      <vt:lpstr>Кинезиологическая сказка  «Лесные истории».</vt:lpstr>
      <vt:lpstr>Международный День Счастья!</vt:lpstr>
      <vt:lpstr>Международный день театра кукол.</vt:lpstr>
      <vt:lpstr>Культурно-исторический поход-прогулка «Знакомые тропинки родного города»</vt:lpstr>
      <vt:lpstr>День защиты от вирусов</vt:lpstr>
      <vt:lpstr>День смеха!</vt:lpstr>
      <vt:lpstr>День здоровья в детском саду!</vt:lpstr>
      <vt:lpstr>Дизайн-проект  «Сквер имени А.П.Завенягина»</vt:lpstr>
      <vt:lpstr>Неделя театра</vt:lpstr>
      <vt:lpstr>Птицы – наши друзья!</vt:lpstr>
      <vt:lpstr>Акция «Кораблики предсказаний»</vt:lpstr>
      <vt:lpstr>Презентация PowerPoint</vt:lpstr>
      <vt:lpstr>День защиты детей</vt:lpstr>
      <vt:lpstr>Советует специалист. «Рекомендации для родителей на летний период. Подвижные игры с детьми на прогулке или спортзал на улице»</vt:lpstr>
      <vt:lpstr>Презентация PowerPoint</vt:lpstr>
      <vt:lpstr>Презентация PowerPoint</vt:lpstr>
      <vt:lpstr>Год науки и технологий</vt:lpstr>
      <vt:lpstr>Тематическое мероприятие  «Вода: живая или нет?»</vt:lpstr>
      <vt:lpstr>Мини-проект  «Неделя воды!»</vt:lpstr>
      <vt:lpstr>Проект «От посадки  до витаминной грядки»</vt:lpstr>
      <vt:lpstr>День Земли</vt:lpstr>
      <vt:lpstr>Тематическая неделя  «Дорога к звездам»</vt:lpstr>
      <vt:lpstr>Лэпбук «Времена года»</vt:lpstr>
      <vt:lpstr>Экологический проект  «Земля – наш общий дом!»</vt:lpstr>
      <vt:lpstr>Акция «Спасем природу вместе» </vt:lpstr>
      <vt:lpstr>Развивайка!</vt:lpstr>
      <vt:lpstr> Вкусно и полезно!  Суп-пюре из кабачков 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79606</cp:lastModifiedBy>
  <cp:revision>88</cp:revision>
  <dcterms:created xsi:type="dcterms:W3CDTF">2017-01-04T14:26:05Z</dcterms:created>
  <dcterms:modified xsi:type="dcterms:W3CDTF">2021-06-10T12:19:08Z</dcterms:modified>
</cp:coreProperties>
</file>