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64" r:id="rId3"/>
    <p:sldId id="265" r:id="rId4"/>
    <p:sldId id="268" r:id="rId5"/>
    <p:sldId id="269" r:id="rId6"/>
    <p:sldId id="274" r:id="rId7"/>
    <p:sldId id="275" r:id="rId8"/>
    <p:sldId id="276" r:id="rId9"/>
    <p:sldId id="277" r:id="rId10"/>
    <p:sldId id="278" r:id="rId11"/>
    <p:sldId id="343" r:id="rId12"/>
    <p:sldId id="270" r:id="rId13"/>
    <p:sldId id="279" r:id="rId14"/>
    <p:sldId id="280" r:id="rId15"/>
    <p:sldId id="281" r:id="rId16"/>
    <p:sldId id="282" r:id="rId17"/>
    <p:sldId id="283" r:id="rId18"/>
    <p:sldId id="284" r:id="rId19"/>
    <p:sldId id="285" r:id="rId20"/>
    <p:sldId id="286" r:id="rId21"/>
    <p:sldId id="287" r:id="rId22"/>
    <p:sldId id="288" r:id="rId23"/>
    <p:sldId id="289" r:id="rId24"/>
    <p:sldId id="290" r:id="rId25"/>
    <p:sldId id="291" r:id="rId26"/>
    <p:sldId id="292" r:id="rId27"/>
    <p:sldId id="293" r:id="rId28"/>
    <p:sldId id="294" r:id="rId29"/>
    <p:sldId id="295" r:id="rId30"/>
    <p:sldId id="296" r:id="rId31"/>
    <p:sldId id="297" r:id="rId32"/>
    <p:sldId id="298" r:id="rId33"/>
    <p:sldId id="299" r:id="rId34"/>
    <p:sldId id="300" r:id="rId35"/>
    <p:sldId id="301" r:id="rId36"/>
    <p:sldId id="302" r:id="rId37"/>
    <p:sldId id="303" r:id="rId38"/>
    <p:sldId id="304" r:id="rId39"/>
    <p:sldId id="305" r:id="rId40"/>
    <p:sldId id="306" r:id="rId41"/>
    <p:sldId id="307" r:id="rId42"/>
    <p:sldId id="308" r:id="rId43"/>
    <p:sldId id="309" r:id="rId44"/>
    <p:sldId id="310" r:id="rId45"/>
    <p:sldId id="311" r:id="rId46"/>
    <p:sldId id="312" r:id="rId47"/>
    <p:sldId id="313" r:id="rId48"/>
    <p:sldId id="314" r:id="rId49"/>
    <p:sldId id="315" r:id="rId50"/>
    <p:sldId id="316" r:id="rId51"/>
    <p:sldId id="317" r:id="rId52"/>
    <p:sldId id="318" r:id="rId53"/>
    <p:sldId id="319" r:id="rId54"/>
    <p:sldId id="320" r:id="rId55"/>
    <p:sldId id="321" r:id="rId56"/>
    <p:sldId id="322" r:id="rId57"/>
    <p:sldId id="323" r:id="rId58"/>
    <p:sldId id="324" r:id="rId59"/>
    <p:sldId id="325" r:id="rId60"/>
    <p:sldId id="326" r:id="rId61"/>
    <p:sldId id="327" r:id="rId62"/>
    <p:sldId id="328" r:id="rId63"/>
    <p:sldId id="329" r:id="rId64"/>
    <p:sldId id="330" r:id="rId65"/>
    <p:sldId id="331" r:id="rId66"/>
    <p:sldId id="332" r:id="rId67"/>
    <p:sldId id="333" r:id="rId68"/>
    <p:sldId id="334" r:id="rId69"/>
    <p:sldId id="335" r:id="rId70"/>
    <p:sldId id="336" r:id="rId71"/>
    <p:sldId id="337" r:id="rId72"/>
    <p:sldId id="338" r:id="rId73"/>
    <p:sldId id="339" r:id="rId74"/>
    <p:sldId id="340" r:id="rId75"/>
    <p:sldId id="341" r:id="rId76"/>
    <p:sldId id="342" r:id="rId77"/>
    <p:sldId id="344" r:id="rId78"/>
    <p:sldId id="271" r:id="rId79"/>
    <p:sldId id="347" r:id="rId80"/>
    <p:sldId id="272" r:id="rId81"/>
    <p:sldId id="348" r:id="rId82"/>
    <p:sldId id="273" r:id="rId83"/>
    <p:sldId id="345" r:id="rId84"/>
    <p:sldId id="346" r:id="rId85"/>
    <p:sldId id="349" r:id="rId86"/>
    <p:sldId id="260" r:id="rId87"/>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85DFFF"/>
    <a:srgbClr val="FF99FF"/>
    <a:srgbClr val="FF3300"/>
    <a:srgbClr val="66FFFF"/>
    <a:srgbClr val="FFFF00"/>
    <a:srgbClr val="FF6600"/>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42" autoAdjust="0"/>
    <p:restoredTop sz="94660"/>
  </p:normalViewPr>
  <p:slideViewPr>
    <p:cSldViewPr>
      <p:cViewPr varScale="1">
        <p:scale>
          <a:sx n="69" d="100"/>
          <a:sy n="69" d="100"/>
        </p:scale>
        <p:origin x="1416" y="6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a:prstGeom prst="rect">
            <a:avLst/>
          </a:prstGeo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a:xfrm>
            <a:off x="457200" y="6356350"/>
            <a:ext cx="2133600" cy="365125"/>
          </a:xfrm>
          <a:prstGeom prst="rect">
            <a:avLst/>
          </a:prstGeom>
        </p:spPr>
        <p:txBody>
          <a:bodyPr/>
          <a:lstStyle>
            <a:lvl1pPr>
              <a:defRPr/>
            </a:lvl1pPr>
          </a:lstStyle>
          <a:p>
            <a:pPr fontAlgn="base">
              <a:spcBef>
                <a:spcPct val="0"/>
              </a:spcBef>
              <a:spcAft>
                <a:spcPct val="0"/>
              </a:spcAft>
              <a:defRPr/>
            </a:pPr>
            <a:fld id="{B68C4FF4-6EE1-4A76-9B8F-B2F594D6C874}" type="datetimeFigureOut">
              <a:rPr lang="ru-RU">
                <a:solidFill>
                  <a:prstClr val="black"/>
                </a:solidFill>
                <a:latin typeface="Arial" charset="0"/>
                <a:cs typeface="Arial" charset="0"/>
              </a:rPr>
              <a:pPr fontAlgn="base">
                <a:spcBef>
                  <a:spcPct val="0"/>
                </a:spcBef>
                <a:spcAft>
                  <a:spcPct val="0"/>
                </a:spcAft>
                <a:defRPr/>
              </a:pPr>
              <a:t>10.03.2021</a:t>
            </a:fld>
            <a:endParaRPr lang="ru-RU">
              <a:solidFill>
                <a:prstClr val="black"/>
              </a:solidFill>
              <a:latin typeface="Arial" charset="0"/>
              <a:cs typeface="Arial" charset="0"/>
            </a:endParaRPr>
          </a:p>
        </p:txBody>
      </p:sp>
      <p:sp>
        <p:nvSpPr>
          <p:cNvPr id="5" name="Нижний колонтитул 4"/>
          <p:cNvSpPr>
            <a:spLocks noGrp="1"/>
          </p:cNvSpPr>
          <p:nvPr>
            <p:ph type="ftr" sz="quarter" idx="11"/>
          </p:nvPr>
        </p:nvSpPr>
        <p:spPr>
          <a:xfrm>
            <a:off x="3124200" y="6356350"/>
            <a:ext cx="2895600" cy="365125"/>
          </a:xfrm>
          <a:prstGeom prst="rect">
            <a:avLst/>
          </a:prstGeom>
        </p:spPr>
        <p:txBody>
          <a:bodyPr/>
          <a:lstStyle>
            <a:lvl1pPr>
              <a:defRPr/>
            </a:lvl1pPr>
          </a:lstStyle>
          <a:p>
            <a:pPr fontAlgn="base">
              <a:spcBef>
                <a:spcPct val="0"/>
              </a:spcBef>
              <a:spcAft>
                <a:spcPct val="0"/>
              </a:spcAft>
              <a:defRPr/>
            </a:pPr>
            <a:endParaRPr lang="ru-RU">
              <a:solidFill>
                <a:prstClr val="black"/>
              </a:solidFill>
              <a:latin typeface="Arial" charset="0"/>
              <a:cs typeface="Arial" charset="0"/>
            </a:endParaRPr>
          </a:p>
        </p:txBody>
      </p:sp>
      <p:sp>
        <p:nvSpPr>
          <p:cNvPr id="6" name="Номер слайда 5"/>
          <p:cNvSpPr>
            <a:spLocks noGrp="1"/>
          </p:cNvSpPr>
          <p:nvPr>
            <p:ph type="sldNum" sz="quarter" idx="12"/>
          </p:nvPr>
        </p:nvSpPr>
        <p:spPr>
          <a:xfrm>
            <a:off x="6553200" y="6356350"/>
            <a:ext cx="2133600" cy="365125"/>
          </a:xfrm>
          <a:prstGeom prst="rect">
            <a:avLst/>
          </a:prstGeom>
        </p:spPr>
        <p:txBody>
          <a:bodyPr/>
          <a:lstStyle>
            <a:lvl1pPr>
              <a:defRPr/>
            </a:lvl1pPr>
          </a:lstStyle>
          <a:p>
            <a:pPr fontAlgn="base">
              <a:spcBef>
                <a:spcPct val="0"/>
              </a:spcBef>
              <a:spcAft>
                <a:spcPct val="0"/>
              </a:spcAft>
              <a:defRPr/>
            </a:pPr>
            <a:fld id="{CBF7A747-1B53-4B3F-B8D2-D8AB0E128148}" type="slidenum">
              <a:rPr lang="ru-RU">
                <a:solidFill>
                  <a:prstClr val="black"/>
                </a:solidFill>
                <a:latin typeface="Arial" charset="0"/>
                <a:cs typeface="Arial" charset="0"/>
              </a:rPr>
              <a:pPr fontAlgn="base">
                <a:spcBef>
                  <a:spcPct val="0"/>
                </a:spcBef>
                <a:spcAft>
                  <a:spcPct val="0"/>
                </a:spcAft>
                <a:defRPr/>
              </a:pPr>
              <a:t>‹#›</a:t>
            </a:fld>
            <a:endParaRPr lang="ru-RU">
              <a:solidFill>
                <a:prstClr val="black"/>
              </a:solidFill>
              <a:latin typeface="Arial" charset="0"/>
              <a:cs typeface="Arial"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1600200"/>
            <a:ext cx="8229600" cy="4525963"/>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a:xfrm>
            <a:off x="457200" y="6356350"/>
            <a:ext cx="2133600" cy="365125"/>
          </a:xfrm>
          <a:prstGeom prst="rect">
            <a:avLst/>
          </a:prstGeom>
        </p:spPr>
        <p:txBody>
          <a:bodyPr/>
          <a:lstStyle>
            <a:lvl1pPr>
              <a:defRPr/>
            </a:lvl1pPr>
          </a:lstStyle>
          <a:p>
            <a:pPr fontAlgn="base">
              <a:spcBef>
                <a:spcPct val="0"/>
              </a:spcBef>
              <a:spcAft>
                <a:spcPct val="0"/>
              </a:spcAft>
              <a:defRPr/>
            </a:pPr>
            <a:fld id="{F24BD201-5F9C-4593-BEFD-74C971F0B552}" type="datetimeFigureOut">
              <a:rPr lang="ru-RU">
                <a:solidFill>
                  <a:prstClr val="black"/>
                </a:solidFill>
                <a:latin typeface="Arial" charset="0"/>
                <a:cs typeface="Arial" charset="0"/>
              </a:rPr>
              <a:pPr fontAlgn="base">
                <a:spcBef>
                  <a:spcPct val="0"/>
                </a:spcBef>
                <a:spcAft>
                  <a:spcPct val="0"/>
                </a:spcAft>
                <a:defRPr/>
              </a:pPr>
              <a:t>10.03.2021</a:t>
            </a:fld>
            <a:endParaRPr lang="ru-RU">
              <a:solidFill>
                <a:prstClr val="black"/>
              </a:solidFill>
              <a:latin typeface="Arial" charset="0"/>
              <a:cs typeface="Arial" charset="0"/>
            </a:endParaRPr>
          </a:p>
        </p:txBody>
      </p:sp>
      <p:sp>
        <p:nvSpPr>
          <p:cNvPr id="5" name="Нижний колонтитул 4"/>
          <p:cNvSpPr>
            <a:spLocks noGrp="1"/>
          </p:cNvSpPr>
          <p:nvPr>
            <p:ph type="ftr" sz="quarter" idx="11"/>
          </p:nvPr>
        </p:nvSpPr>
        <p:spPr>
          <a:xfrm>
            <a:off x="3124200" y="6356350"/>
            <a:ext cx="2895600" cy="365125"/>
          </a:xfrm>
          <a:prstGeom prst="rect">
            <a:avLst/>
          </a:prstGeom>
        </p:spPr>
        <p:txBody>
          <a:bodyPr/>
          <a:lstStyle>
            <a:lvl1pPr>
              <a:defRPr/>
            </a:lvl1pPr>
          </a:lstStyle>
          <a:p>
            <a:pPr fontAlgn="base">
              <a:spcBef>
                <a:spcPct val="0"/>
              </a:spcBef>
              <a:spcAft>
                <a:spcPct val="0"/>
              </a:spcAft>
              <a:defRPr/>
            </a:pPr>
            <a:endParaRPr lang="ru-RU">
              <a:solidFill>
                <a:prstClr val="black"/>
              </a:solidFill>
              <a:latin typeface="Arial" charset="0"/>
              <a:cs typeface="Arial" charset="0"/>
            </a:endParaRPr>
          </a:p>
        </p:txBody>
      </p:sp>
      <p:sp>
        <p:nvSpPr>
          <p:cNvPr id="6" name="Номер слайда 5"/>
          <p:cNvSpPr>
            <a:spLocks noGrp="1"/>
          </p:cNvSpPr>
          <p:nvPr>
            <p:ph type="sldNum" sz="quarter" idx="12"/>
          </p:nvPr>
        </p:nvSpPr>
        <p:spPr>
          <a:xfrm>
            <a:off x="6553200" y="6356350"/>
            <a:ext cx="2133600" cy="365125"/>
          </a:xfrm>
          <a:prstGeom prst="rect">
            <a:avLst/>
          </a:prstGeom>
        </p:spPr>
        <p:txBody>
          <a:bodyPr/>
          <a:lstStyle>
            <a:lvl1pPr>
              <a:defRPr/>
            </a:lvl1pPr>
          </a:lstStyle>
          <a:p>
            <a:pPr fontAlgn="base">
              <a:spcBef>
                <a:spcPct val="0"/>
              </a:spcBef>
              <a:spcAft>
                <a:spcPct val="0"/>
              </a:spcAft>
              <a:defRPr/>
            </a:pPr>
            <a:fld id="{4B22E6F0-797A-404D-B2F0-96032D2C16E5}" type="slidenum">
              <a:rPr lang="ru-RU">
                <a:solidFill>
                  <a:prstClr val="black"/>
                </a:solidFill>
                <a:latin typeface="Arial" charset="0"/>
                <a:cs typeface="Arial" charset="0"/>
              </a:rPr>
              <a:pPr fontAlgn="base">
                <a:spcBef>
                  <a:spcPct val="0"/>
                </a:spcBef>
                <a:spcAft>
                  <a:spcPct val="0"/>
                </a:spcAft>
                <a:defRPr/>
              </a:pPr>
              <a:t>‹#›</a:t>
            </a:fld>
            <a:endParaRPr lang="ru-RU">
              <a:solidFill>
                <a:prstClr val="black"/>
              </a:solidFill>
              <a:latin typeface="Arial" charset="0"/>
              <a:cs typeface="Arial"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a:prstGeom prst="rect">
            <a:avLst/>
          </a:prstGeo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a:xfrm>
            <a:off x="457200" y="6356350"/>
            <a:ext cx="2133600" cy="365125"/>
          </a:xfrm>
          <a:prstGeom prst="rect">
            <a:avLst/>
          </a:prstGeom>
        </p:spPr>
        <p:txBody>
          <a:bodyPr/>
          <a:lstStyle>
            <a:lvl1pPr>
              <a:defRPr/>
            </a:lvl1pPr>
          </a:lstStyle>
          <a:p>
            <a:pPr fontAlgn="base">
              <a:spcBef>
                <a:spcPct val="0"/>
              </a:spcBef>
              <a:spcAft>
                <a:spcPct val="0"/>
              </a:spcAft>
              <a:defRPr/>
            </a:pPr>
            <a:fld id="{637A3035-02C7-4538-A480-C6887B19F5A6}" type="datetimeFigureOut">
              <a:rPr lang="ru-RU">
                <a:solidFill>
                  <a:prstClr val="black"/>
                </a:solidFill>
                <a:latin typeface="Arial" charset="0"/>
                <a:cs typeface="Arial" charset="0"/>
              </a:rPr>
              <a:pPr fontAlgn="base">
                <a:spcBef>
                  <a:spcPct val="0"/>
                </a:spcBef>
                <a:spcAft>
                  <a:spcPct val="0"/>
                </a:spcAft>
                <a:defRPr/>
              </a:pPr>
              <a:t>10.03.2021</a:t>
            </a:fld>
            <a:endParaRPr lang="ru-RU">
              <a:solidFill>
                <a:prstClr val="black"/>
              </a:solidFill>
              <a:latin typeface="Arial" charset="0"/>
              <a:cs typeface="Arial" charset="0"/>
            </a:endParaRPr>
          </a:p>
        </p:txBody>
      </p:sp>
      <p:sp>
        <p:nvSpPr>
          <p:cNvPr id="5" name="Нижний колонтитул 4"/>
          <p:cNvSpPr>
            <a:spLocks noGrp="1"/>
          </p:cNvSpPr>
          <p:nvPr>
            <p:ph type="ftr" sz="quarter" idx="11"/>
          </p:nvPr>
        </p:nvSpPr>
        <p:spPr>
          <a:xfrm>
            <a:off x="3124200" y="6356350"/>
            <a:ext cx="2895600" cy="365125"/>
          </a:xfrm>
          <a:prstGeom prst="rect">
            <a:avLst/>
          </a:prstGeom>
        </p:spPr>
        <p:txBody>
          <a:bodyPr/>
          <a:lstStyle>
            <a:lvl1pPr>
              <a:defRPr/>
            </a:lvl1pPr>
          </a:lstStyle>
          <a:p>
            <a:pPr fontAlgn="base">
              <a:spcBef>
                <a:spcPct val="0"/>
              </a:spcBef>
              <a:spcAft>
                <a:spcPct val="0"/>
              </a:spcAft>
              <a:defRPr/>
            </a:pPr>
            <a:endParaRPr lang="ru-RU">
              <a:solidFill>
                <a:prstClr val="black"/>
              </a:solidFill>
              <a:latin typeface="Arial" charset="0"/>
              <a:cs typeface="Arial" charset="0"/>
            </a:endParaRPr>
          </a:p>
        </p:txBody>
      </p:sp>
      <p:sp>
        <p:nvSpPr>
          <p:cNvPr id="6" name="Номер слайда 5"/>
          <p:cNvSpPr>
            <a:spLocks noGrp="1"/>
          </p:cNvSpPr>
          <p:nvPr>
            <p:ph type="sldNum" sz="quarter" idx="12"/>
          </p:nvPr>
        </p:nvSpPr>
        <p:spPr>
          <a:xfrm>
            <a:off x="6553200" y="6356350"/>
            <a:ext cx="2133600" cy="365125"/>
          </a:xfrm>
          <a:prstGeom prst="rect">
            <a:avLst/>
          </a:prstGeom>
        </p:spPr>
        <p:txBody>
          <a:bodyPr/>
          <a:lstStyle>
            <a:lvl1pPr>
              <a:defRPr/>
            </a:lvl1pPr>
          </a:lstStyle>
          <a:p>
            <a:pPr fontAlgn="base">
              <a:spcBef>
                <a:spcPct val="0"/>
              </a:spcBef>
              <a:spcAft>
                <a:spcPct val="0"/>
              </a:spcAft>
              <a:defRPr/>
            </a:pPr>
            <a:fld id="{D518664C-3B03-4311-A452-8E87A1DF2E36}" type="slidenum">
              <a:rPr lang="ru-RU">
                <a:solidFill>
                  <a:prstClr val="black"/>
                </a:solidFill>
                <a:latin typeface="Arial" charset="0"/>
                <a:cs typeface="Arial" charset="0"/>
              </a:rPr>
              <a:pPr fontAlgn="base">
                <a:spcBef>
                  <a:spcPct val="0"/>
                </a:spcBef>
                <a:spcAft>
                  <a:spcPct val="0"/>
                </a:spcAft>
                <a:defRPr/>
              </a:pPr>
              <a:t>‹#›</a:t>
            </a:fld>
            <a:endParaRPr lang="ru-RU">
              <a:solidFill>
                <a:prstClr val="black"/>
              </a:solidFill>
              <a:latin typeface="Arial" charset="0"/>
              <a:cs typeface="Arial"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Содержимое 2"/>
          <p:cNvSpPr>
            <a:spLocks noGrp="1"/>
          </p:cNvSpPr>
          <p:nvPr>
            <p:ph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a:xfrm>
            <a:off x="457200" y="6356350"/>
            <a:ext cx="2133600" cy="365125"/>
          </a:xfrm>
          <a:prstGeom prst="rect">
            <a:avLst/>
          </a:prstGeom>
        </p:spPr>
        <p:txBody>
          <a:bodyPr/>
          <a:lstStyle>
            <a:lvl1pPr>
              <a:defRPr/>
            </a:lvl1pPr>
          </a:lstStyle>
          <a:p>
            <a:pPr fontAlgn="base">
              <a:spcBef>
                <a:spcPct val="0"/>
              </a:spcBef>
              <a:spcAft>
                <a:spcPct val="0"/>
              </a:spcAft>
              <a:defRPr/>
            </a:pPr>
            <a:fld id="{3152DDE1-E9F2-4B50-AB95-1A36B28481DE}" type="datetimeFigureOut">
              <a:rPr lang="ru-RU">
                <a:solidFill>
                  <a:prstClr val="black"/>
                </a:solidFill>
                <a:latin typeface="Arial" charset="0"/>
                <a:cs typeface="Arial" charset="0"/>
              </a:rPr>
              <a:pPr fontAlgn="base">
                <a:spcBef>
                  <a:spcPct val="0"/>
                </a:spcBef>
                <a:spcAft>
                  <a:spcPct val="0"/>
                </a:spcAft>
                <a:defRPr/>
              </a:pPr>
              <a:t>10.03.2021</a:t>
            </a:fld>
            <a:endParaRPr lang="ru-RU">
              <a:solidFill>
                <a:prstClr val="black"/>
              </a:solidFill>
              <a:latin typeface="Arial" charset="0"/>
              <a:cs typeface="Arial" charset="0"/>
            </a:endParaRPr>
          </a:p>
        </p:txBody>
      </p:sp>
      <p:sp>
        <p:nvSpPr>
          <p:cNvPr id="5" name="Нижний колонтитул 4"/>
          <p:cNvSpPr>
            <a:spLocks noGrp="1"/>
          </p:cNvSpPr>
          <p:nvPr>
            <p:ph type="ftr" sz="quarter" idx="11"/>
          </p:nvPr>
        </p:nvSpPr>
        <p:spPr>
          <a:xfrm>
            <a:off x="3124200" y="6356350"/>
            <a:ext cx="2895600" cy="365125"/>
          </a:xfrm>
          <a:prstGeom prst="rect">
            <a:avLst/>
          </a:prstGeom>
        </p:spPr>
        <p:txBody>
          <a:bodyPr/>
          <a:lstStyle>
            <a:lvl1pPr>
              <a:defRPr/>
            </a:lvl1pPr>
          </a:lstStyle>
          <a:p>
            <a:pPr fontAlgn="base">
              <a:spcBef>
                <a:spcPct val="0"/>
              </a:spcBef>
              <a:spcAft>
                <a:spcPct val="0"/>
              </a:spcAft>
              <a:defRPr/>
            </a:pPr>
            <a:endParaRPr lang="ru-RU">
              <a:solidFill>
                <a:prstClr val="black"/>
              </a:solidFill>
              <a:latin typeface="Arial" charset="0"/>
              <a:cs typeface="Arial" charset="0"/>
            </a:endParaRPr>
          </a:p>
        </p:txBody>
      </p:sp>
      <p:sp>
        <p:nvSpPr>
          <p:cNvPr id="6" name="Номер слайда 5"/>
          <p:cNvSpPr>
            <a:spLocks noGrp="1"/>
          </p:cNvSpPr>
          <p:nvPr>
            <p:ph type="sldNum" sz="quarter" idx="12"/>
          </p:nvPr>
        </p:nvSpPr>
        <p:spPr>
          <a:xfrm>
            <a:off x="6553200" y="6356350"/>
            <a:ext cx="2133600" cy="365125"/>
          </a:xfrm>
          <a:prstGeom prst="rect">
            <a:avLst/>
          </a:prstGeom>
        </p:spPr>
        <p:txBody>
          <a:bodyPr/>
          <a:lstStyle>
            <a:lvl1pPr>
              <a:defRPr/>
            </a:lvl1pPr>
          </a:lstStyle>
          <a:p>
            <a:pPr fontAlgn="base">
              <a:spcBef>
                <a:spcPct val="0"/>
              </a:spcBef>
              <a:spcAft>
                <a:spcPct val="0"/>
              </a:spcAft>
              <a:defRPr/>
            </a:pPr>
            <a:fld id="{A087BA6C-DE82-4922-A007-5CB817EE4E20}" type="slidenum">
              <a:rPr lang="ru-RU">
                <a:solidFill>
                  <a:prstClr val="black"/>
                </a:solidFill>
                <a:latin typeface="Arial" charset="0"/>
                <a:cs typeface="Arial" charset="0"/>
              </a:rPr>
              <a:pPr fontAlgn="base">
                <a:spcBef>
                  <a:spcPct val="0"/>
                </a:spcBef>
                <a:spcAft>
                  <a:spcPct val="0"/>
                </a:spcAft>
                <a:defRPr/>
              </a:pPr>
              <a:t>‹#›</a:t>
            </a:fld>
            <a:endParaRPr lang="ru-RU">
              <a:solidFill>
                <a:prstClr val="black"/>
              </a:solidFill>
              <a:latin typeface="Arial" charset="0"/>
              <a:cs typeface="Arial"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a:xfrm>
            <a:off x="457200" y="6356350"/>
            <a:ext cx="2133600" cy="365125"/>
          </a:xfrm>
          <a:prstGeom prst="rect">
            <a:avLst/>
          </a:prstGeom>
        </p:spPr>
        <p:txBody>
          <a:bodyPr/>
          <a:lstStyle>
            <a:lvl1pPr>
              <a:defRPr/>
            </a:lvl1pPr>
          </a:lstStyle>
          <a:p>
            <a:pPr fontAlgn="base">
              <a:spcBef>
                <a:spcPct val="0"/>
              </a:spcBef>
              <a:spcAft>
                <a:spcPct val="0"/>
              </a:spcAft>
              <a:defRPr/>
            </a:pPr>
            <a:fld id="{D5011FA9-72D4-4D0D-AA04-5200C8F96D1C}" type="datetimeFigureOut">
              <a:rPr lang="ru-RU">
                <a:solidFill>
                  <a:prstClr val="black"/>
                </a:solidFill>
                <a:latin typeface="Arial" charset="0"/>
                <a:cs typeface="Arial" charset="0"/>
              </a:rPr>
              <a:pPr fontAlgn="base">
                <a:spcBef>
                  <a:spcPct val="0"/>
                </a:spcBef>
                <a:spcAft>
                  <a:spcPct val="0"/>
                </a:spcAft>
                <a:defRPr/>
              </a:pPr>
              <a:t>10.03.2021</a:t>
            </a:fld>
            <a:endParaRPr lang="ru-RU">
              <a:solidFill>
                <a:prstClr val="black"/>
              </a:solidFill>
              <a:latin typeface="Arial" charset="0"/>
              <a:cs typeface="Arial" charset="0"/>
            </a:endParaRPr>
          </a:p>
        </p:txBody>
      </p:sp>
      <p:sp>
        <p:nvSpPr>
          <p:cNvPr id="5" name="Нижний колонтитул 4"/>
          <p:cNvSpPr>
            <a:spLocks noGrp="1"/>
          </p:cNvSpPr>
          <p:nvPr>
            <p:ph type="ftr" sz="quarter" idx="11"/>
          </p:nvPr>
        </p:nvSpPr>
        <p:spPr>
          <a:xfrm>
            <a:off x="3124200" y="6356350"/>
            <a:ext cx="2895600" cy="365125"/>
          </a:xfrm>
          <a:prstGeom prst="rect">
            <a:avLst/>
          </a:prstGeom>
        </p:spPr>
        <p:txBody>
          <a:bodyPr/>
          <a:lstStyle>
            <a:lvl1pPr>
              <a:defRPr/>
            </a:lvl1pPr>
          </a:lstStyle>
          <a:p>
            <a:pPr fontAlgn="base">
              <a:spcBef>
                <a:spcPct val="0"/>
              </a:spcBef>
              <a:spcAft>
                <a:spcPct val="0"/>
              </a:spcAft>
              <a:defRPr/>
            </a:pPr>
            <a:endParaRPr lang="ru-RU">
              <a:solidFill>
                <a:prstClr val="black"/>
              </a:solidFill>
              <a:latin typeface="Arial" charset="0"/>
              <a:cs typeface="Arial" charset="0"/>
            </a:endParaRPr>
          </a:p>
        </p:txBody>
      </p:sp>
      <p:sp>
        <p:nvSpPr>
          <p:cNvPr id="6" name="Номер слайда 5"/>
          <p:cNvSpPr>
            <a:spLocks noGrp="1"/>
          </p:cNvSpPr>
          <p:nvPr>
            <p:ph type="sldNum" sz="quarter" idx="12"/>
          </p:nvPr>
        </p:nvSpPr>
        <p:spPr>
          <a:xfrm>
            <a:off x="6553200" y="6356350"/>
            <a:ext cx="2133600" cy="365125"/>
          </a:xfrm>
          <a:prstGeom prst="rect">
            <a:avLst/>
          </a:prstGeom>
        </p:spPr>
        <p:txBody>
          <a:bodyPr/>
          <a:lstStyle>
            <a:lvl1pPr>
              <a:defRPr/>
            </a:lvl1pPr>
          </a:lstStyle>
          <a:p>
            <a:pPr fontAlgn="base">
              <a:spcBef>
                <a:spcPct val="0"/>
              </a:spcBef>
              <a:spcAft>
                <a:spcPct val="0"/>
              </a:spcAft>
              <a:defRPr/>
            </a:pPr>
            <a:fld id="{64CBFCBB-F7D8-4AD9-B5F9-93687358CA6B}" type="slidenum">
              <a:rPr lang="ru-RU">
                <a:solidFill>
                  <a:prstClr val="black"/>
                </a:solidFill>
                <a:latin typeface="Arial" charset="0"/>
                <a:cs typeface="Arial" charset="0"/>
              </a:rPr>
              <a:pPr fontAlgn="base">
                <a:spcBef>
                  <a:spcPct val="0"/>
                </a:spcBef>
                <a:spcAft>
                  <a:spcPct val="0"/>
                </a:spcAft>
                <a:defRPr/>
              </a:pPr>
              <a:t>‹#›</a:t>
            </a:fld>
            <a:endParaRPr lang="ru-RU">
              <a:solidFill>
                <a:prstClr val="black"/>
              </a:solidFill>
              <a:latin typeface="Arial" charset="0"/>
              <a:cs typeface="Arial"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a:xfrm>
            <a:off x="457200" y="6356350"/>
            <a:ext cx="2133600" cy="365125"/>
          </a:xfrm>
          <a:prstGeom prst="rect">
            <a:avLst/>
          </a:prstGeom>
        </p:spPr>
        <p:txBody>
          <a:bodyPr/>
          <a:lstStyle>
            <a:lvl1pPr>
              <a:defRPr/>
            </a:lvl1pPr>
          </a:lstStyle>
          <a:p>
            <a:pPr fontAlgn="base">
              <a:spcBef>
                <a:spcPct val="0"/>
              </a:spcBef>
              <a:spcAft>
                <a:spcPct val="0"/>
              </a:spcAft>
              <a:defRPr/>
            </a:pPr>
            <a:fld id="{F18AA105-3B9A-485F-A7BD-B3B1C1BFF994}" type="datetimeFigureOut">
              <a:rPr lang="ru-RU">
                <a:solidFill>
                  <a:prstClr val="black"/>
                </a:solidFill>
                <a:latin typeface="Arial" charset="0"/>
                <a:cs typeface="Arial" charset="0"/>
              </a:rPr>
              <a:pPr fontAlgn="base">
                <a:spcBef>
                  <a:spcPct val="0"/>
                </a:spcBef>
                <a:spcAft>
                  <a:spcPct val="0"/>
                </a:spcAft>
                <a:defRPr/>
              </a:pPr>
              <a:t>10.03.2021</a:t>
            </a:fld>
            <a:endParaRPr lang="ru-RU">
              <a:solidFill>
                <a:prstClr val="black"/>
              </a:solidFill>
              <a:latin typeface="Arial" charset="0"/>
              <a:cs typeface="Arial" charset="0"/>
            </a:endParaRPr>
          </a:p>
        </p:txBody>
      </p:sp>
      <p:sp>
        <p:nvSpPr>
          <p:cNvPr id="6" name="Нижний колонтитул 4"/>
          <p:cNvSpPr>
            <a:spLocks noGrp="1"/>
          </p:cNvSpPr>
          <p:nvPr>
            <p:ph type="ftr" sz="quarter" idx="11"/>
          </p:nvPr>
        </p:nvSpPr>
        <p:spPr>
          <a:xfrm>
            <a:off x="3124200" y="6356350"/>
            <a:ext cx="2895600" cy="365125"/>
          </a:xfrm>
          <a:prstGeom prst="rect">
            <a:avLst/>
          </a:prstGeom>
        </p:spPr>
        <p:txBody>
          <a:bodyPr/>
          <a:lstStyle>
            <a:lvl1pPr>
              <a:defRPr/>
            </a:lvl1pPr>
          </a:lstStyle>
          <a:p>
            <a:pPr fontAlgn="base">
              <a:spcBef>
                <a:spcPct val="0"/>
              </a:spcBef>
              <a:spcAft>
                <a:spcPct val="0"/>
              </a:spcAft>
              <a:defRPr/>
            </a:pPr>
            <a:endParaRPr lang="ru-RU">
              <a:solidFill>
                <a:prstClr val="black"/>
              </a:solidFill>
              <a:latin typeface="Arial" charset="0"/>
              <a:cs typeface="Arial" charset="0"/>
            </a:endParaRPr>
          </a:p>
        </p:txBody>
      </p:sp>
      <p:sp>
        <p:nvSpPr>
          <p:cNvPr id="7" name="Номер слайда 5"/>
          <p:cNvSpPr>
            <a:spLocks noGrp="1"/>
          </p:cNvSpPr>
          <p:nvPr>
            <p:ph type="sldNum" sz="quarter" idx="12"/>
          </p:nvPr>
        </p:nvSpPr>
        <p:spPr>
          <a:xfrm>
            <a:off x="6553200" y="6356350"/>
            <a:ext cx="2133600" cy="365125"/>
          </a:xfrm>
          <a:prstGeom prst="rect">
            <a:avLst/>
          </a:prstGeom>
        </p:spPr>
        <p:txBody>
          <a:bodyPr/>
          <a:lstStyle>
            <a:lvl1pPr>
              <a:defRPr/>
            </a:lvl1pPr>
          </a:lstStyle>
          <a:p>
            <a:pPr fontAlgn="base">
              <a:spcBef>
                <a:spcPct val="0"/>
              </a:spcBef>
              <a:spcAft>
                <a:spcPct val="0"/>
              </a:spcAft>
              <a:defRPr/>
            </a:pPr>
            <a:fld id="{29217202-91A5-4841-8837-12B3422A9C13}" type="slidenum">
              <a:rPr lang="ru-RU">
                <a:solidFill>
                  <a:prstClr val="black"/>
                </a:solidFill>
                <a:latin typeface="Arial" charset="0"/>
                <a:cs typeface="Arial" charset="0"/>
              </a:rPr>
              <a:pPr fontAlgn="base">
                <a:spcBef>
                  <a:spcPct val="0"/>
                </a:spcBef>
                <a:spcAft>
                  <a:spcPct val="0"/>
                </a:spcAft>
                <a:defRPr/>
              </a:pPr>
              <a:t>‹#›</a:t>
            </a:fld>
            <a:endParaRPr lang="ru-RU">
              <a:solidFill>
                <a:prstClr val="black"/>
              </a:solidFill>
              <a:latin typeface="Arial" charset="0"/>
              <a:cs typeface="Arial"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a:xfrm>
            <a:off x="457200" y="6356350"/>
            <a:ext cx="2133600" cy="365125"/>
          </a:xfrm>
          <a:prstGeom prst="rect">
            <a:avLst/>
          </a:prstGeom>
        </p:spPr>
        <p:txBody>
          <a:bodyPr/>
          <a:lstStyle>
            <a:lvl1pPr>
              <a:defRPr/>
            </a:lvl1pPr>
          </a:lstStyle>
          <a:p>
            <a:pPr fontAlgn="base">
              <a:spcBef>
                <a:spcPct val="0"/>
              </a:spcBef>
              <a:spcAft>
                <a:spcPct val="0"/>
              </a:spcAft>
              <a:defRPr/>
            </a:pPr>
            <a:fld id="{B003E727-7E97-4B76-A273-97C117DFD6DE}" type="datetimeFigureOut">
              <a:rPr lang="ru-RU">
                <a:solidFill>
                  <a:prstClr val="black"/>
                </a:solidFill>
                <a:latin typeface="Arial" charset="0"/>
                <a:cs typeface="Arial" charset="0"/>
              </a:rPr>
              <a:pPr fontAlgn="base">
                <a:spcBef>
                  <a:spcPct val="0"/>
                </a:spcBef>
                <a:spcAft>
                  <a:spcPct val="0"/>
                </a:spcAft>
                <a:defRPr/>
              </a:pPr>
              <a:t>10.03.2021</a:t>
            </a:fld>
            <a:endParaRPr lang="ru-RU">
              <a:solidFill>
                <a:prstClr val="black"/>
              </a:solidFill>
              <a:latin typeface="Arial" charset="0"/>
              <a:cs typeface="Arial" charset="0"/>
            </a:endParaRPr>
          </a:p>
        </p:txBody>
      </p:sp>
      <p:sp>
        <p:nvSpPr>
          <p:cNvPr id="8" name="Нижний колонтитул 4"/>
          <p:cNvSpPr>
            <a:spLocks noGrp="1"/>
          </p:cNvSpPr>
          <p:nvPr>
            <p:ph type="ftr" sz="quarter" idx="11"/>
          </p:nvPr>
        </p:nvSpPr>
        <p:spPr>
          <a:xfrm>
            <a:off x="3124200" y="6356350"/>
            <a:ext cx="2895600" cy="365125"/>
          </a:xfrm>
          <a:prstGeom prst="rect">
            <a:avLst/>
          </a:prstGeom>
        </p:spPr>
        <p:txBody>
          <a:bodyPr/>
          <a:lstStyle>
            <a:lvl1pPr>
              <a:defRPr/>
            </a:lvl1pPr>
          </a:lstStyle>
          <a:p>
            <a:pPr fontAlgn="base">
              <a:spcBef>
                <a:spcPct val="0"/>
              </a:spcBef>
              <a:spcAft>
                <a:spcPct val="0"/>
              </a:spcAft>
              <a:defRPr/>
            </a:pPr>
            <a:endParaRPr lang="ru-RU">
              <a:solidFill>
                <a:prstClr val="black"/>
              </a:solidFill>
              <a:latin typeface="Arial" charset="0"/>
              <a:cs typeface="Arial" charset="0"/>
            </a:endParaRPr>
          </a:p>
        </p:txBody>
      </p:sp>
      <p:sp>
        <p:nvSpPr>
          <p:cNvPr id="9" name="Номер слайда 5"/>
          <p:cNvSpPr>
            <a:spLocks noGrp="1"/>
          </p:cNvSpPr>
          <p:nvPr>
            <p:ph type="sldNum" sz="quarter" idx="12"/>
          </p:nvPr>
        </p:nvSpPr>
        <p:spPr>
          <a:xfrm>
            <a:off x="6553200" y="6356350"/>
            <a:ext cx="2133600" cy="365125"/>
          </a:xfrm>
          <a:prstGeom prst="rect">
            <a:avLst/>
          </a:prstGeom>
        </p:spPr>
        <p:txBody>
          <a:bodyPr/>
          <a:lstStyle>
            <a:lvl1pPr>
              <a:defRPr/>
            </a:lvl1pPr>
          </a:lstStyle>
          <a:p>
            <a:pPr fontAlgn="base">
              <a:spcBef>
                <a:spcPct val="0"/>
              </a:spcBef>
              <a:spcAft>
                <a:spcPct val="0"/>
              </a:spcAft>
              <a:defRPr/>
            </a:pPr>
            <a:fld id="{09F140D1-42AB-456C-B3EB-2E58162D29C5}" type="slidenum">
              <a:rPr lang="ru-RU">
                <a:solidFill>
                  <a:prstClr val="black"/>
                </a:solidFill>
                <a:latin typeface="Arial" charset="0"/>
                <a:cs typeface="Arial" charset="0"/>
              </a:rPr>
              <a:pPr fontAlgn="base">
                <a:spcBef>
                  <a:spcPct val="0"/>
                </a:spcBef>
                <a:spcAft>
                  <a:spcPct val="0"/>
                </a:spcAft>
                <a:defRPr/>
              </a:pPr>
              <a:t>‹#›</a:t>
            </a:fld>
            <a:endParaRPr lang="ru-RU">
              <a:solidFill>
                <a:prstClr val="black"/>
              </a:solidFill>
              <a:latin typeface="Arial" charset="0"/>
              <a:cs typeface="Arial"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Дата 3"/>
          <p:cNvSpPr>
            <a:spLocks noGrp="1"/>
          </p:cNvSpPr>
          <p:nvPr>
            <p:ph type="dt" sz="half" idx="10"/>
          </p:nvPr>
        </p:nvSpPr>
        <p:spPr>
          <a:xfrm>
            <a:off x="457200" y="6356350"/>
            <a:ext cx="2133600" cy="365125"/>
          </a:xfrm>
          <a:prstGeom prst="rect">
            <a:avLst/>
          </a:prstGeom>
        </p:spPr>
        <p:txBody>
          <a:bodyPr/>
          <a:lstStyle>
            <a:lvl1pPr>
              <a:defRPr/>
            </a:lvl1pPr>
          </a:lstStyle>
          <a:p>
            <a:pPr fontAlgn="base">
              <a:spcBef>
                <a:spcPct val="0"/>
              </a:spcBef>
              <a:spcAft>
                <a:spcPct val="0"/>
              </a:spcAft>
              <a:defRPr/>
            </a:pPr>
            <a:fld id="{C62FDA9A-A9AF-4522-BA4E-959710ABA8F2}" type="datetimeFigureOut">
              <a:rPr lang="ru-RU">
                <a:solidFill>
                  <a:prstClr val="black"/>
                </a:solidFill>
                <a:latin typeface="Arial" charset="0"/>
                <a:cs typeface="Arial" charset="0"/>
              </a:rPr>
              <a:pPr fontAlgn="base">
                <a:spcBef>
                  <a:spcPct val="0"/>
                </a:spcBef>
                <a:spcAft>
                  <a:spcPct val="0"/>
                </a:spcAft>
                <a:defRPr/>
              </a:pPr>
              <a:t>10.03.2021</a:t>
            </a:fld>
            <a:endParaRPr lang="ru-RU">
              <a:solidFill>
                <a:prstClr val="black"/>
              </a:solidFill>
              <a:latin typeface="Arial" charset="0"/>
              <a:cs typeface="Arial" charset="0"/>
            </a:endParaRPr>
          </a:p>
        </p:txBody>
      </p:sp>
      <p:sp>
        <p:nvSpPr>
          <p:cNvPr id="4" name="Нижний колонтитул 4"/>
          <p:cNvSpPr>
            <a:spLocks noGrp="1"/>
          </p:cNvSpPr>
          <p:nvPr>
            <p:ph type="ftr" sz="quarter" idx="11"/>
          </p:nvPr>
        </p:nvSpPr>
        <p:spPr>
          <a:xfrm>
            <a:off x="3124200" y="6356350"/>
            <a:ext cx="2895600" cy="365125"/>
          </a:xfrm>
          <a:prstGeom prst="rect">
            <a:avLst/>
          </a:prstGeom>
        </p:spPr>
        <p:txBody>
          <a:bodyPr/>
          <a:lstStyle>
            <a:lvl1pPr>
              <a:defRPr/>
            </a:lvl1pPr>
          </a:lstStyle>
          <a:p>
            <a:pPr fontAlgn="base">
              <a:spcBef>
                <a:spcPct val="0"/>
              </a:spcBef>
              <a:spcAft>
                <a:spcPct val="0"/>
              </a:spcAft>
              <a:defRPr/>
            </a:pPr>
            <a:endParaRPr lang="ru-RU">
              <a:solidFill>
                <a:prstClr val="black"/>
              </a:solidFill>
              <a:latin typeface="Arial" charset="0"/>
              <a:cs typeface="Arial" charset="0"/>
            </a:endParaRPr>
          </a:p>
        </p:txBody>
      </p:sp>
      <p:sp>
        <p:nvSpPr>
          <p:cNvPr id="5" name="Номер слайда 5"/>
          <p:cNvSpPr>
            <a:spLocks noGrp="1"/>
          </p:cNvSpPr>
          <p:nvPr>
            <p:ph type="sldNum" sz="quarter" idx="12"/>
          </p:nvPr>
        </p:nvSpPr>
        <p:spPr>
          <a:xfrm>
            <a:off x="6553200" y="6356350"/>
            <a:ext cx="2133600" cy="365125"/>
          </a:xfrm>
          <a:prstGeom prst="rect">
            <a:avLst/>
          </a:prstGeom>
        </p:spPr>
        <p:txBody>
          <a:bodyPr/>
          <a:lstStyle>
            <a:lvl1pPr>
              <a:defRPr/>
            </a:lvl1pPr>
          </a:lstStyle>
          <a:p>
            <a:pPr fontAlgn="base">
              <a:spcBef>
                <a:spcPct val="0"/>
              </a:spcBef>
              <a:spcAft>
                <a:spcPct val="0"/>
              </a:spcAft>
              <a:defRPr/>
            </a:pPr>
            <a:fld id="{27C4C3DF-49FF-4AA4-A1AB-8615103FAECA}" type="slidenum">
              <a:rPr lang="ru-RU">
                <a:solidFill>
                  <a:prstClr val="black"/>
                </a:solidFill>
                <a:latin typeface="Arial" charset="0"/>
                <a:cs typeface="Arial" charset="0"/>
              </a:rPr>
              <a:pPr fontAlgn="base">
                <a:spcBef>
                  <a:spcPct val="0"/>
                </a:spcBef>
                <a:spcAft>
                  <a:spcPct val="0"/>
                </a:spcAft>
                <a:defRPr/>
              </a:pPr>
              <a:t>‹#›</a:t>
            </a:fld>
            <a:endParaRPr lang="ru-RU">
              <a:solidFill>
                <a:prstClr val="black"/>
              </a:solidFill>
              <a:latin typeface="Arial" charset="0"/>
              <a:cs typeface="Arial"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a:xfrm>
            <a:off x="457200" y="6356350"/>
            <a:ext cx="2133600" cy="365125"/>
          </a:xfrm>
          <a:prstGeom prst="rect">
            <a:avLst/>
          </a:prstGeom>
        </p:spPr>
        <p:txBody>
          <a:bodyPr/>
          <a:lstStyle>
            <a:lvl1pPr>
              <a:defRPr/>
            </a:lvl1pPr>
          </a:lstStyle>
          <a:p>
            <a:pPr fontAlgn="base">
              <a:spcBef>
                <a:spcPct val="0"/>
              </a:spcBef>
              <a:spcAft>
                <a:spcPct val="0"/>
              </a:spcAft>
              <a:defRPr/>
            </a:pPr>
            <a:fld id="{981C31E6-6AC6-4E62-806B-D0CB1E8C6262}" type="datetimeFigureOut">
              <a:rPr lang="ru-RU">
                <a:solidFill>
                  <a:prstClr val="black"/>
                </a:solidFill>
                <a:latin typeface="Arial" charset="0"/>
                <a:cs typeface="Arial" charset="0"/>
              </a:rPr>
              <a:pPr fontAlgn="base">
                <a:spcBef>
                  <a:spcPct val="0"/>
                </a:spcBef>
                <a:spcAft>
                  <a:spcPct val="0"/>
                </a:spcAft>
                <a:defRPr/>
              </a:pPr>
              <a:t>10.03.2021</a:t>
            </a:fld>
            <a:endParaRPr lang="ru-RU">
              <a:solidFill>
                <a:prstClr val="black"/>
              </a:solidFill>
              <a:latin typeface="Arial" charset="0"/>
              <a:cs typeface="Arial" charset="0"/>
            </a:endParaRPr>
          </a:p>
        </p:txBody>
      </p:sp>
      <p:sp>
        <p:nvSpPr>
          <p:cNvPr id="3" name="Нижний колонтитул 4"/>
          <p:cNvSpPr>
            <a:spLocks noGrp="1"/>
          </p:cNvSpPr>
          <p:nvPr>
            <p:ph type="ftr" sz="quarter" idx="11"/>
          </p:nvPr>
        </p:nvSpPr>
        <p:spPr>
          <a:xfrm>
            <a:off x="3124200" y="6356350"/>
            <a:ext cx="2895600" cy="365125"/>
          </a:xfrm>
          <a:prstGeom prst="rect">
            <a:avLst/>
          </a:prstGeom>
        </p:spPr>
        <p:txBody>
          <a:bodyPr/>
          <a:lstStyle>
            <a:lvl1pPr>
              <a:defRPr/>
            </a:lvl1pPr>
          </a:lstStyle>
          <a:p>
            <a:pPr fontAlgn="base">
              <a:spcBef>
                <a:spcPct val="0"/>
              </a:spcBef>
              <a:spcAft>
                <a:spcPct val="0"/>
              </a:spcAft>
              <a:defRPr/>
            </a:pPr>
            <a:endParaRPr lang="ru-RU">
              <a:solidFill>
                <a:prstClr val="black"/>
              </a:solidFill>
              <a:latin typeface="Arial" charset="0"/>
              <a:cs typeface="Arial" charset="0"/>
            </a:endParaRPr>
          </a:p>
        </p:txBody>
      </p:sp>
      <p:sp>
        <p:nvSpPr>
          <p:cNvPr id="4" name="Номер слайда 5"/>
          <p:cNvSpPr>
            <a:spLocks noGrp="1"/>
          </p:cNvSpPr>
          <p:nvPr>
            <p:ph type="sldNum" sz="quarter" idx="12"/>
          </p:nvPr>
        </p:nvSpPr>
        <p:spPr>
          <a:xfrm>
            <a:off x="6553200" y="6356350"/>
            <a:ext cx="2133600" cy="365125"/>
          </a:xfrm>
          <a:prstGeom prst="rect">
            <a:avLst/>
          </a:prstGeom>
        </p:spPr>
        <p:txBody>
          <a:bodyPr/>
          <a:lstStyle>
            <a:lvl1pPr>
              <a:defRPr/>
            </a:lvl1pPr>
          </a:lstStyle>
          <a:p>
            <a:pPr fontAlgn="base">
              <a:spcBef>
                <a:spcPct val="0"/>
              </a:spcBef>
              <a:spcAft>
                <a:spcPct val="0"/>
              </a:spcAft>
              <a:defRPr/>
            </a:pPr>
            <a:fld id="{B1B0E188-B191-46AC-99B7-5113417AE6AB}" type="slidenum">
              <a:rPr lang="ru-RU">
                <a:solidFill>
                  <a:prstClr val="black"/>
                </a:solidFill>
                <a:latin typeface="Arial" charset="0"/>
                <a:cs typeface="Arial" charset="0"/>
              </a:rPr>
              <a:pPr fontAlgn="base">
                <a:spcBef>
                  <a:spcPct val="0"/>
                </a:spcBef>
                <a:spcAft>
                  <a:spcPct val="0"/>
                </a:spcAft>
                <a:defRPr/>
              </a:pPr>
              <a:t>‹#›</a:t>
            </a:fld>
            <a:endParaRPr lang="ru-RU">
              <a:solidFill>
                <a:prstClr val="black"/>
              </a:solidFill>
              <a:latin typeface="Arial" charset="0"/>
              <a:cs typeface="Arial"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a:prstGeom prst="rect">
            <a:avLst/>
          </a:prstGeo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a:xfrm>
            <a:off x="457200" y="6356350"/>
            <a:ext cx="2133600" cy="365125"/>
          </a:xfrm>
          <a:prstGeom prst="rect">
            <a:avLst/>
          </a:prstGeom>
        </p:spPr>
        <p:txBody>
          <a:bodyPr/>
          <a:lstStyle>
            <a:lvl1pPr>
              <a:defRPr/>
            </a:lvl1pPr>
          </a:lstStyle>
          <a:p>
            <a:pPr fontAlgn="base">
              <a:spcBef>
                <a:spcPct val="0"/>
              </a:spcBef>
              <a:spcAft>
                <a:spcPct val="0"/>
              </a:spcAft>
              <a:defRPr/>
            </a:pPr>
            <a:fld id="{F9E59BE0-226E-4980-AAF5-F1A9DF7C7AE8}" type="datetimeFigureOut">
              <a:rPr lang="ru-RU">
                <a:solidFill>
                  <a:prstClr val="black"/>
                </a:solidFill>
                <a:latin typeface="Arial" charset="0"/>
                <a:cs typeface="Arial" charset="0"/>
              </a:rPr>
              <a:pPr fontAlgn="base">
                <a:spcBef>
                  <a:spcPct val="0"/>
                </a:spcBef>
                <a:spcAft>
                  <a:spcPct val="0"/>
                </a:spcAft>
                <a:defRPr/>
              </a:pPr>
              <a:t>10.03.2021</a:t>
            </a:fld>
            <a:endParaRPr lang="ru-RU">
              <a:solidFill>
                <a:prstClr val="black"/>
              </a:solidFill>
              <a:latin typeface="Arial" charset="0"/>
              <a:cs typeface="Arial" charset="0"/>
            </a:endParaRPr>
          </a:p>
        </p:txBody>
      </p:sp>
      <p:sp>
        <p:nvSpPr>
          <p:cNvPr id="6" name="Нижний колонтитул 4"/>
          <p:cNvSpPr>
            <a:spLocks noGrp="1"/>
          </p:cNvSpPr>
          <p:nvPr>
            <p:ph type="ftr" sz="quarter" idx="11"/>
          </p:nvPr>
        </p:nvSpPr>
        <p:spPr>
          <a:xfrm>
            <a:off x="3124200" y="6356350"/>
            <a:ext cx="2895600" cy="365125"/>
          </a:xfrm>
          <a:prstGeom prst="rect">
            <a:avLst/>
          </a:prstGeom>
        </p:spPr>
        <p:txBody>
          <a:bodyPr/>
          <a:lstStyle>
            <a:lvl1pPr>
              <a:defRPr/>
            </a:lvl1pPr>
          </a:lstStyle>
          <a:p>
            <a:pPr fontAlgn="base">
              <a:spcBef>
                <a:spcPct val="0"/>
              </a:spcBef>
              <a:spcAft>
                <a:spcPct val="0"/>
              </a:spcAft>
              <a:defRPr/>
            </a:pPr>
            <a:endParaRPr lang="ru-RU">
              <a:solidFill>
                <a:prstClr val="black"/>
              </a:solidFill>
              <a:latin typeface="Arial" charset="0"/>
              <a:cs typeface="Arial" charset="0"/>
            </a:endParaRPr>
          </a:p>
        </p:txBody>
      </p:sp>
      <p:sp>
        <p:nvSpPr>
          <p:cNvPr id="7" name="Номер слайда 5"/>
          <p:cNvSpPr>
            <a:spLocks noGrp="1"/>
          </p:cNvSpPr>
          <p:nvPr>
            <p:ph type="sldNum" sz="quarter" idx="12"/>
          </p:nvPr>
        </p:nvSpPr>
        <p:spPr>
          <a:xfrm>
            <a:off x="6553200" y="6356350"/>
            <a:ext cx="2133600" cy="365125"/>
          </a:xfrm>
          <a:prstGeom prst="rect">
            <a:avLst/>
          </a:prstGeom>
        </p:spPr>
        <p:txBody>
          <a:bodyPr/>
          <a:lstStyle>
            <a:lvl1pPr>
              <a:defRPr/>
            </a:lvl1pPr>
          </a:lstStyle>
          <a:p>
            <a:pPr fontAlgn="base">
              <a:spcBef>
                <a:spcPct val="0"/>
              </a:spcBef>
              <a:spcAft>
                <a:spcPct val="0"/>
              </a:spcAft>
              <a:defRPr/>
            </a:pPr>
            <a:fld id="{8ED8319C-EFFD-43A6-A723-9E31BBA50F68}" type="slidenum">
              <a:rPr lang="ru-RU">
                <a:solidFill>
                  <a:prstClr val="black"/>
                </a:solidFill>
                <a:latin typeface="Arial" charset="0"/>
                <a:cs typeface="Arial" charset="0"/>
              </a:rPr>
              <a:pPr fontAlgn="base">
                <a:spcBef>
                  <a:spcPct val="0"/>
                </a:spcBef>
                <a:spcAft>
                  <a:spcPct val="0"/>
                </a:spcAft>
                <a:defRPr/>
              </a:pPr>
              <a:t>‹#›</a:t>
            </a:fld>
            <a:endParaRPr lang="ru-RU">
              <a:solidFill>
                <a:prstClr val="black"/>
              </a:solidFill>
              <a:latin typeface="Arial" charset="0"/>
              <a:cs typeface="Arial"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a:prstGeom prst="rect">
            <a:avLst/>
          </a:prstGeo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a:xfrm>
            <a:off x="457200" y="6356350"/>
            <a:ext cx="2133600" cy="365125"/>
          </a:xfrm>
          <a:prstGeom prst="rect">
            <a:avLst/>
          </a:prstGeom>
        </p:spPr>
        <p:txBody>
          <a:bodyPr/>
          <a:lstStyle>
            <a:lvl1pPr>
              <a:defRPr/>
            </a:lvl1pPr>
          </a:lstStyle>
          <a:p>
            <a:pPr fontAlgn="base">
              <a:spcBef>
                <a:spcPct val="0"/>
              </a:spcBef>
              <a:spcAft>
                <a:spcPct val="0"/>
              </a:spcAft>
              <a:defRPr/>
            </a:pPr>
            <a:fld id="{8194FB44-2B3A-4EA5-B708-4FEB9F41BBF1}" type="datetimeFigureOut">
              <a:rPr lang="ru-RU">
                <a:solidFill>
                  <a:prstClr val="black"/>
                </a:solidFill>
                <a:latin typeface="Arial" charset="0"/>
                <a:cs typeface="Arial" charset="0"/>
              </a:rPr>
              <a:pPr fontAlgn="base">
                <a:spcBef>
                  <a:spcPct val="0"/>
                </a:spcBef>
                <a:spcAft>
                  <a:spcPct val="0"/>
                </a:spcAft>
                <a:defRPr/>
              </a:pPr>
              <a:t>10.03.2021</a:t>
            </a:fld>
            <a:endParaRPr lang="ru-RU">
              <a:solidFill>
                <a:prstClr val="black"/>
              </a:solidFill>
              <a:latin typeface="Arial" charset="0"/>
              <a:cs typeface="Arial" charset="0"/>
            </a:endParaRPr>
          </a:p>
        </p:txBody>
      </p:sp>
      <p:sp>
        <p:nvSpPr>
          <p:cNvPr id="6" name="Нижний колонтитул 4"/>
          <p:cNvSpPr>
            <a:spLocks noGrp="1"/>
          </p:cNvSpPr>
          <p:nvPr>
            <p:ph type="ftr" sz="quarter" idx="11"/>
          </p:nvPr>
        </p:nvSpPr>
        <p:spPr>
          <a:xfrm>
            <a:off x="3124200" y="6356350"/>
            <a:ext cx="2895600" cy="365125"/>
          </a:xfrm>
          <a:prstGeom prst="rect">
            <a:avLst/>
          </a:prstGeom>
        </p:spPr>
        <p:txBody>
          <a:bodyPr/>
          <a:lstStyle>
            <a:lvl1pPr>
              <a:defRPr/>
            </a:lvl1pPr>
          </a:lstStyle>
          <a:p>
            <a:pPr fontAlgn="base">
              <a:spcBef>
                <a:spcPct val="0"/>
              </a:spcBef>
              <a:spcAft>
                <a:spcPct val="0"/>
              </a:spcAft>
              <a:defRPr/>
            </a:pPr>
            <a:endParaRPr lang="ru-RU">
              <a:solidFill>
                <a:prstClr val="black"/>
              </a:solidFill>
              <a:latin typeface="Arial" charset="0"/>
              <a:cs typeface="Arial" charset="0"/>
            </a:endParaRPr>
          </a:p>
        </p:txBody>
      </p:sp>
      <p:sp>
        <p:nvSpPr>
          <p:cNvPr id="7" name="Номер слайда 5"/>
          <p:cNvSpPr>
            <a:spLocks noGrp="1"/>
          </p:cNvSpPr>
          <p:nvPr>
            <p:ph type="sldNum" sz="quarter" idx="12"/>
          </p:nvPr>
        </p:nvSpPr>
        <p:spPr>
          <a:xfrm>
            <a:off x="6553200" y="6356350"/>
            <a:ext cx="2133600" cy="365125"/>
          </a:xfrm>
          <a:prstGeom prst="rect">
            <a:avLst/>
          </a:prstGeom>
        </p:spPr>
        <p:txBody>
          <a:bodyPr/>
          <a:lstStyle>
            <a:lvl1pPr>
              <a:defRPr/>
            </a:lvl1pPr>
          </a:lstStyle>
          <a:p>
            <a:pPr fontAlgn="base">
              <a:spcBef>
                <a:spcPct val="0"/>
              </a:spcBef>
              <a:spcAft>
                <a:spcPct val="0"/>
              </a:spcAft>
              <a:defRPr/>
            </a:pPr>
            <a:fld id="{27C51498-F984-481A-8E8C-4DDFA9BC9183}" type="slidenum">
              <a:rPr lang="ru-RU">
                <a:solidFill>
                  <a:prstClr val="black"/>
                </a:solidFill>
                <a:latin typeface="Arial" charset="0"/>
                <a:cs typeface="Arial" charset="0"/>
              </a:rPr>
              <a:pPr fontAlgn="base">
                <a:spcBef>
                  <a:spcPct val="0"/>
                </a:spcBef>
                <a:spcAft>
                  <a:spcPct val="0"/>
                </a:spcAft>
                <a:defRPr/>
              </a:pPr>
              <a:t>‹#›</a:t>
            </a:fld>
            <a:endParaRPr lang="ru-RU">
              <a:solidFill>
                <a:prstClr val="black"/>
              </a:solidFill>
              <a:latin typeface="Arial" charset="0"/>
              <a:cs typeface="Arial"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4.xml"/><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4.xml"/><Relationship Id="rId5" Type="http://schemas.openxmlformats.org/officeDocument/2006/relationships/image" Target="../media/image37.jpeg"/><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4.xml"/><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4.xml"/><Relationship Id="rId4" Type="http://schemas.openxmlformats.org/officeDocument/2006/relationships/image" Target="../media/image5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4.xml"/><Relationship Id="rId4" Type="http://schemas.openxmlformats.org/officeDocument/2006/relationships/image" Target="../media/image53.jpeg"/></Relationships>
</file>

<file path=ppt/slides/_rels/slide2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4.xml"/><Relationship Id="rId4" Type="http://schemas.openxmlformats.org/officeDocument/2006/relationships/image" Target="../media/image56.jpeg"/></Relationships>
</file>

<file path=ppt/slides/_rels/slide2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4.xml"/><Relationship Id="rId4" Type="http://schemas.openxmlformats.org/officeDocument/2006/relationships/image" Target="../media/image59.jpeg"/></Relationships>
</file>

<file path=ppt/slides/_rels/slide2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4.xml"/><Relationship Id="rId5" Type="http://schemas.openxmlformats.org/officeDocument/2006/relationships/image" Target="../media/image63.jpeg"/><Relationship Id="rId4" Type="http://schemas.openxmlformats.org/officeDocument/2006/relationships/image" Target="../media/image62.jpeg"/></Relationships>
</file>

<file path=ppt/slides/_rels/slide2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4.xml"/><Relationship Id="rId4" Type="http://schemas.openxmlformats.org/officeDocument/2006/relationships/image" Target="../media/image66.jpeg"/></Relationships>
</file>

<file path=ppt/slides/_rels/slide2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4.xml"/><Relationship Id="rId5" Type="http://schemas.openxmlformats.org/officeDocument/2006/relationships/image" Target="../media/image70.png"/><Relationship Id="rId4" Type="http://schemas.openxmlformats.org/officeDocument/2006/relationships/image" Target="../media/image69.jpeg"/></Relationships>
</file>

<file path=ppt/slides/_rels/slide2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4.xml"/><Relationship Id="rId5" Type="http://schemas.openxmlformats.org/officeDocument/2006/relationships/image" Target="../media/image74.png"/><Relationship Id="rId4" Type="http://schemas.openxmlformats.org/officeDocument/2006/relationships/image" Target="../media/image73.jpeg"/></Relationships>
</file>

<file path=ppt/slides/_rels/slide2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4.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2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4.xml"/><Relationship Id="rId4" Type="http://schemas.openxmlformats.org/officeDocument/2006/relationships/image" Target="../media/image82.png"/></Relationships>
</file>

<file path=ppt/slides/_rels/slide2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4.xml"/><Relationship Id="rId4" Type="http://schemas.openxmlformats.org/officeDocument/2006/relationships/image" Target="../media/image8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4.xml"/><Relationship Id="rId4" Type="http://schemas.openxmlformats.org/officeDocument/2006/relationships/image" Target="../media/image88.png"/></Relationships>
</file>

<file path=ppt/slides/_rels/slide3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4.xml"/><Relationship Id="rId5" Type="http://schemas.openxmlformats.org/officeDocument/2006/relationships/image" Target="../media/image92.jpeg"/><Relationship Id="rId4" Type="http://schemas.openxmlformats.org/officeDocument/2006/relationships/image" Target="../media/image91.jpeg"/></Relationships>
</file>

<file path=ppt/slides/_rels/slide3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4.xml"/><Relationship Id="rId4" Type="http://schemas.openxmlformats.org/officeDocument/2006/relationships/image" Target="../media/image95.jpeg"/></Relationships>
</file>

<file path=ppt/slides/_rels/slide3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4.xml"/><Relationship Id="rId5" Type="http://schemas.openxmlformats.org/officeDocument/2006/relationships/image" Target="../media/image99.png"/><Relationship Id="rId4" Type="http://schemas.openxmlformats.org/officeDocument/2006/relationships/image" Target="../media/image98.jpeg"/></Relationships>
</file>

<file path=ppt/slides/_rels/slide3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4.xml"/><Relationship Id="rId5" Type="http://schemas.openxmlformats.org/officeDocument/2006/relationships/image" Target="../media/image103.jpeg"/><Relationship Id="rId4" Type="http://schemas.openxmlformats.org/officeDocument/2006/relationships/image" Target="../media/image102.jpeg"/></Relationships>
</file>

<file path=ppt/slides/_rels/slide3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4.xml"/><Relationship Id="rId4" Type="http://schemas.openxmlformats.org/officeDocument/2006/relationships/image" Target="../media/image106.jpeg"/></Relationships>
</file>

<file path=ppt/slides/_rels/slide3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4.xml"/><Relationship Id="rId4" Type="http://schemas.openxmlformats.org/officeDocument/2006/relationships/image" Target="../media/image109.jpeg"/></Relationships>
</file>

<file path=ppt/slides/_rels/slide3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4.xml"/><Relationship Id="rId4" Type="http://schemas.openxmlformats.org/officeDocument/2006/relationships/image" Target="../media/image112.png"/></Relationships>
</file>

<file path=ppt/slides/_rels/slide3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4.xml"/><Relationship Id="rId4" Type="http://schemas.openxmlformats.org/officeDocument/2006/relationships/image" Target="../media/image115.jpeg"/></Relationships>
</file>

<file path=ppt/slides/_rels/slide39.xml.rels><?xml version="1.0" encoding="UTF-8" standalone="yes"?>
<Relationships xmlns="http://schemas.openxmlformats.org/package/2006/relationships"><Relationship Id="rId3" Type="http://schemas.openxmlformats.org/officeDocument/2006/relationships/image" Target="../media/image117.gif"/><Relationship Id="rId2" Type="http://schemas.openxmlformats.org/officeDocument/2006/relationships/image" Target="../media/image116.jpeg"/><Relationship Id="rId1" Type="http://schemas.openxmlformats.org/officeDocument/2006/relationships/slideLayout" Target="../slideLayouts/slideLayout4.xml"/><Relationship Id="rId4" Type="http://schemas.openxmlformats.org/officeDocument/2006/relationships/image" Target="../media/image118.jpeg"/></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4.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jpeg"/></Relationships>
</file>

<file path=ppt/slides/_rels/slide41.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4.xml"/><Relationship Id="rId4" Type="http://schemas.openxmlformats.org/officeDocument/2006/relationships/image" Target="../media/image126.jpeg"/></Relationships>
</file>

<file path=ppt/slides/_rels/slide42.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4.xml"/><Relationship Id="rId4" Type="http://schemas.openxmlformats.org/officeDocument/2006/relationships/image" Target="../media/image129.png"/></Relationships>
</file>

<file path=ppt/slides/_rels/slide43.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4.xml"/><Relationship Id="rId5" Type="http://schemas.openxmlformats.org/officeDocument/2006/relationships/image" Target="../media/image133.png"/><Relationship Id="rId4" Type="http://schemas.openxmlformats.org/officeDocument/2006/relationships/image" Target="../media/image132.jpeg"/></Relationships>
</file>

<file path=ppt/slides/_rels/slide44.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png"/><Relationship Id="rId1" Type="http://schemas.openxmlformats.org/officeDocument/2006/relationships/slideLayout" Target="../slideLayouts/slideLayout4.xml"/><Relationship Id="rId4" Type="http://schemas.openxmlformats.org/officeDocument/2006/relationships/image" Target="../media/image136.jpeg"/></Relationships>
</file>

<file path=ppt/slides/_rels/slide45.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4.xml"/><Relationship Id="rId5" Type="http://schemas.openxmlformats.org/officeDocument/2006/relationships/image" Target="../media/image140.png"/><Relationship Id="rId4" Type="http://schemas.openxmlformats.org/officeDocument/2006/relationships/image" Target="../media/image139.png"/></Relationships>
</file>

<file path=ppt/slides/_rels/slide46.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4.xml"/><Relationship Id="rId4" Type="http://schemas.openxmlformats.org/officeDocument/2006/relationships/image" Target="../media/image143.jpeg"/></Relationships>
</file>

<file path=ppt/slides/_rels/slide47.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4.xml"/><Relationship Id="rId4" Type="http://schemas.openxmlformats.org/officeDocument/2006/relationships/image" Target="../media/image148.png"/></Relationships>
</file>

<file path=ppt/slides/_rels/slide49.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4.xml"/><Relationship Id="rId4" Type="http://schemas.openxmlformats.org/officeDocument/2006/relationships/image" Target="../media/image151.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4.xml"/><Relationship Id="rId6" Type="http://schemas.openxmlformats.org/officeDocument/2006/relationships/image" Target="../media/image156.jpeg"/><Relationship Id="rId5" Type="http://schemas.openxmlformats.org/officeDocument/2006/relationships/image" Target="../media/image155.jpeg"/><Relationship Id="rId4" Type="http://schemas.openxmlformats.org/officeDocument/2006/relationships/image" Target="../media/image154.jpeg"/></Relationships>
</file>

<file path=ppt/slides/_rels/slide51.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4.xml"/><Relationship Id="rId5" Type="http://schemas.openxmlformats.org/officeDocument/2006/relationships/image" Target="../media/image160.png"/><Relationship Id="rId4" Type="http://schemas.openxmlformats.org/officeDocument/2006/relationships/image" Target="../media/image159.jpeg"/></Relationships>
</file>

<file path=ppt/slides/_rels/slide52.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jpeg"/><Relationship Id="rId1" Type="http://schemas.openxmlformats.org/officeDocument/2006/relationships/slideLayout" Target="../slideLayouts/slideLayout4.xml"/><Relationship Id="rId4" Type="http://schemas.openxmlformats.org/officeDocument/2006/relationships/image" Target="../media/image163.jpeg"/></Relationships>
</file>

<file path=ppt/slides/_rels/slide53.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4.xml"/><Relationship Id="rId4" Type="http://schemas.openxmlformats.org/officeDocument/2006/relationships/image" Target="../media/image166.png"/></Relationships>
</file>

<file path=ppt/slides/_rels/slide54.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4.xml"/><Relationship Id="rId6" Type="http://schemas.openxmlformats.org/officeDocument/2006/relationships/image" Target="../media/image171.gif"/><Relationship Id="rId5" Type="http://schemas.openxmlformats.org/officeDocument/2006/relationships/image" Target="../media/image170.jpeg"/><Relationship Id="rId4" Type="http://schemas.openxmlformats.org/officeDocument/2006/relationships/image" Target="../media/image169.jpeg"/></Relationships>
</file>

<file path=ppt/slides/_rels/slide55.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jpeg"/><Relationship Id="rId1" Type="http://schemas.openxmlformats.org/officeDocument/2006/relationships/slideLayout" Target="../slideLayouts/slideLayout4.xml"/><Relationship Id="rId5" Type="http://schemas.openxmlformats.org/officeDocument/2006/relationships/image" Target="../media/image175.png"/><Relationship Id="rId4" Type="http://schemas.openxmlformats.org/officeDocument/2006/relationships/image" Target="../media/image174.jpeg"/></Relationships>
</file>

<file path=ppt/slides/_rels/slide56.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76.jpeg"/><Relationship Id="rId1" Type="http://schemas.openxmlformats.org/officeDocument/2006/relationships/slideLayout" Target="../slideLayouts/slideLayout4.xml"/><Relationship Id="rId5" Type="http://schemas.openxmlformats.org/officeDocument/2006/relationships/image" Target="../media/image179.jpeg"/><Relationship Id="rId4" Type="http://schemas.openxmlformats.org/officeDocument/2006/relationships/image" Target="../media/image178.jpeg"/></Relationships>
</file>

<file path=ppt/slides/_rels/slide57.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image" Target="../media/image180.jpeg"/><Relationship Id="rId1" Type="http://schemas.openxmlformats.org/officeDocument/2006/relationships/slideLayout" Target="../slideLayouts/slideLayout4.xml"/><Relationship Id="rId5" Type="http://schemas.openxmlformats.org/officeDocument/2006/relationships/image" Target="../media/image183.jpeg"/><Relationship Id="rId4" Type="http://schemas.openxmlformats.org/officeDocument/2006/relationships/image" Target="../media/image182.jpeg"/></Relationships>
</file>

<file path=ppt/slides/_rels/slide58.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image" Target="../media/image184.jpeg"/><Relationship Id="rId1" Type="http://schemas.openxmlformats.org/officeDocument/2006/relationships/slideLayout" Target="../slideLayouts/slideLayout4.xml"/><Relationship Id="rId4" Type="http://schemas.openxmlformats.org/officeDocument/2006/relationships/image" Target="../media/image186.jpeg"/></Relationships>
</file>

<file path=ppt/slides/_rels/slide59.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87.jpeg"/><Relationship Id="rId1" Type="http://schemas.openxmlformats.org/officeDocument/2006/relationships/slideLayout" Target="../slideLayouts/slideLayout4.xml"/><Relationship Id="rId4" Type="http://schemas.openxmlformats.org/officeDocument/2006/relationships/image" Target="../media/image189.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60.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image" Target="../media/image190.jpeg"/><Relationship Id="rId1" Type="http://schemas.openxmlformats.org/officeDocument/2006/relationships/slideLayout" Target="../slideLayouts/slideLayout4.xml"/><Relationship Id="rId4" Type="http://schemas.openxmlformats.org/officeDocument/2006/relationships/image" Target="../media/image192.jpeg"/></Relationships>
</file>

<file path=ppt/slides/_rels/slide61.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image" Target="../media/image193.jpeg"/><Relationship Id="rId1" Type="http://schemas.openxmlformats.org/officeDocument/2006/relationships/slideLayout" Target="../slideLayouts/slideLayout4.xml"/><Relationship Id="rId5" Type="http://schemas.openxmlformats.org/officeDocument/2006/relationships/image" Target="../media/image196.jpeg"/><Relationship Id="rId4" Type="http://schemas.openxmlformats.org/officeDocument/2006/relationships/image" Target="../media/image195.jpeg"/></Relationships>
</file>

<file path=ppt/slides/_rels/slide62.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image" Target="../media/image197.jpeg"/><Relationship Id="rId1" Type="http://schemas.openxmlformats.org/officeDocument/2006/relationships/slideLayout" Target="../slideLayouts/slideLayout4.xml"/><Relationship Id="rId5" Type="http://schemas.openxmlformats.org/officeDocument/2006/relationships/image" Target="../media/image200.jpeg"/><Relationship Id="rId4" Type="http://schemas.openxmlformats.org/officeDocument/2006/relationships/image" Target="../media/image199.png"/></Relationships>
</file>

<file path=ppt/slides/_rels/slide63.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image" Target="../media/image201.jpeg"/><Relationship Id="rId1" Type="http://schemas.openxmlformats.org/officeDocument/2006/relationships/slideLayout" Target="../slideLayouts/slideLayout4.xml"/><Relationship Id="rId4" Type="http://schemas.openxmlformats.org/officeDocument/2006/relationships/image" Target="../media/image203.png"/></Relationships>
</file>

<file path=ppt/slides/_rels/slide64.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image" Target="../media/image204.jpeg"/><Relationship Id="rId1" Type="http://schemas.openxmlformats.org/officeDocument/2006/relationships/slideLayout" Target="../slideLayouts/slideLayout4.xml"/><Relationship Id="rId4" Type="http://schemas.openxmlformats.org/officeDocument/2006/relationships/image" Target="../media/image206.jpeg"/></Relationships>
</file>

<file path=ppt/slides/_rels/slide65.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image" Target="../media/image207.jpeg"/><Relationship Id="rId1" Type="http://schemas.openxmlformats.org/officeDocument/2006/relationships/slideLayout" Target="../slideLayouts/slideLayout4.xml"/><Relationship Id="rId4" Type="http://schemas.openxmlformats.org/officeDocument/2006/relationships/image" Target="../media/image209.jpeg"/></Relationships>
</file>

<file path=ppt/slides/_rels/slide66.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image" Target="../media/image210.jpeg"/><Relationship Id="rId1" Type="http://schemas.openxmlformats.org/officeDocument/2006/relationships/slideLayout" Target="../slideLayouts/slideLayout4.xml"/><Relationship Id="rId4" Type="http://schemas.openxmlformats.org/officeDocument/2006/relationships/image" Target="../media/image212.jpeg"/></Relationships>
</file>

<file path=ppt/slides/_rels/slide67.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image" Target="../media/image213.jpeg"/><Relationship Id="rId1" Type="http://schemas.openxmlformats.org/officeDocument/2006/relationships/slideLayout" Target="../slideLayouts/slideLayout4.xml"/><Relationship Id="rId4" Type="http://schemas.openxmlformats.org/officeDocument/2006/relationships/image" Target="../media/image215.jpeg"/></Relationships>
</file>

<file path=ppt/slides/_rels/slide68.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image" Target="../media/image216.jpeg"/><Relationship Id="rId1" Type="http://schemas.openxmlformats.org/officeDocument/2006/relationships/slideLayout" Target="../slideLayouts/slideLayout4.xml"/><Relationship Id="rId4" Type="http://schemas.openxmlformats.org/officeDocument/2006/relationships/image" Target="../media/image218.png"/></Relationships>
</file>

<file path=ppt/slides/_rels/slide69.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image" Target="../media/image219.jpeg"/><Relationship Id="rId1" Type="http://schemas.openxmlformats.org/officeDocument/2006/relationships/slideLayout" Target="../slideLayouts/slideLayout4.xml"/><Relationship Id="rId4" Type="http://schemas.openxmlformats.org/officeDocument/2006/relationships/image" Target="../media/image221.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image" Target="../media/image222.jpeg"/><Relationship Id="rId1" Type="http://schemas.openxmlformats.org/officeDocument/2006/relationships/slideLayout" Target="../slideLayouts/slideLayout4.xml"/><Relationship Id="rId5" Type="http://schemas.openxmlformats.org/officeDocument/2006/relationships/image" Target="../media/image225.jpeg"/><Relationship Id="rId4" Type="http://schemas.openxmlformats.org/officeDocument/2006/relationships/image" Target="../media/image224.jpeg"/></Relationships>
</file>

<file path=ppt/slides/_rels/slide71.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image" Target="../media/image226.jpeg"/><Relationship Id="rId1" Type="http://schemas.openxmlformats.org/officeDocument/2006/relationships/slideLayout" Target="../slideLayouts/slideLayout4.xml"/><Relationship Id="rId5" Type="http://schemas.openxmlformats.org/officeDocument/2006/relationships/image" Target="../media/image229.jpeg"/><Relationship Id="rId4" Type="http://schemas.openxmlformats.org/officeDocument/2006/relationships/image" Target="../media/image228.jpeg"/></Relationships>
</file>

<file path=ppt/slides/_rels/slide72.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image" Target="../media/image230.jpeg"/><Relationship Id="rId1" Type="http://schemas.openxmlformats.org/officeDocument/2006/relationships/slideLayout" Target="../slideLayouts/slideLayout4.xml"/><Relationship Id="rId5" Type="http://schemas.openxmlformats.org/officeDocument/2006/relationships/image" Target="../media/image233.jpeg"/><Relationship Id="rId4" Type="http://schemas.openxmlformats.org/officeDocument/2006/relationships/image" Target="../media/image232.jpeg"/></Relationships>
</file>

<file path=ppt/slides/_rels/slide73.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image" Target="../media/image234.jpeg"/><Relationship Id="rId1" Type="http://schemas.openxmlformats.org/officeDocument/2006/relationships/slideLayout" Target="../slideLayouts/slideLayout4.xml"/><Relationship Id="rId4" Type="http://schemas.openxmlformats.org/officeDocument/2006/relationships/image" Target="../media/image236.png"/></Relationships>
</file>

<file path=ppt/slides/_rels/slide74.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image" Target="../media/image237.jpeg"/><Relationship Id="rId1" Type="http://schemas.openxmlformats.org/officeDocument/2006/relationships/slideLayout" Target="../slideLayouts/slideLayout4.xml"/><Relationship Id="rId6" Type="http://schemas.openxmlformats.org/officeDocument/2006/relationships/image" Target="../media/image241.png"/><Relationship Id="rId5" Type="http://schemas.openxmlformats.org/officeDocument/2006/relationships/image" Target="../media/image240.jpeg"/><Relationship Id="rId4" Type="http://schemas.openxmlformats.org/officeDocument/2006/relationships/image" Target="../media/image239.jpeg"/></Relationships>
</file>

<file path=ppt/slides/_rels/slide75.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image" Target="../media/image242.jpeg"/><Relationship Id="rId1" Type="http://schemas.openxmlformats.org/officeDocument/2006/relationships/slideLayout" Target="../slideLayouts/slideLayout4.xml"/><Relationship Id="rId4" Type="http://schemas.openxmlformats.org/officeDocument/2006/relationships/image" Target="../media/image244.jpeg"/></Relationships>
</file>

<file path=ppt/slides/_rels/slide76.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image" Target="../media/image245.jpeg"/><Relationship Id="rId1" Type="http://schemas.openxmlformats.org/officeDocument/2006/relationships/slideLayout" Target="../slideLayouts/slideLayout4.xml"/><Relationship Id="rId4" Type="http://schemas.openxmlformats.org/officeDocument/2006/relationships/image" Target="../media/image247.jpeg"/></Relationships>
</file>

<file path=ppt/slides/_rels/slide77.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image" Target="../media/image248.jpeg"/><Relationship Id="rId1" Type="http://schemas.openxmlformats.org/officeDocument/2006/relationships/slideLayout" Target="../slideLayouts/slideLayout4.xml"/><Relationship Id="rId5" Type="http://schemas.openxmlformats.org/officeDocument/2006/relationships/image" Target="../media/image251.png"/><Relationship Id="rId4" Type="http://schemas.openxmlformats.org/officeDocument/2006/relationships/image" Target="../media/image250.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image" Target="../media/image252.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 Id="rId5" Type="http://schemas.openxmlformats.org/officeDocument/2006/relationships/image" Target="../media/image19.jpeg"/><Relationship Id="rId4" Type="http://schemas.openxmlformats.org/officeDocument/2006/relationships/image" Target="../media/image18.jpeg"/></Relationships>
</file>

<file path=ppt/slides/_rels/slide80.xml.rels><?xml version="1.0" encoding="UTF-8" standalone="yes"?>
<Relationships xmlns="http://schemas.openxmlformats.org/package/2006/relationships"><Relationship Id="rId2" Type="http://schemas.openxmlformats.org/officeDocument/2006/relationships/image" Target="../media/image254.pn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image" Target="../media/image255.pn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image" Target="../media/image256.jpe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258.jpeg"/><Relationship Id="rId2" Type="http://schemas.openxmlformats.org/officeDocument/2006/relationships/image" Target="../media/image257.jpeg"/><Relationship Id="rId1" Type="http://schemas.openxmlformats.org/officeDocument/2006/relationships/slideLayout" Target="../slideLayouts/slideLayout4.xml"/><Relationship Id="rId4" Type="http://schemas.openxmlformats.org/officeDocument/2006/relationships/image" Target="../media/image259.jpeg"/></Relationships>
</file>

<file path=ppt/slides/_rels/slide84.xml.rels><?xml version="1.0" encoding="UTF-8" standalone="yes"?>
<Relationships xmlns="http://schemas.openxmlformats.org/package/2006/relationships"><Relationship Id="rId3" Type="http://schemas.openxmlformats.org/officeDocument/2006/relationships/image" Target="../media/image261.jpeg"/><Relationship Id="rId2" Type="http://schemas.openxmlformats.org/officeDocument/2006/relationships/image" Target="../media/image260.jpeg"/><Relationship Id="rId1" Type="http://schemas.openxmlformats.org/officeDocument/2006/relationships/slideLayout" Target="../slideLayouts/slideLayout4.xml"/><Relationship Id="rId4" Type="http://schemas.openxmlformats.org/officeDocument/2006/relationships/image" Target="../media/image262.jpeg"/></Relationships>
</file>

<file path=ppt/slides/_rels/slide85.xml.rels><?xml version="1.0" encoding="UTF-8" standalone="yes"?>
<Relationships xmlns="http://schemas.openxmlformats.org/package/2006/relationships"><Relationship Id="rId2" Type="http://schemas.openxmlformats.org/officeDocument/2006/relationships/image" Target="../media/image263.jpe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hyperlink" Target="http://www.eduportal44.ru/Kostroma_EDU/ds_48/DocLib14/0_b711a_da2280b5_orig.png" TargetMode="External"/><Relationship Id="rId2" Type="http://schemas.openxmlformats.org/officeDocument/2006/relationships/hyperlink" Target="http://linda6035.ucoz.ru/" TargetMode="External"/><Relationship Id="rId1" Type="http://schemas.openxmlformats.org/officeDocument/2006/relationships/slideLayout" Target="../slideLayouts/slideLayout6.xml"/><Relationship Id="rId6" Type="http://schemas.openxmlformats.org/officeDocument/2006/relationships/hyperlink" Target="https://avatanplus.com/files/resources/original/56aefc7ab44ab1529b8a3f72.png" TargetMode="External"/><Relationship Id="rId5" Type="http://schemas.openxmlformats.org/officeDocument/2006/relationships/hyperlink" Target="http://img0.liveinternet.ru/images/attach/c/7/95/524/95524364_large_Snowmen__1_.png" TargetMode="External"/><Relationship Id="rId4" Type="http://schemas.openxmlformats.org/officeDocument/2006/relationships/hyperlink" Target="http://www.playcast.ru/uploads/2013/12/14/6839893.pn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6"/>
          <p:cNvGrpSpPr/>
          <p:nvPr/>
        </p:nvGrpSpPr>
        <p:grpSpPr>
          <a:xfrm>
            <a:off x="971600" y="1815207"/>
            <a:ext cx="7200800" cy="2862322"/>
            <a:chOff x="1115616" y="2146448"/>
            <a:chExt cx="7165477" cy="3737250"/>
          </a:xfrm>
        </p:grpSpPr>
        <p:sp>
          <p:nvSpPr>
            <p:cNvPr id="3" name="Прямоугольник 2"/>
            <p:cNvSpPr/>
            <p:nvPr/>
          </p:nvSpPr>
          <p:spPr>
            <a:xfrm>
              <a:off x="1115616" y="2146448"/>
              <a:ext cx="7165477" cy="2531685"/>
            </a:xfrm>
            <a:prstGeom prst="rect">
              <a:avLst/>
            </a:prstGeom>
            <a:noFill/>
          </p:spPr>
          <p:txBody>
            <a:bodyPr wrap="square">
              <a:spAutoFit/>
            </a:bodyPr>
            <a:lstStyle/>
            <a:p>
              <a:pPr algn="ctr" fontAlgn="base">
                <a:spcBef>
                  <a:spcPct val="0"/>
                </a:spcBef>
                <a:spcAft>
                  <a:spcPct val="0"/>
                </a:spcAft>
                <a:defRPr/>
              </a:pPr>
              <a:r>
                <a:rPr lang="ru-RU" sz="6000" b="1" dirty="0" smtClean="0">
                  <a:ln w="19050">
                    <a:solidFill>
                      <a:prstClr val="white"/>
                    </a:solidFill>
                    <a:prstDash val="solid"/>
                  </a:ln>
                  <a:solidFill>
                    <a:srgbClr val="002060"/>
                  </a:solidFill>
                  <a:effectLst>
                    <a:outerShdw blurRad="50000" dist="50800" dir="7500000" algn="tl">
                      <a:srgbClr val="000000">
                        <a:shade val="5000"/>
                        <a:alpha val="35000"/>
                      </a:srgbClr>
                    </a:outerShdw>
                  </a:effectLst>
                  <a:latin typeface="Monotype Corsiva" pitchFamily="66" charset="0"/>
                  <a:cs typeface="Arial" charset="0"/>
                </a:rPr>
                <a:t>Газета для родителей «Березка»</a:t>
              </a:r>
              <a:endParaRPr lang="ru-RU" sz="6000" b="1" dirty="0">
                <a:ln w="19050">
                  <a:solidFill>
                    <a:prstClr val="white"/>
                  </a:solidFill>
                  <a:prstDash val="solid"/>
                </a:ln>
                <a:solidFill>
                  <a:srgbClr val="002060"/>
                </a:solidFill>
                <a:effectLst>
                  <a:outerShdw blurRad="50000" dist="50800" dir="7500000" algn="tl">
                    <a:srgbClr val="000000">
                      <a:shade val="5000"/>
                      <a:alpha val="35000"/>
                    </a:srgbClr>
                  </a:outerShdw>
                </a:effectLst>
                <a:latin typeface="Monotype Corsiva" pitchFamily="66" charset="0"/>
                <a:cs typeface="Arial" charset="0"/>
              </a:endParaRPr>
            </a:p>
          </p:txBody>
        </p:sp>
        <p:sp>
          <p:nvSpPr>
            <p:cNvPr id="4" name="Прямоугольник 3"/>
            <p:cNvSpPr/>
            <p:nvPr/>
          </p:nvSpPr>
          <p:spPr>
            <a:xfrm>
              <a:off x="2156002" y="4678133"/>
              <a:ext cx="5084703" cy="1205565"/>
            </a:xfrm>
            <a:prstGeom prst="rect">
              <a:avLst/>
            </a:prstGeom>
          </p:spPr>
          <p:txBody>
            <a:bodyPr wrap="square">
              <a:spAutoFit/>
            </a:bodyPr>
            <a:lstStyle/>
            <a:p>
              <a:pPr algn="ctr" fontAlgn="base">
                <a:spcBef>
                  <a:spcPct val="0"/>
                </a:spcBef>
                <a:spcAft>
                  <a:spcPct val="0"/>
                </a:spcAft>
                <a:defRPr/>
              </a:pPr>
              <a:r>
                <a:rPr lang="ru-RU" dirty="0" smtClean="0">
                  <a:solidFill>
                    <a:schemeClr val="accent1"/>
                  </a:solidFill>
                  <a:effectLst>
                    <a:outerShdw blurRad="38100" dist="38100" dir="2700000" algn="tl">
                      <a:srgbClr val="000000">
                        <a:alpha val="43137"/>
                      </a:srgbClr>
                    </a:outerShdw>
                  </a:effectLst>
                  <a:latin typeface="Monotype Corsiva" pitchFamily="66" charset="0"/>
                  <a:cs typeface="Arial" charset="0"/>
                </a:rPr>
                <a:t>№ 2 второй квартал 2020-2021 </a:t>
              </a:r>
              <a:r>
                <a:rPr lang="ru-RU" dirty="0" err="1" smtClean="0">
                  <a:solidFill>
                    <a:schemeClr val="accent1"/>
                  </a:solidFill>
                  <a:effectLst>
                    <a:outerShdw blurRad="38100" dist="38100" dir="2700000" algn="tl">
                      <a:srgbClr val="000000">
                        <a:alpha val="43137"/>
                      </a:srgbClr>
                    </a:outerShdw>
                  </a:effectLst>
                  <a:latin typeface="Monotype Corsiva" pitchFamily="66" charset="0"/>
                  <a:cs typeface="Arial" charset="0"/>
                </a:rPr>
                <a:t>уч.г</a:t>
              </a:r>
              <a:r>
                <a:rPr lang="ru-RU" dirty="0" smtClean="0">
                  <a:solidFill>
                    <a:schemeClr val="accent1"/>
                  </a:solidFill>
                  <a:effectLst>
                    <a:outerShdw blurRad="38100" dist="38100" dir="2700000" algn="tl">
                      <a:srgbClr val="000000">
                        <a:alpha val="43137"/>
                      </a:srgbClr>
                    </a:outerShdw>
                  </a:effectLst>
                  <a:latin typeface="Monotype Corsiva" pitchFamily="66" charset="0"/>
                  <a:cs typeface="Arial" charset="0"/>
                </a:rPr>
                <a:t>.</a:t>
              </a:r>
            </a:p>
            <a:p>
              <a:pPr algn="ctr" fontAlgn="base">
                <a:spcBef>
                  <a:spcPct val="0"/>
                </a:spcBef>
                <a:spcAft>
                  <a:spcPct val="0"/>
                </a:spcAft>
                <a:defRPr/>
              </a:pPr>
              <a:r>
                <a:rPr lang="ru-RU" dirty="0" smtClean="0">
                  <a:solidFill>
                    <a:schemeClr val="accent1"/>
                  </a:solidFill>
                  <a:effectLst>
                    <a:outerShdw blurRad="38100" dist="38100" dir="2700000" algn="tl">
                      <a:srgbClr val="000000">
                        <a:alpha val="43137"/>
                      </a:srgbClr>
                    </a:outerShdw>
                  </a:effectLst>
                  <a:latin typeface="Monotype Corsiva" pitchFamily="66" charset="0"/>
                  <a:cs typeface="Arial" charset="0"/>
                </a:rPr>
                <a:t>Муниципальное дошкольное образовательное учреждение центр развития ребенка – детский сад № 14</a:t>
              </a:r>
              <a:endParaRPr lang="ru-RU" dirty="0">
                <a:solidFill>
                  <a:schemeClr val="accent1"/>
                </a:solidFill>
                <a:effectLst>
                  <a:outerShdw blurRad="38100" dist="38100" dir="2700000" algn="tl">
                    <a:srgbClr val="000000">
                      <a:alpha val="43137"/>
                    </a:srgbClr>
                  </a:outerShdw>
                </a:effectLst>
                <a:latin typeface="Monotype Corsiva" pitchFamily="66" charset="0"/>
                <a:cs typeface="Arial" charset="0"/>
              </a:endParaRPr>
            </a:p>
          </p:txBody>
        </p:sp>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ln w="19050">
                  <a:solidFill>
                    <a:prstClr val="white"/>
                  </a:solidFill>
                  <a:prstDash val="solid"/>
                </a:ln>
                <a:solidFill>
                  <a:srgbClr val="C00000"/>
                </a:solidFill>
                <a:effectLst>
                  <a:outerShdw blurRad="50000" dist="50800" dir="7500000" algn="tl">
                    <a:srgbClr val="000000">
                      <a:shade val="5000"/>
                      <a:alpha val="35000"/>
                    </a:srgbClr>
                  </a:outerShdw>
                </a:effectLst>
                <a:latin typeface="Monotype Corsiva" pitchFamily="66" charset="0"/>
                <a:cs typeface="Arial" charset="0"/>
              </a:rPr>
              <a:t>Праздник продолжается!</a:t>
            </a:r>
            <a:endParaRPr lang="ru-RU" dirty="0">
              <a:solidFill>
                <a:srgbClr val="C00000"/>
              </a:solidFill>
            </a:endParaRPr>
          </a:p>
        </p:txBody>
      </p:sp>
      <p:sp>
        <p:nvSpPr>
          <p:cNvPr id="3" name="Объект 2"/>
          <p:cNvSpPr>
            <a:spLocks noGrp="1"/>
          </p:cNvSpPr>
          <p:nvPr>
            <p:ph sz="half" idx="1"/>
          </p:nvPr>
        </p:nvSpPr>
        <p:spPr>
          <a:xfrm>
            <a:off x="457200" y="1052736"/>
            <a:ext cx="4038600" cy="5400600"/>
          </a:xfrm>
        </p:spPr>
        <p:txBody>
          <a:bodyPr/>
          <a:lstStyle/>
          <a:p>
            <a:pPr marL="0" indent="457200" algn="just">
              <a:buNone/>
            </a:pPr>
            <a:r>
              <a:rPr lang="ru-RU" sz="1400" dirty="0"/>
              <a:t>Педагог ясельной группы провела праздник «Старый Новый год», с помощью которого вызвала у детей радость от восприятия знакомой музыки, желание подпевать и двигаться под музыку. Вместе с малышами повторили те произведения, с которыми познакомились ранее. А потом в гости пришел Снеговик, который с удовольствием пел и танцевал с ребятами. Потом он предложил веселую игру со снежками. В конце мероприятия снеговик угостил детей вкусными пряниками. Все остались очень довольны праздником.</a:t>
            </a:r>
          </a:p>
        </p:txBody>
      </p:sp>
      <p:pic>
        <p:nvPicPr>
          <p:cNvPr id="7170" name="Picture 2" descr="IMG-20210114-WA00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1078034"/>
            <a:ext cx="1296144" cy="1720545"/>
          </a:xfrm>
          <a:prstGeom prst="rect">
            <a:avLst/>
          </a:prstGeom>
          <a:solidFill>
            <a:srgbClr val="FFFFFF">
              <a:shade val="85000"/>
            </a:srgbClr>
          </a:solidFill>
          <a:ln w="190500" cap="sq">
            <a:solidFill>
              <a:srgbClr val="66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7172" name="Picture 4" descr="IMG-20210114-WA0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80388">
            <a:off x="6522571" y="985976"/>
            <a:ext cx="1440160" cy="1911717"/>
          </a:xfrm>
          <a:prstGeom prst="rect">
            <a:avLst/>
          </a:prstGeom>
          <a:solidFill>
            <a:srgbClr val="FFFFFF">
              <a:shade val="85000"/>
            </a:srgbClr>
          </a:solidFill>
          <a:ln w="190500" cap="sq">
            <a:solidFill>
              <a:srgbClr val="66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24578" name="Picture 2" descr="https://avatars.mds.yandex.net/get-zen_doc/198334/pub_5c0fe6a944c73500ae93b64c_5c0fe6ad2ee63b00aa97a0b4/scale_1200"/>
          <p:cNvPicPr>
            <a:picLocks noChangeAspect="1" noChangeArrowheads="1"/>
          </p:cNvPicPr>
          <p:nvPr/>
        </p:nvPicPr>
        <p:blipFill>
          <a:blip r:embed="rId4">
            <a:clrChange>
              <a:clrFrom>
                <a:srgbClr val="DDE7E9"/>
              </a:clrFrom>
              <a:clrTo>
                <a:srgbClr val="DDE7E9">
                  <a:alpha val="0"/>
                </a:srgbClr>
              </a:clrTo>
            </a:clrChange>
            <a:extLst>
              <a:ext uri="{28A0092B-C50C-407E-A947-70E740481C1C}">
                <a14:useLocalDpi xmlns:a14="http://schemas.microsoft.com/office/drawing/2010/main" val="0"/>
              </a:ext>
            </a:extLst>
          </a:blip>
          <a:srcRect/>
          <a:stretch>
            <a:fillRect/>
          </a:stretch>
        </p:blipFill>
        <p:spPr bwMode="auto">
          <a:xfrm>
            <a:off x="1691680" y="3601975"/>
            <a:ext cx="6024972" cy="3143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35136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4038600" cy="1143000"/>
          </a:xfrm>
        </p:spPr>
        <p:txBody>
          <a:bodyPr/>
          <a:lstStyle/>
          <a:p>
            <a:r>
              <a:rPr lang="ru-RU" b="1" dirty="0" smtClean="0">
                <a:ln w="19050">
                  <a:solidFill>
                    <a:prstClr val="white"/>
                  </a:solidFill>
                  <a:prstDash val="solid"/>
                </a:ln>
                <a:solidFill>
                  <a:srgbClr val="C00000"/>
                </a:solidFill>
                <a:effectLst>
                  <a:outerShdw blurRad="50000" dist="50800" dir="7500000" algn="tl">
                    <a:srgbClr val="000000">
                      <a:shade val="5000"/>
                      <a:alpha val="35000"/>
                    </a:srgbClr>
                  </a:outerShdw>
                </a:effectLst>
                <a:latin typeface="Monotype Corsiva" pitchFamily="66" charset="0"/>
                <a:cs typeface="Arial" charset="0"/>
              </a:rPr>
              <a:t>День защитника Отечества</a:t>
            </a:r>
            <a:endParaRPr lang="ru-RU" dirty="0">
              <a:solidFill>
                <a:srgbClr val="C00000"/>
              </a:solidFill>
            </a:endParaRPr>
          </a:p>
        </p:txBody>
      </p:sp>
      <p:sp>
        <p:nvSpPr>
          <p:cNvPr id="4" name="Объект 3"/>
          <p:cNvSpPr>
            <a:spLocks noGrp="1"/>
          </p:cNvSpPr>
          <p:nvPr>
            <p:ph sz="half" idx="2"/>
          </p:nvPr>
        </p:nvSpPr>
        <p:spPr>
          <a:xfrm>
            <a:off x="4648200" y="476672"/>
            <a:ext cx="4038600" cy="5649491"/>
          </a:xfrm>
        </p:spPr>
        <p:txBody>
          <a:bodyPr/>
          <a:lstStyle/>
          <a:p>
            <a:pPr marL="0" indent="457200" algn="just">
              <a:buNone/>
            </a:pPr>
            <a:r>
              <a:rPr lang="ru-RU" sz="1200" dirty="0"/>
              <a:t>23 февраля – это замечательный праздник настоящих мужчин – и это не только те, кто служил. Настоящий мужчина – это тот, кто выполняет свои обещания, защищает и помогает тем, кто слабее.</a:t>
            </a:r>
          </a:p>
          <a:p>
            <a:pPr marL="0" indent="457200" algn="just">
              <a:buNone/>
            </a:pPr>
            <a:r>
              <a:rPr lang="ru-RU" sz="1200" dirty="0"/>
              <a:t>23 февраля – это праздник не только военных, но и всех мужественных и отважных людей, мальчишек детсадовского возраста, которые достойны сердечных поздравлений в мужественный февральский день. А пока мы знакомим детей и рассказываем, что такое армия, воспитываем уважительное отношение к военному человеку, человеку в форме, прививаем любовь к Родине, и развиваем патриотические чувства. Такие мероприятия, проведённые с детьми, закладывают в их душах зёрнышки патриотизма, чувства долга перед Родиной.</a:t>
            </a:r>
          </a:p>
          <a:p>
            <a:pPr marL="0" indent="457200" algn="just">
              <a:buNone/>
            </a:pPr>
            <a:r>
              <a:rPr lang="ru-RU" sz="1200" dirty="0"/>
              <a:t>По традиции в нашем детском саду на День защитника Отечества прошли спортивные праздники. Все группы подготовили спортивные соревнования. Маленьким спортсменам предстояло пройти эстафеты и соревноваться в ловкости, силе, смелости, находчивости</a:t>
            </a:r>
          </a:p>
          <a:p>
            <a:pPr marL="0" indent="457200" algn="just">
              <a:buNone/>
            </a:pPr>
            <a:r>
              <a:rPr lang="ru-RU" sz="1200" dirty="0"/>
              <a:t>Дети с любовью, нежностью и гордостью читали стихи о защитниках Отечества, о своих папах, которые проходили службу в Вооруженных силах России, а сейчас защищают и оберегают свою семью. Воспитанники спели задорную песню о молодом солдате, играли в различные игры: были внимательными шоферами, которые объезжали "мины", собирали "снаряды", летали на самолетах и плыли по морю. После праздника дети еще раз поздравили своих пап и вручили подарки, сделанные своими руками</a:t>
            </a:r>
            <a:r>
              <a:rPr lang="ru-RU" sz="1200" dirty="0" smtClean="0"/>
              <a:t>.</a:t>
            </a:r>
            <a:endParaRPr lang="ru-RU" sz="1200" dirty="0"/>
          </a:p>
        </p:txBody>
      </p:sp>
      <p:pic>
        <p:nvPicPr>
          <p:cNvPr id="17410" name="Picture 2" descr="DSCN08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 y="1872667"/>
            <a:ext cx="1905000" cy="1428750"/>
          </a:xfrm>
          <a:prstGeom prst="rect">
            <a:avLst/>
          </a:prstGeom>
          <a:solidFill>
            <a:srgbClr val="FFFFFF">
              <a:shade val="85000"/>
            </a:srgbClr>
          </a:solidFill>
          <a:ln w="190500" cap="sq">
            <a:solidFill>
              <a:srgbClr val="92D050"/>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7412" name="Picture 4" descr="DSCN08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02369">
            <a:off x="2617168" y="2035172"/>
            <a:ext cx="1905000" cy="1781176"/>
          </a:xfrm>
          <a:prstGeom prst="rect">
            <a:avLst/>
          </a:prstGeom>
          <a:solidFill>
            <a:srgbClr val="FFFFFF">
              <a:shade val="85000"/>
            </a:srgbClr>
          </a:solidFill>
          <a:ln w="190500" cap="sq">
            <a:solidFill>
              <a:srgbClr val="92D050"/>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7414" name="Picture 6" descr="https://i.ytimg.com/vi/iJF4rUxk5-Y/maxresdefault.jpg"/>
          <p:cNvPicPr>
            <a:picLocks noChangeAspect="1" noChangeArrowheads="1"/>
          </p:cNvPicPr>
          <p:nvPr/>
        </p:nvPicPr>
        <p:blipFill>
          <a:blip r:embed="rId4" cstate="print">
            <a:clrChange>
              <a:clrFrom>
                <a:srgbClr val="FCFDFF"/>
              </a:clrFrom>
              <a:clrTo>
                <a:srgbClr val="FCFDFF">
                  <a:alpha val="0"/>
                </a:srgbClr>
              </a:clrTo>
            </a:clrChange>
            <a:extLst>
              <a:ext uri="{28A0092B-C50C-407E-A947-70E740481C1C}">
                <a14:useLocalDpi xmlns:a14="http://schemas.microsoft.com/office/drawing/2010/main" val="0"/>
              </a:ext>
            </a:extLst>
          </a:blip>
          <a:srcRect/>
          <a:stretch>
            <a:fillRect/>
          </a:stretch>
        </p:blipFill>
        <p:spPr bwMode="auto">
          <a:xfrm>
            <a:off x="798304" y="4149080"/>
            <a:ext cx="3697496" cy="2079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75065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23928" y="274638"/>
            <a:ext cx="4762872" cy="1143000"/>
          </a:xfrm>
        </p:spPr>
        <p:txBody>
          <a:bodyPr/>
          <a:lstStyle/>
          <a:p>
            <a:r>
              <a:rPr lang="ru-RU" b="1" dirty="0" smtClean="0">
                <a:ln w="19050">
                  <a:solidFill>
                    <a:prstClr val="white"/>
                  </a:solidFill>
                  <a:prstDash val="solid"/>
                </a:ln>
                <a:solidFill>
                  <a:srgbClr val="002060"/>
                </a:solidFill>
                <a:effectLst>
                  <a:outerShdw blurRad="50000" dist="50800" dir="7500000" algn="tl">
                    <a:srgbClr val="000000">
                      <a:shade val="5000"/>
                      <a:alpha val="35000"/>
                    </a:srgbClr>
                  </a:outerShdw>
                </a:effectLst>
                <a:latin typeface="Monotype Corsiva" pitchFamily="66" charset="0"/>
                <a:cs typeface="Arial" charset="0"/>
              </a:rPr>
              <a:t>Увлекательный мир!</a:t>
            </a:r>
            <a:endParaRPr lang="ru-RU" dirty="0"/>
          </a:p>
        </p:txBody>
      </p:sp>
      <p:sp>
        <p:nvSpPr>
          <p:cNvPr id="3" name="Объект 2"/>
          <p:cNvSpPr>
            <a:spLocks noGrp="1"/>
          </p:cNvSpPr>
          <p:nvPr>
            <p:ph sz="half" idx="1"/>
          </p:nvPr>
        </p:nvSpPr>
        <p:spPr>
          <a:xfrm>
            <a:off x="457200" y="980728"/>
            <a:ext cx="4038600" cy="5145435"/>
          </a:xfrm>
        </p:spPr>
        <p:txBody>
          <a:bodyPr/>
          <a:lstStyle/>
          <a:p>
            <a:pPr marL="0" indent="0">
              <a:buNone/>
            </a:pPr>
            <a:r>
              <a:rPr lang="ru-RU" sz="3600" b="1" dirty="0" smtClean="0">
                <a:ln w="19050">
                  <a:solidFill>
                    <a:prstClr val="white"/>
                  </a:solidFill>
                  <a:prstDash val="solid"/>
                </a:ln>
                <a:solidFill>
                  <a:srgbClr val="FF3300"/>
                </a:solidFill>
                <a:effectLst>
                  <a:outerShdw blurRad="50000" dist="50800" dir="7500000" algn="tl">
                    <a:srgbClr val="000000">
                      <a:shade val="5000"/>
                      <a:alpha val="35000"/>
                    </a:srgbClr>
                  </a:outerShdw>
                </a:effectLst>
                <a:latin typeface="Monotype Corsiva" pitchFamily="66" charset="0"/>
                <a:cs typeface="Arial" charset="0"/>
              </a:rPr>
              <a:t>День домашних животных.</a:t>
            </a:r>
            <a:endParaRPr lang="ru-RU" sz="1600" b="1" i="1" dirty="0">
              <a:solidFill>
                <a:srgbClr val="FF3300"/>
              </a:solidFill>
            </a:endParaRPr>
          </a:p>
          <a:p>
            <a:pPr marL="0" indent="457200" algn="just">
              <a:buNone/>
            </a:pPr>
            <a:r>
              <a:rPr lang="ru-RU" sz="1600" dirty="0"/>
              <a:t>В 1 младшей группе прошло тематическое мероприятие, посвященное Дню домашних животных. Дети познакомились с домашними животными и птицами, их повадками. Потом внимательно рассматривали изображения домашних животных, называли их. Также воспитанники учились отличать животных друг от друга по внешним признакам и имитировать их по звукам. Вместе с педагогом дети покормили попугая. Целью этого мероприятия стало воспитание гуманного отношения к животным</a:t>
            </a:r>
            <a:r>
              <a:rPr lang="ru-RU" sz="1600" dirty="0" smtClean="0"/>
              <a:t>.</a:t>
            </a:r>
            <a:endParaRPr lang="ru-RU" sz="1600" dirty="0"/>
          </a:p>
        </p:txBody>
      </p:sp>
      <p:pic>
        <p:nvPicPr>
          <p:cNvPr id="1026" name="Picture 2" descr="IMG-20201130-WA00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1124743"/>
            <a:ext cx="1296144" cy="1720545"/>
          </a:xfrm>
          <a:prstGeom prst="rect">
            <a:avLst/>
          </a:prstGeom>
          <a:solidFill>
            <a:srgbClr val="FFFFFF">
              <a:shade val="85000"/>
            </a:srgbClr>
          </a:solidFill>
          <a:ln w="190500" cap="sq">
            <a:solidFill>
              <a:srgbClr val="FFFF66"/>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028" name="Picture 4" descr="IMG-20201130-WA00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98975">
            <a:off x="6564311" y="1310629"/>
            <a:ext cx="1680978" cy="1939590"/>
          </a:xfrm>
          <a:prstGeom prst="rect">
            <a:avLst/>
          </a:prstGeom>
          <a:solidFill>
            <a:srgbClr val="FFFFFF">
              <a:shade val="85000"/>
            </a:srgbClr>
          </a:solidFill>
          <a:ln w="190500" cap="sq">
            <a:solidFill>
              <a:srgbClr val="FFFF66"/>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25602" name="Picture 2" descr="https://armfha.com/wp-content/uploads/2017/01/01.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15206" y="4509120"/>
            <a:ext cx="5383902" cy="2040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59277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p:cNvSpPr>
            <a:spLocks noGrp="1"/>
          </p:cNvSpPr>
          <p:nvPr>
            <p:ph sz="half" idx="2"/>
          </p:nvPr>
        </p:nvSpPr>
        <p:spPr>
          <a:xfrm>
            <a:off x="4067944" y="476672"/>
            <a:ext cx="4618856" cy="5649491"/>
          </a:xfrm>
        </p:spPr>
        <p:txBody>
          <a:bodyPr/>
          <a:lstStyle/>
          <a:p>
            <a:pPr marL="0" indent="457200" algn="just">
              <a:buNone/>
            </a:pPr>
            <a:r>
              <a:rPr lang="ru-RU" sz="1400" dirty="0"/>
              <a:t>На сегодняшний день важной задачей дошкольных образовательных технологий стало совершенствование педагогического процесса и повышение развивающего эффекта образовательной работы с детьми посредством организации развивающей среды, обеспечивающей активную деятельность каждого ребенка, позволяющей ему наиболее полно реализовать себя. В нашем саду мы используем разнообразные технологии и методы интерактивного взаимодействия с детьми, одно из них – это «Игровой обучающий планшет», который представляет собой универсальное, многофункциональное, тематически многозадачное, учебное игровое пособие.</a:t>
            </a:r>
          </a:p>
          <a:p>
            <a:pPr marL="0" indent="457200" algn="just">
              <a:buNone/>
            </a:pPr>
            <a:r>
              <a:rPr lang="ru-RU" sz="1400" dirty="0"/>
              <a:t>Пособие в виде именно такого планшета позволяет решать широкий круг образовательных задач. Игры с планшетом способствуют развитию воображения, восприятия, мелкой пальцевой моторики рук, совершенствуют психические процессы, обогащают словарный запас</a:t>
            </a:r>
            <a:r>
              <a:rPr lang="ru-RU" sz="1400" dirty="0" smtClean="0"/>
              <a:t>.</a:t>
            </a:r>
            <a:endParaRPr lang="ru-RU" sz="1400" dirty="0"/>
          </a:p>
        </p:txBody>
      </p:sp>
      <p:sp>
        <p:nvSpPr>
          <p:cNvPr id="5" name="Заголовок 1"/>
          <p:cNvSpPr>
            <a:spLocks noGrp="1"/>
          </p:cNvSpPr>
          <p:nvPr>
            <p:ph type="title"/>
          </p:nvPr>
        </p:nvSpPr>
        <p:spPr>
          <a:xfrm>
            <a:off x="457200" y="274638"/>
            <a:ext cx="3106688" cy="1143000"/>
          </a:xfrm>
        </p:spPr>
        <p:txBody>
          <a:bodyPr/>
          <a:lstStyle/>
          <a:p>
            <a:r>
              <a:rPr lang="ru-RU" b="1" dirty="0" smtClean="0">
                <a:ln w="19050">
                  <a:solidFill>
                    <a:prstClr val="white"/>
                  </a:solidFill>
                  <a:prstDash val="solid"/>
                </a:ln>
                <a:solidFill>
                  <a:srgbClr val="FF3300"/>
                </a:solidFill>
                <a:effectLst>
                  <a:outerShdw blurRad="50000" dist="50800" dir="7500000" algn="tl">
                    <a:srgbClr val="000000">
                      <a:shade val="5000"/>
                      <a:alpha val="35000"/>
                    </a:srgbClr>
                  </a:outerShdw>
                </a:effectLst>
                <a:latin typeface="Monotype Corsiva" pitchFamily="66" charset="0"/>
                <a:cs typeface="Arial" charset="0"/>
              </a:rPr>
              <a:t>Весь мир на планшете!</a:t>
            </a:r>
            <a:endParaRPr lang="ru-RU" dirty="0">
              <a:solidFill>
                <a:srgbClr val="FF3300"/>
              </a:solidFill>
            </a:endParaRPr>
          </a:p>
        </p:txBody>
      </p:sp>
      <p:pic>
        <p:nvPicPr>
          <p:cNvPr id="2050" name="Picture 2" descr="photo_16068048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340" y="1872667"/>
            <a:ext cx="1076325" cy="1428750"/>
          </a:xfrm>
          <a:prstGeom prst="rect">
            <a:avLst/>
          </a:prstGeom>
          <a:solidFill>
            <a:srgbClr val="FFFFFF">
              <a:shade val="85000"/>
            </a:srgbClr>
          </a:solidFill>
          <a:ln w="190500" cap="sq">
            <a:solidFill>
              <a:srgbClr val="FFFF66"/>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2052" name="Picture 4" descr="photo_16068048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31915">
            <a:off x="1865804" y="1944968"/>
            <a:ext cx="1905000" cy="1676400"/>
          </a:xfrm>
          <a:prstGeom prst="rect">
            <a:avLst/>
          </a:prstGeom>
          <a:solidFill>
            <a:srgbClr val="FFFFFF">
              <a:shade val="85000"/>
            </a:srgbClr>
          </a:solidFill>
          <a:ln w="190500" cap="sq">
            <a:solidFill>
              <a:srgbClr val="FFFF66"/>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22181199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88024" y="274638"/>
            <a:ext cx="3898776" cy="1143000"/>
          </a:xfrm>
        </p:spPr>
        <p:txBody>
          <a:bodyPr/>
          <a:lstStyle/>
          <a:p>
            <a:r>
              <a:rPr lang="ru-RU" b="1" dirty="0" smtClean="0">
                <a:ln w="19050">
                  <a:solidFill>
                    <a:prstClr val="white"/>
                  </a:solidFill>
                  <a:prstDash val="solid"/>
                </a:ln>
                <a:solidFill>
                  <a:srgbClr val="FF3300"/>
                </a:solidFill>
                <a:effectLst>
                  <a:outerShdw blurRad="50000" dist="50800" dir="7500000" algn="tl">
                    <a:srgbClr val="000000">
                      <a:shade val="5000"/>
                      <a:alpha val="35000"/>
                    </a:srgbClr>
                  </a:outerShdw>
                </a:effectLst>
                <a:latin typeface="Monotype Corsiva" pitchFamily="66" charset="0"/>
                <a:cs typeface="Arial" charset="0"/>
              </a:rPr>
              <a:t>«</a:t>
            </a:r>
            <a:r>
              <a:rPr lang="ru-RU" b="1" dirty="0" err="1" smtClean="0">
                <a:ln w="19050">
                  <a:solidFill>
                    <a:prstClr val="white"/>
                  </a:solidFill>
                  <a:prstDash val="solid"/>
                </a:ln>
                <a:solidFill>
                  <a:srgbClr val="FF3300"/>
                </a:solidFill>
                <a:effectLst>
                  <a:outerShdw blurRad="50000" dist="50800" dir="7500000" algn="tl">
                    <a:srgbClr val="000000">
                      <a:shade val="5000"/>
                      <a:alpha val="35000"/>
                    </a:srgbClr>
                  </a:outerShdw>
                </a:effectLst>
                <a:latin typeface="Monotype Corsiva" pitchFamily="66" charset="0"/>
                <a:cs typeface="Arial" charset="0"/>
              </a:rPr>
              <a:t>Роднульки</a:t>
            </a:r>
            <a:r>
              <a:rPr lang="ru-RU" b="1" dirty="0" smtClean="0">
                <a:ln w="19050">
                  <a:solidFill>
                    <a:prstClr val="white"/>
                  </a:solidFill>
                  <a:prstDash val="solid"/>
                </a:ln>
                <a:solidFill>
                  <a:srgbClr val="FF3300"/>
                </a:solidFill>
                <a:effectLst>
                  <a:outerShdw blurRad="50000" dist="50800" dir="7500000" algn="tl">
                    <a:srgbClr val="000000">
                      <a:shade val="5000"/>
                      <a:alpha val="35000"/>
                    </a:srgbClr>
                  </a:outerShdw>
                </a:effectLst>
                <a:latin typeface="Monotype Corsiva" pitchFamily="66" charset="0"/>
                <a:cs typeface="Arial" charset="0"/>
              </a:rPr>
              <a:t>!»</a:t>
            </a:r>
            <a:endParaRPr lang="ru-RU" dirty="0">
              <a:solidFill>
                <a:srgbClr val="FF3300"/>
              </a:solidFill>
            </a:endParaRPr>
          </a:p>
        </p:txBody>
      </p:sp>
      <p:sp>
        <p:nvSpPr>
          <p:cNvPr id="3" name="Объект 2"/>
          <p:cNvSpPr>
            <a:spLocks noGrp="1"/>
          </p:cNvSpPr>
          <p:nvPr>
            <p:ph sz="half" idx="1"/>
          </p:nvPr>
        </p:nvSpPr>
        <p:spPr>
          <a:xfrm>
            <a:off x="457200" y="476672"/>
            <a:ext cx="4038600" cy="5649491"/>
          </a:xfrm>
        </p:spPr>
        <p:txBody>
          <a:bodyPr/>
          <a:lstStyle/>
          <a:p>
            <a:pPr marL="0" indent="457200" algn="just">
              <a:buNone/>
            </a:pPr>
            <a:r>
              <a:rPr lang="ru-RU" sz="1600" dirty="0"/>
              <a:t>26.11.2020 в рамках проекта, посвященного развитию у детей чувства добра и толерантности, были проведены выставка детских рисунков "</a:t>
            </a:r>
            <a:r>
              <a:rPr lang="ru-RU" sz="1600" dirty="0" err="1"/>
              <a:t>Роднульки</a:t>
            </a:r>
            <a:r>
              <a:rPr lang="ru-RU" sz="1600" dirty="0"/>
              <a:t>"  и мини - концерт  "Чтобы мама была счастливой", посвящённые Дню матери. Чувство любви и уважения, благодарности и восхищения к женщине, маме и бабушке дети высказывали в стихах и пословицах. Танец с цветами и бабочками, русский хоровод и частушки, забавные лягушата - все актёрские способности  и всё творчество воспитанников это -  радостный подарок  любимой маме!</a:t>
            </a:r>
          </a:p>
        </p:txBody>
      </p:sp>
      <p:pic>
        <p:nvPicPr>
          <p:cNvPr id="3074" name="Picture 2" descr="DSCN026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2412" y="1196752"/>
            <a:ext cx="1905000" cy="1428750"/>
          </a:xfrm>
          <a:prstGeom prst="rect">
            <a:avLst/>
          </a:prstGeom>
          <a:solidFill>
            <a:srgbClr val="FFFFFF">
              <a:shade val="85000"/>
            </a:srgbClr>
          </a:solidFill>
          <a:ln w="190500" cap="sq">
            <a:solidFill>
              <a:srgbClr val="FFFF66"/>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3076" name="Picture 4" descr="DSCN029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04565">
            <a:off x="7241475" y="1307195"/>
            <a:ext cx="1066800" cy="1428750"/>
          </a:xfrm>
          <a:prstGeom prst="rect">
            <a:avLst/>
          </a:prstGeom>
          <a:solidFill>
            <a:srgbClr val="FFFFFF">
              <a:shade val="85000"/>
            </a:srgbClr>
          </a:solidFill>
          <a:ln w="190500" cap="sq">
            <a:solidFill>
              <a:srgbClr val="FFFF66"/>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26626" name="Picture 2" descr="https://sun9-67.userapi.com/c851536/v851536495/49487/8Y0xSKcZvXk.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32411" y="2850096"/>
            <a:ext cx="3455044" cy="3455045"/>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https://yt3.ggpht.com/a/AGF-l7-wGudwiuZCKTHGEJ9hxJVfB0cNfE3jAVRPCw=s900-c-k-c0xffffffff-no-rj-mo"/>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1560" y="3933056"/>
            <a:ext cx="2516088" cy="2516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48058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332656"/>
            <a:ext cx="5554960" cy="1143000"/>
          </a:xfrm>
        </p:spPr>
        <p:txBody>
          <a:bodyPr/>
          <a:lstStyle/>
          <a:p>
            <a:r>
              <a:rPr lang="ru-RU" b="1" dirty="0" smtClean="0">
                <a:ln w="19050">
                  <a:solidFill>
                    <a:prstClr val="white"/>
                  </a:solidFill>
                  <a:prstDash val="solid"/>
                </a:ln>
                <a:solidFill>
                  <a:srgbClr val="002060"/>
                </a:solidFill>
                <a:effectLst>
                  <a:outerShdw blurRad="50000" dist="50800" dir="7500000" algn="tl">
                    <a:srgbClr val="000000">
                      <a:shade val="5000"/>
                      <a:alpha val="35000"/>
                    </a:srgbClr>
                  </a:outerShdw>
                </a:effectLst>
                <a:latin typeface="Monotype Corsiva" pitchFamily="66" charset="0"/>
                <a:cs typeface="Arial" charset="0"/>
              </a:rPr>
              <a:t>«Проблемы и реализация ИКТ».</a:t>
            </a:r>
            <a:endParaRPr lang="ru-RU" dirty="0"/>
          </a:p>
        </p:txBody>
      </p:sp>
      <p:sp>
        <p:nvSpPr>
          <p:cNvPr id="4" name="Объект 3"/>
          <p:cNvSpPr>
            <a:spLocks noGrp="1"/>
          </p:cNvSpPr>
          <p:nvPr>
            <p:ph sz="half" idx="2"/>
          </p:nvPr>
        </p:nvSpPr>
        <p:spPr>
          <a:xfrm>
            <a:off x="4648200" y="1052736"/>
            <a:ext cx="4038600" cy="5073427"/>
          </a:xfrm>
        </p:spPr>
        <p:txBody>
          <a:bodyPr/>
          <a:lstStyle/>
          <a:p>
            <a:pPr marL="0" indent="457200" algn="just">
              <a:buNone/>
            </a:pPr>
            <a:r>
              <a:rPr lang="ru-RU" sz="1400" dirty="0"/>
              <a:t>Информационно-коммуникативные технологии —  средства, необходимые в современной жизни.  Современное информационное пространство требует овладения компьютером начиная с дошкольного возраста.  2 декабря – день компьютерной грамотности. Именно поэтому  на семинаре – практикуме  «Проблемы и реализация ИКТ» для воспитателей особое внимание уделялось  использованию современного компьютера.</a:t>
            </a:r>
          </a:p>
          <a:p>
            <a:pPr marL="0" indent="457200" algn="just">
              <a:buNone/>
            </a:pPr>
            <a:r>
              <a:rPr lang="ru-RU" sz="1400" dirty="0"/>
              <a:t>Педагог-психолог описала затруднения, с которыми сталкиваются воспитатели в ходе освоения возможностей использования ИКТ в своей деятельности.</a:t>
            </a:r>
          </a:p>
          <a:p>
            <a:pPr marL="0" indent="457200" algn="just">
              <a:buNone/>
            </a:pPr>
            <a:r>
              <a:rPr lang="ru-RU" sz="1400" dirty="0" smtClean="0"/>
              <a:t>Говорилось </a:t>
            </a:r>
            <a:r>
              <a:rPr lang="ru-RU" sz="1400" dirty="0"/>
              <a:t>об использовании мультимедийных презентаций, позволяющих сделать учебно-воспитательный процесс эмоционально окрашенным, привлекательным.  Также компьютер является прекрасным пособием и демонстрационным материалом, что способствует хорошей результативности и вызывает  у детей эмоциональный интерес.  </a:t>
            </a:r>
          </a:p>
        </p:txBody>
      </p:sp>
      <p:pic>
        <p:nvPicPr>
          <p:cNvPr id="4098" name="Picture 2" descr="IMG-20201203-WA00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856" y="1844824"/>
            <a:ext cx="1905000" cy="1428750"/>
          </a:xfrm>
          <a:prstGeom prst="rect">
            <a:avLst/>
          </a:prstGeom>
          <a:solidFill>
            <a:srgbClr val="FFFFFF">
              <a:shade val="85000"/>
            </a:srgbClr>
          </a:solidFill>
          <a:ln w="190500" cap="sq">
            <a:solidFill>
              <a:srgbClr val="66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4100" name="Picture 4" descr="IMG-20201203-WA00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08144">
            <a:off x="2580132" y="2207314"/>
            <a:ext cx="1905000" cy="1428750"/>
          </a:xfrm>
          <a:prstGeom prst="rect">
            <a:avLst/>
          </a:prstGeom>
          <a:solidFill>
            <a:srgbClr val="FFFFFF">
              <a:shade val="85000"/>
            </a:srgbClr>
          </a:solidFill>
          <a:ln w="190500" cap="sq">
            <a:solidFill>
              <a:srgbClr val="66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27650" name="Picture 2" descr="https://fsd.multiurok.ru/html/2020/01/31/s_5e34831ea6a0c/1337659_1.jpe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8856" y="3642742"/>
            <a:ext cx="3651299" cy="3020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84592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355976" y="274638"/>
            <a:ext cx="4330824" cy="1143000"/>
          </a:xfrm>
        </p:spPr>
        <p:txBody>
          <a:bodyPr/>
          <a:lstStyle/>
          <a:p>
            <a:r>
              <a:rPr lang="ru-RU" b="1" dirty="0" smtClean="0">
                <a:ln w="19050">
                  <a:solidFill>
                    <a:prstClr val="white"/>
                  </a:solidFill>
                  <a:prstDash val="solid"/>
                </a:ln>
                <a:solidFill>
                  <a:srgbClr val="002060"/>
                </a:solidFill>
                <a:effectLst>
                  <a:outerShdw blurRad="50000" dist="50800" dir="7500000" algn="tl">
                    <a:srgbClr val="000000">
                      <a:shade val="5000"/>
                      <a:alpha val="35000"/>
                    </a:srgbClr>
                  </a:outerShdw>
                </a:effectLst>
                <a:latin typeface="Monotype Corsiva" pitchFamily="66" charset="0"/>
                <a:cs typeface="Arial" charset="0"/>
              </a:rPr>
              <a:t>«День неизвестного солдата».</a:t>
            </a:r>
            <a:endParaRPr lang="ru-RU" dirty="0"/>
          </a:p>
        </p:txBody>
      </p:sp>
      <p:sp>
        <p:nvSpPr>
          <p:cNvPr id="3" name="Объект 2"/>
          <p:cNvSpPr>
            <a:spLocks noGrp="1"/>
          </p:cNvSpPr>
          <p:nvPr>
            <p:ph sz="half" idx="1"/>
          </p:nvPr>
        </p:nvSpPr>
        <p:spPr>
          <a:xfrm>
            <a:off x="457200" y="476672"/>
            <a:ext cx="4038600" cy="5649491"/>
          </a:xfrm>
        </p:spPr>
        <p:txBody>
          <a:bodyPr/>
          <a:lstStyle/>
          <a:p>
            <a:pPr marL="0" indent="457200" algn="just">
              <a:buNone/>
            </a:pPr>
            <a:r>
              <a:rPr lang="ru-RU" sz="1400" dirty="0"/>
              <a:t>Великая Отечественная война – это не только прошлое. Ее дыхание многие чувствуют и теперь. Ведь она круто повернула всю жизнь страны, вошла в каждый дом, в каждую семью. Она поглотила в своем пламени миллионы людей, принесла народу колоссальные разрушения, страдания и горечь, которые и поныне остро тревожат народную память. 3 декабря в России отмечается новый праздник -  День Неизвестного Солдата. В этот день в рамках мероприятия  в подготовительной группе вспоминали безымянных героев, защитников Отечества, погибших в годы Великой Отечественной войны, известных под именем «Неизвестный солдат», которые сложили голову во имя Отчизны, но не сложили оружия и стояли, и жили, и воевали до последнего вздоха. Лишь немногим героям удается вернуть имена, остальные так и остаются «неизвестными солдатами». Участники мероприятия совершили виртуальную экскурсию по местам памяти, где установлены памятники и мемориалы неизвестному солдату, братские могилы «Памятники вечной славы». Воспитанники эмоционально и трогательно прочитали  стихи о солдатах, подаривших нам мир, о Родине, о матерях и о желании жить. Память погибших почтили минутой молчания.</a:t>
            </a:r>
          </a:p>
        </p:txBody>
      </p:sp>
      <p:pic>
        <p:nvPicPr>
          <p:cNvPr id="5122" name="Picture 2" descr="DSCN03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6300" y="1878641"/>
            <a:ext cx="1905000" cy="1428750"/>
          </a:xfrm>
          <a:prstGeom prst="rect">
            <a:avLst/>
          </a:prstGeom>
          <a:solidFill>
            <a:srgbClr val="FFFFFF">
              <a:shade val="85000"/>
            </a:srgbClr>
          </a:solidFill>
          <a:ln w="190500" cap="sq">
            <a:solidFill>
              <a:srgbClr val="92D050"/>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5124" name="Picture 4" descr="DSCN03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06719">
            <a:off x="6755777" y="1835777"/>
            <a:ext cx="1905000" cy="1514475"/>
          </a:xfrm>
          <a:prstGeom prst="rect">
            <a:avLst/>
          </a:prstGeom>
          <a:solidFill>
            <a:srgbClr val="FFFFFF">
              <a:shade val="85000"/>
            </a:srgbClr>
          </a:solidFill>
          <a:ln w="190500" cap="sq">
            <a:solidFill>
              <a:srgbClr val="92D050"/>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28674" name="Picture 2" descr="https://frunze.crimea-school.ru/sites/default/files/images/ti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6300" y="3506788"/>
            <a:ext cx="3686175" cy="2619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20834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3970784" cy="1143000"/>
          </a:xfrm>
        </p:spPr>
        <p:txBody>
          <a:bodyPr/>
          <a:lstStyle/>
          <a:p>
            <a:r>
              <a:rPr lang="ru-RU" b="1" dirty="0" smtClean="0">
                <a:ln w="19050">
                  <a:solidFill>
                    <a:prstClr val="white"/>
                  </a:solidFill>
                  <a:prstDash val="solid"/>
                </a:ln>
                <a:solidFill>
                  <a:srgbClr val="FF3300"/>
                </a:solidFill>
                <a:effectLst>
                  <a:outerShdw blurRad="50000" dist="50800" dir="7500000" algn="tl">
                    <a:srgbClr val="000000">
                      <a:shade val="5000"/>
                      <a:alpha val="35000"/>
                    </a:srgbClr>
                  </a:outerShdw>
                </a:effectLst>
                <a:latin typeface="Monotype Corsiva" pitchFamily="66" charset="0"/>
                <a:cs typeface="Arial" charset="0"/>
              </a:rPr>
              <a:t>«Ответственный туризм»</a:t>
            </a:r>
            <a:endParaRPr lang="ru-RU" dirty="0">
              <a:solidFill>
                <a:srgbClr val="FF3300"/>
              </a:solidFill>
            </a:endParaRPr>
          </a:p>
        </p:txBody>
      </p:sp>
      <p:sp>
        <p:nvSpPr>
          <p:cNvPr id="4" name="Объект 3"/>
          <p:cNvSpPr>
            <a:spLocks noGrp="1"/>
          </p:cNvSpPr>
          <p:nvPr>
            <p:ph sz="half" idx="2"/>
          </p:nvPr>
        </p:nvSpPr>
        <p:spPr>
          <a:xfrm>
            <a:off x="4648200" y="404664"/>
            <a:ext cx="4038600" cy="5721499"/>
          </a:xfrm>
        </p:spPr>
        <p:txBody>
          <a:bodyPr/>
          <a:lstStyle/>
          <a:p>
            <a:pPr marL="0" indent="457200" algn="just">
              <a:buNone/>
            </a:pPr>
            <a:r>
              <a:rPr lang="ru-RU" sz="1100" dirty="0" smtClean="0"/>
              <a:t>3 декабря </a:t>
            </a:r>
            <a:r>
              <a:rPr lang="ru-RU" sz="1100" dirty="0"/>
              <a:t>в</a:t>
            </a:r>
            <a:r>
              <a:rPr lang="ru-RU" sz="1100" dirty="0" smtClean="0"/>
              <a:t> </a:t>
            </a:r>
            <a:r>
              <a:rPr lang="ru-RU" sz="1100" dirty="0"/>
              <a:t>старшей группе ребята познакомились с обучающим фильмом на тему экологически ответственного туризма на природных территориях и обсудили его в беседе.  Фильм «Ответственный туризм», посвященный формированию экологических привычек у детей и взрослых во время посещения природных территорий, является частью системного проекта Фонда поддержки прикладных экологических разработок и исследований «Озеро Байкал». Художественно-обучающий фильм «Ответственный туризм» был снят Фондом «Озеро Байкал» в 2020 году на территории Забайкальского национального парка. Цель фильма – наглядно показать и научить аудиторию принципам экотуризма, разработанным Фондом «Озеро Байкал» для российских природных территорий на основе международной концепции «Не оставляй след», в том числе:</a:t>
            </a:r>
          </a:p>
          <a:p>
            <a:pPr marL="0" indent="457200" algn="just">
              <a:buNone/>
            </a:pPr>
            <a:r>
              <a:rPr lang="ru-RU" sz="1100" dirty="0"/>
              <a:t>Планируйте путешествие заранее.</a:t>
            </a:r>
          </a:p>
          <a:p>
            <a:pPr marL="0" indent="457200" algn="just">
              <a:buNone/>
            </a:pPr>
            <a:r>
              <a:rPr lang="ru-RU" sz="1100" dirty="0" smtClean="0"/>
              <a:t>- Ходите </a:t>
            </a:r>
            <a:r>
              <a:rPr lang="ru-RU" sz="1100" dirty="0"/>
              <a:t>по почвам и поверхностям, не подверженным эрозии.</a:t>
            </a:r>
          </a:p>
          <a:p>
            <a:pPr marL="0" indent="457200" algn="just">
              <a:buNone/>
            </a:pPr>
            <a:r>
              <a:rPr lang="ru-RU" sz="1100" dirty="0" smtClean="0"/>
              <a:t>- Утилизируйте </a:t>
            </a:r>
            <a:r>
              <a:rPr lang="ru-RU" sz="1100" dirty="0"/>
              <a:t>отходы правильно.</a:t>
            </a:r>
          </a:p>
          <a:p>
            <a:pPr marL="0" indent="457200" algn="just">
              <a:buNone/>
            </a:pPr>
            <a:r>
              <a:rPr lang="ru-RU" sz="1100" dirty="0" smtClean="0"/>
              <a:t>- Не </a:t>
            </a:r>
            <a:r>
              <a:rPr lang="ru-RU" sz="1100" dirty="0"/>
              <a:t>берите ничего с природной территории.</a:t>
            </a:r>
          </a:p>
          <a:p>
            <a:pPr marL="0" indent="457200" algn="just">
              <a:buNone/>
            </a:pPr>
            <a:r>
              <a:rPr lang="ru-RU" sz="1100" dirty="0" smtClean="0"/>
              <a:t>- Минимизируйте </a:t>
            </a:r>
            <a:r>
              <a:rPr lang="ru-RU" sz="1100" dirty="0"/>
              <a:t>использование и воздействие огня.</a:t>
            </a:r>
          </a:p>
          <a:p>
            <a:pPr marL="0" indent="457200" algn="just">
              <a:buNone/>
            </a:pPr>
            <a:r>
              <a:rPr lang="ru-RU" sz="1100" dirty="0" smtClean="0"/>
              <a:t>- Уважайте </a:t>
            </a:r>
            <a:r>
              <a:rPr lang="ru-RU" sz="1100" dirty="0"/>
              <a:t>диких животных и растения.</a:t>
            </a:r>
          </a:p>
          <a:p>
            <a:pPr marL="0" indent="457200" algn="just">
              <a:buNone/>
            </a:pPr>
            <a:r>
              <a:rPr lang="ru-RU" sz="1100" dirty="0" smtClean="0"/>
              <a:t>- Будьте </a:t>
            </a:r>
            <a:r>
              <a:rPr lang="ru-RU" sz="1100" dirty="0"/>
              <a:t>внимательны к другим посетителям.</a:t>
            </a:r>
          </a:p>
          <a:p>
            <a:pPr marL="0" indent="457200" algn="just">
              <a:buNone/>
            </a:pPr>
            <a:r>
              <a:rPr lang="ru-RU" sz="1100" dirty="0"/>
              <a:t>Все эти важные принципы можно и нужно применять и детям, и взрослым не только во время пребывания на особо охраняемой природной территории - в национальном парке, заповеднике, заказнике и др., но в любом месте, где человек соприкасается с природой, будь то городской парк, пляж или лес рядом с дачным участком</a:t>
            </a:r>
            <a:r>
              <a:rPr lang="ru-RU" sz="1100" dirty="0" smtClean="0"/>
              <a:t>.</a:t>
            </a:r>
            <a:endParaRPr lang="ru-RU" sz="1100" dirty="0"/>
          </a:p>
        </p:txBody>
      </p:sp>
      <p:pic>
        <p:nvPicPr>
          <p:cNvPr id="6146" name="Picture 2" descr="DSCN03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2060848"/>
            <a:ext cx="2666960" cy="1440160"/>
          </a:xfrm>
          <a:prstGeom prst="rect">
            <a:avLst/>
          </a:prstGeom>
          <a:solidFill>
            <a:srgbClr val="FFFFFF">
              <a:shade val="85000"/>
            </a:srgbClr>
          </a:solidFill>
          <a:ln w="190500" cap="sq">
            <a:solidFill>
              <a:srgbClr val="FFFF66"/>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29698" name="Picture 2" descr="https://ggf.tsu.ru/content/faculty/structure/chair/tourism/%D0%A4%D0%BE%D1%82%D0%BE%D0%B3%D0%B0%D0%BB%D0%B5%D1%80%D0%B5%D1%8F/3VwZ48-STSs.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76627" y="3789040"/>
            <a:ext cx="2571573" cy="2833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32656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067944" y="274638"/>
            <a:ext cx="4618856" cy="1143000"/>
          </a:xfrm>
        </p:spPr>
        <p:txBody>
          <a:bodyPr/>
          <a:lstStyle/>
          <a:p>
            <a:r>
              <a:rPr lang="ru-RU" b="1" dirty="0" smtClean="0">
                <a:ln w="19050">
                  <a:solidFill>
                    <a:prstClr val="white"/>
                  </a:solidFill>
                  <a:prstDash val="solid"/>
                </a:ln>
                <a:solidFill>
                  <a:srgbClr val="FF3300"/>
                </a:solidFill>
                <a:effectLst>
                  <a:outerShdw blurRad="50000" dist="50800" dir="7500000" algn="tl">
                    <a:srgbClr val="000000">
                      <a:shade val="5000"/>
                      <a:alpha val="35000"/>
                    </a:srgbClr>
                  </a:outerShdw>
                </a:effectLst>
                <a:latin typeface="Monotype Corsiva" pitchFamily="66" charset="0"/>
                <a:cs typeface="Arial" charset="0"/>
              </a:rPr>
              <a:t>«Должны смеяться дети»</a:t>
            </a:r>
            <a:endParaRPr lang="ru-RU" dirty="0">
              <a:solidFill>
                <a:srgbClr val="FF3300"/>
              </a:solidFill>
            </a:endParaRPr>
          </a:p>
        </p:txBody>
      </p:sp>
      <p:sp>
        <p:nvSpPr>
          <p:cNvPr id="3" name="Объект 2"/>
          <p:cNvSpPr>
            <a:spLocks noGrp="1"/>
          </p:cNvSpPr>
          <p:nvPr>
            <p:ph sz="half" idx="1"/>
          </p:nvPr>
        </p:nvSpPr>
        <p:spPr>
          <a:xfrm>
            <a:off x="457200" y="908720"/>
            <a:ext cx="5266928" cy="5217443"/>
          </a:xfrm>
        </p:spPr>
        <p:txBody>
          <a:bodyPr/>
          <a:lstStyle/>
          <a:p>
            <a:pPr marL="0" indent="457200" algn="just">
              <a:buNone/>
            </a:pPr>
            <a:r>
              <a:rPr lang="ru-RU" sz="1600" dirty="0"/>
              <a:t>Ежегодно, начиная с 1991 г., в период с 25 ноября по 10 декабря по всему миру проходит Международная акция «16 дней против насилия». 27 ноября,  на базе нашего сада прошло  занятие  « Должны смеяться дети», с целью профилактики  насилия и жестокости.</a:t>
            </a:r>
          </a:p>
          <a:p>
            <a:pPr marL="0" indent="457200" algn="just">
              <a:buNone/>
            </a:pPr>
            <a:r>
              <a:rPr lang="ru-RU" sz="1600" dirty="0" smtClean="0"/>
              <a:t>Для </a:t>
            </a:r>
            <a:r>
              <a:rPr lang="ru-RU" sz="1600" dirty="0"/>
              <a:t>родителей предложены памятные сердечки с информацией куда можно обратиться в случае возникновения опасной жизненной ситуации.</a:t>
            </a:r>
          </a:p>
          <a:p>
            <a:pPr marL="0" indent="457200" algn="just">
              <a:buNone/>
            </a:pPr>
            <a:r>
              <a:rPr lang="ru-RU" sz="1600" dirty="0"/>
              <a:t>Хорошие знания и заряд положительных эмоций получили все участники мероприятия. </a:t>
            </a:r>
          </a:p>
        </p:txBody>
      </p:sp>
      <p:pic>
        <p:nvPicPr>
          <p:cNvPr id="7172" name="Picture 4" descr="IMG-20201201-WA00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8721" y="1052736"/>
            <a:ext cx="1905000" cy="1571626"/>
          </a:xfrm>
          <a:prstGeom prst="rect">
            <a:avLst/>
          </a:prstGeom>
          <a:solidFill>
            <a:srgbClr val="FFFFFF">
              <a:shade val="85000"/>
            </a:srgbClr>
          </a:solidFill>
          <a:ln w="190500" cap="sq">
            <a:solidFill>
              <a:srgbClr val="FFFF66"/>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30722" name="Picture 2" descr="https://claudiaaquila.files.wordpress.com/2013/03/01.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87624" y="2996952"/>
            <a:ext cx="7704856" cy="4437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76730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74638"/>
            <a:ext cx="4648200" cy="1143000"/>
          </a:xfrm>
        </p:spPr>
        <p:txBody>
          <a:bodyPr/>
          <a:lstStyle/>
          <a:p>
            <a:r>
              <a:rPr lang="ru-RU" b="1" dirty="0" smtClean="0">
                <a:ln w="19050">
                  <a:solidFill>
                    <a:prstClr val="white"/>
                  </a:solidFill>
                  <a:prstDash val="solid"/>
                </a:ln>
                <a:solidFill>
                  <a:srgbClr val="FF3300"/>
                </a:solidFill>
                <a:effectLst>
                  <a:outerShdw blurRad="50000" dist="50800" dir="7500000" algn="tl">
                    <a:srgbClr val="000000">
                      <a:shade val="5000"/>
                      <a:alpha val="35000"/>
                    </a:srgbClr>
                  </a:outerShdw>
                </a:effectLst>
                <a:latin typeface="Monotype Corsiva" pitchFamily="66" charset="0"/>
                <a:cs typeface="Arial" charset="0"/>
              </a:rPr>
              <a:t>«Я в мире других»</a:t>
            </a:r>
            <a:endParaRPr lang="ru-RU" dirty="0">
              <a:solidFill>
                <a:srgbClr val="FF3300"/>
              </a:solidFill>
            </a:endParaRPr>
          </a:p>
        </p:txBody>
      </p:sp>
      <p:sp>
        <p:nvSpPr>
          <p:cNvPr id="4" name="Объект 3"/>
          <p:cNvSpPr>
            <a:spLocks noGrp="1"/>
          </p:cNvSpPr>
          <p:nvPr>
            <p:ph sz="half" idx="2"/>
          </p:nvPr>
        </p:nvSpPr>
        <p:spPr>
          <a:xfrm>
            <a:off x="4211960" y="404664"/>
            <a:ext cx="4474840" cy="5721499"/>
          </a:xfrm>
        </p:spPr>
        <p:txBody>
          <a:bodyPr/>
          <a:lstStyle/>
          <a:p>
            <a:pPr marL="0" indent="457200" algn="just">
              <a:buNone/>
            </a:pPr>
            <a:r>
              <a:rPr lang="ru-RU" sz="1200" dirty="0"/>
              <a:t>Рядом с нами живут люди с ограниченными возможностями здоровья. Им особенно важна наша поддержка и помощь.</a:t>
            </a:r>
          </a:p>
          <a:p>
            <a:pPr marL="0" indent="457200" algn="just">
              <a:buNone/>
            </a:pPr>
            <a:r>
              <a:rPr lang="ru-RU" sz="1200" dirty="0"/>
              <a:t>Задача социализации детей - инвалидов является одной из приоритетных в деятельности ДОУ. Ребенок, каким бы он ни был - прежде всего, уникальная личность. И, несмотря на особенности развития, он имеет равные права  наравне с другими детьми.</a:t>
            </a:r>
          </a:p>
          <a:p>
            <a:pPr marL="0" indent="457200" algn="just">
              <a:buNone/>
            </a:pPr>
            <a:r>
              <a:rPr lang="ru-RU" sz="1200" dirty="0"/>
              <a:t>3 декабря -  Международный День инвалида. В рамках праздника прошло игровое мероприятие   «Я в мире других». Были организованы этические беседы с  детьми 5-7 лет о  добре, заботе, сочувствии к  детям  с  ограниченными  возможностями здоровья. Дети инсценировали сказку «Цветик - </a:t>
            </a:r>
            <a:r>
              <a:rPr lang="ru-RU" sz="1200" dirty="0" err="1"/>
              <a:t>семицветик</a:t>
            </a:r>
            <a:r>
              <a:rPr lang="ru-RU" sz="1200" dirty="0"/>
              <a:t>» В. Катаева.</a:t>
            </a:r>
          </a:p>
          <a:p>
            <a:pPr marL="0" indent="457200" algn="just">
              <a:buNone/>
            </a:pPr>
            <a:r>
              <a:rPr lang="ru-RU" sz="1200" dirty="0" smtClean="0"/>
              <a:t>В процессе занятия использовались  игры и упражнения: «Гусеница» и «Дракон», где дети развивали чувства сплоченности и тактильной чувствительности.</a:t>
            </a:r>
            <a:br>
              <a:rPr lang="ru-RU" sz="1200" dirty="0" smtClean="0"/>
            </a:br>
            <a:r>
              <a:rPr lang="ru-RU" sz="1200" dirty="0" smtClean="0"/>
              <a:t>Совместно с дошкольниками  дети – инвалиды построили «Небоскреб», где учились  умению договариваться и  работать в команде.</a:t>
            </a:r>
            <a:br>
              <a:rPr lang="ru-RU" sz="1200" dirty="0" smtClean="0"/>
            </a:br>
            <a:r>
              <a:rPr lang="ru-RU" sz="1200" dirty="0" smtClean="0"/>
              <a:t>В играх «Услышь свое имя», «Мешочек плохого настроения» и «Ладонь в ладони» создавалась  психологическая атмосфера, в которой особый ребенок переставал ощущать себя не таким как все и был безмерно счастлив.</a:t>
            </a:r>
            <a:endParaRPr lang="ru-RU" sz="1200" dirty="0"/>
          </a:p>
        </p:txBody>
      </p:sp>
      <p:pic>
        <p:nvPicPr>
          <p:cNvPr id="8194" name="Picture 2" descr="IMG-20201203-WA0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505" y="1124744"/>
            <a:ext cx="1009650" cy="1428750"/>
          </a:xfrm>
          <a:prstGeom prst="rect">
            <a:avLst/>
          </a:prstGeom>
          <a:solidFill>
            <a:srgbClr val="FFFFFF">
              <a:shade val="85000"/>
            </a:srgbClr>
          </a:solidFill>
          <a:ln w="190500" cap="sq">
            <a:solidFill>
              <a:srgbClr val="FFFF66"/>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8196" name="Picture 4" descr="IMG-20201203-WA00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1464" y="1428750"/>
            <a:ext cx="1905000" cy="1562100"/>
          </a:xfrm>
          <a:prstGeom prst="rect">
            <a:avLst/>
          </a:prstGeom>
          <a:solidFill>
            <a:srgbClr val="FFFFFF">
              <a:shade val="85000"/>
            </a:srgbClr>
          </a:solidFill>
          <a:ln w="190500" cap="sq">
            <a:solidFill>
              <a:srgbClr val="FFFF66"/>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31746" name="Picture 2" descr="https://sun9-8.userapi.com/c856124/v856124442/23a5b4/gNdyw6X81uY.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7192" y="3265413"/>
            <a:ext cx="3095004" cy="3095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86114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ln w="19050">
                  <a:solidFill>
                    <a:prstClr val="white"/>
                  </a:solidFill>
                  <a:prstDash val="solid"/>
                </a:ln>
                <a:solidFill>
                  <a:srgbClr val="002060"/>
                </a:solidFill>
                <a:effectLst>
                  <a:outerShdw blurRad="50000" dist="50800" dir="7500000" algn="tl">
                    <a:srgbClr val="000000">
                      <a:shade val="5000"/>
                      <a:alpha val="35000"/>
                    </a:srgbClr>
                  </a:outerShdw>
                </a:effectLst>
                <a:latin typeface="Monotype Corsiva" pitchFamily="66" charset="0"/>
                <a:cs typeface="Arial" charset="0"/>
              </a:rPr>
              <a:t>Содержание</a:t>
            </a:r>
            <a:r>
              <a:rPr lang="ru-RU" b="1" dirty="0" smtClean="0">
                <a:ln w="19050">
                  <a:solidFill>
                    <a:prstClr val="white"/>
                  </a:solidFill>
                  <a:prstDash val="solid"/>
                </a:ln>
                <a:solidFill>
                  <a:schemeClr val="accent1"/>
                </a:solidFill>
                <a:effectLst>
                  <a:outerShdw blurRad="50000" dist="50800" dir="7500000" algn="tl">
                    <a:srgbClr val="000000">
                      <a:shade val="5000"/>
                      <a:alpha val="35000"/>
                    </a:srgbClr>
                  </a:outerShdw>
                </a:effectLst>
                <a:latin typeface="Monotype Corsiva" pitchFamily="66" charset="0"/>
                <a:cs typeface="Arial" charset="0"/>
              </a:rPr>
              <a:t> </a:t>
            </a:r>
            <a:r>
              <a:rPr lang="ru-RU" b="1" dirty="0">
                <a:ln w="19050">
                  <a:solidFill>
                    <a:prstClr val="white"/>
                  </a:solidFill>
                  <a:prstDash val="solid"/>
                </a:ln>
                <a:solidFill>
                  <a:schemeClr val="accent1"/>
                </a:solidFill>
                <a:effectLst>
                  <a:outerShdw blurRad="50000" dist="50800" dir="7500000" algn="tl">
                    <a:srgbClr val="000000">
                      <a:shade val="5000"/>
                      <a:alpha val="35000"/>
                    </a:srgbClr>
                  </a:outerShdw>
                </a:effectLst>
                <a:latin typeface="Monotype Corsiva" pitchFamily="66" charset="0"/>
                <a:cs typeface="Arial" charset="0"/>
              </a:rPr>
              <a:t/>
            </a:r>
            <a:br>
              <a:rPr lang="ru-RU" b="1" dirty="0">
                <a:ln w="19050">
                  <a:solidFill>
                    <a:prstClr val="white"/>
                  </a:solidFill>
                  <a:prstDash val="solid"/>
                </a:ln>
                <a:solidFill>
                  <a:schemeClr val="accent1"/>
                </a:solidFill>
                <a:effectLst>
                  <a:outerShdw blurRad="50000" dist="50800" dir="7500000" algn="tl">
                    <a:srgbClr val="000000">
                      <a:shade val="5000"/>
                      <a:alpha val="35000"/>
                    </a:srgbClr>
                  </a:outerShdw>
                </a:effectLst>
                <a:latin typeface="Monotype Corsiva" pitchFamily="66" charset="0"/>
                <a:cs typeface="Arial" charset="0"/>
              </a:rPr>
            </a:br>
            <a:endParaRPr lang="ru-RU" dirty="0"/>
          </a:p>
        </p:txBody>
      </p:sp>
      <p:sp>
        <p:nvSpPr>
          <p:cNvPr id="4" name="Объект 3"/>
          <p:cNvSpPr>
            <a:spLocks noGrp="1"/>
          </p:cNvSpPr>
          <p:nvPr>
            <p:ph sz="half" idx="1"/>
          </p:nvPr>
        </p:nvSpPr>
        <p:spPr>
          <a:xfrm>
            <a:off x="457200" y="1052736"/>
            <a:ext cx="4038600" cy="5472608"/>
          </a:xfrm>
        </p:spPr>
        <p:txBody>
          <a:bodyPr/>
          <a:lstStyle/>
          <a:p>
            <a:pPr algn="r">
              <a:lnSpc>
                <a:spcPct val="80000"/>
              </a:lnSpc>
              <a:buNone/>
            </a:pPr>
            <a:r>
              <a:rPr lang="ru-RU" sz="900" b="1" i="1" dirty="0">
                <a:latin typeface="Arial" pitchFamily="34" charset="0"/>
                <a:cs typeface="Arial" pitchFamily="34" charset="0"/>
              </a:rPr>
              <a:t>ВАМ, РОДИТЕЛИ</a:t>
            </a:r>
            <a:endParaRPr lang="ru-RU" sz="900" i="1" dirty="0">
              <a:latin typeface="Arial" pitchFamily="34" charset="0"/>
              <a:cs typeface="Arial" pitchFamily="34" charset="0"/>
            </a:endParaRPr>
          </a:p>
          <a:p>
            <a:pPr algn="r">
              <a:lnSpc>
                <a:spcPct val="80000"/>
              </a:lnSpc>
              <a:buNone/>
            </a:pPr>
            <a:r>
              <a:rPr lang="ru-RU" sz="900" i="1" dirty="0">
                <a:latin typeface="Arial" pitchFamily="34" charset="0"/>
                <a:cs typeface="Arial" pitchFamily="34" charset="0"/>
              </a:rPr>
              <a:t>Поздравляем с наступлением зимы!</a:t>
            </a:r>
            <a:endParaRPr lang="ru-RU" sz="900" b="1" i="1" dirty="0">
              <a:latin typeface="Arial" pitchFamily="34" charset="0"/>
              <a:cs typeface="Arial" pitchFamily="34" charset="0"/>
            </a:endParaRPr>
          </a:p>
          <a:p>
            <a:pPr algn="r">
              <a:lnSpc>
                <a:spcPct val="80000"/>
              </a:lnSpc>
              <a:buNone/>
            </a:pPr>
            <a:r>
              <a:rPr lang="ru-RU" sz="900" b="1" i="1" dirty="0">
                <a:latin typeface="Arial" pitchFamily="34" charset="0"/>
                <a:cs typeface="Arial" pitchFamily="34" charset="0"/>
              </a:rPr>
              <a:t>НАШИ  ПРАЗДНИКИ</a:t>
            </a:r>
          </a:p>
          <a:p>
            <a:pPr algn="r">
              <a:lnSpc>
                <a:spcPct val="80000"/>
              </a:lnSpc>
              <a:buNone/>
            </a:pPr>
            <a:r>
              <a:rPr lang="ru-RU" sz="900" dirty="0">
                <a:latin typeface="Arial" pitchFamily="34" charset="0"/>
                <a:cs typeface="Arial" pitchFamily="34" charset="0"/>
              </a:rPr>
              <a:t>● </a:t>
            </a:r>
            <a:r>
              <a:rPr lang="ru-RU" sz="900" dirty="0" smtClean="0">
                <a:latin typeface="Arial" pitchFamily="34" charset="0"/>
                <a:cs typeface="Arial" pitchFamily="34" charset="0"/>
              </a:rPr>
              <a:t>Веселый праздник Новый год!</a:t>
            </a:r>
            <a:endParaRPr lang="ru-RU" sz="900" dirty="0">
              <a:latin typeface="Arial" pitchFamily="34" charset="0"/>
              <a:cs typeface="Arial" pitchFamily="34" charset="0"/>
            </a:endParaRPr>
          </a:p>
          <a:p>
            <a:pPr algn="r">
              <a:lnSpc>
                <a:spcPct val="80000"/>
              </a:lnSpc>
              <a:buNone/>
            </a:pPr>
            <a:r>
              <a:rPr lang="en-US" sz="900" dirty="0">
                <a:latin typeface="Arial" pitchFamily="34" charset="0"/>
                <a:cs typeface="Arial" pitchFamily="34" charset="0"/>
              </a:rPr>
              <a:t>●</a:t>
            </a:r>
            <a:r>
              <a:rPr lang="ru-RU" sz="900" dirty="0">
                <a:latin typeface="Arial" pitchFamily="34" charset="0"/>
                <a:cs typeface="Arial" pitchFamily="34" charset="0"/>
              </a:rPr>
              <a:t> </a:t>
            </a:r>
            <a:r>
              <a:rPr lang="ru-RU" sz="900" dirty="0" smtClean="0">
                <a:latin typeface="Arial" pitchFamily="34" charset="0"/>
                <a:cs typeface="Arial" pitchFamily="34" charset="0"/>
              </a:rPr>
              <a:t>Новогодняя сказка</a:t>
            </a:r>
            <a:endParaRPr lang="ru-RU" sz="900" dirty="0">
              <a:latin typeface="Arial" pitchFamily="34" charset="0"/>
              <a:cs typeface="Arial" pitchFamily="34" charset="0"/>
            </a:endParaRPr>
          </a:p>
          <a:p>
            <a:pPr algn="r">
              <a:lnSpc>
                <a:spcPct val="80000"/>
              </a:lnSpc>
              <a:buNone/>
            </a:pPr>
            <a:r>
              <a:rPr lang="en-US" sz="900" dirty="0">
                <a:latin typeface="Arial" pitchFamily="34" charset="0"/>
                <a:cs typeface="Arial" pitchFamily="34" charset="0"/>
              </a:rPr>
              <a:t>●</a:t>
            </a:r>
            <a:r>
              <a:rPr lang="ru-RU" sz="900" dirty="0">
                <a:latin typeface="Arial" pitchFamily="34" charset="0"/>
                <a:cs typeface="Arial" pitchFamily="34" charset="0"/>
              </a:rPr>
              <a:t> </a:t>
            </a:r>
            <a:r>
              <a:rPr lang="ru-RU" sz="900" dirty="0" smtClean="0">
                <a:latin typeface="Arial" pitchFamily="34" charset="0"/>
                <a:cs typeface="Arial" pitchFamily="34" charset="0"/>
              </a:rPr>
              <a:t>Новогоднее чудо!</a:t>
            </a:r>
            <a:endParaRPr lang="ru-RU" sz="900" dirty="0">
              <a:latin typeface="Arial" pitchFamily="34" charset="0"/>
              <a:cs typeface="Arial" pitchFamily="34" charset="0"/>
            </a:endParaRPr>
          </a:p>
          <a:p>
            <a:pPr algn="r">
              <a:lnSpc>
                <a:spcPct val="80000"/>
              </a:lnSpc>
              <a:buNone/>
            </a:pPr>
            <a:r>
              <a:rPr lang="en-US" sz="900" dirty="0">
                <a:latin typeface="Arial" pitchFamily="34" charset="0"/>
                <a:cs typeface="Arial" pitchFamily="34" charset="0"/>
              </a:rPr>
              <a:t>●</a:t>
            </a:r>
            <a:r>
              <a:rPr lang="ru-RU" sz="900" dirty="0">
                <a:latin typeface="Arial" pitchFamily="34" charset="0"/>
                <a:cs typeface="Arial" pitchFamily="34" charset="0"/>
              </a:rPr>
              <a:t> </a:t>
            </a:r>
            <a:r>
              <a:rPr lang="ru-RU" sz="900" dirty="0" smtClean="0">
                <a:latin typeface="Arial" pitchFamily="34" charset="0"/>
                <a:cs typeface="Arial" pitchFamily="34" charset="0"/>
              </a:rPr>
              <a:t>Рождество.</a:t>
            </a:r>
            <a:endParaRPr lang="ru-RU" sz="900" dirty="0">
              <a:latin typeface="Arial" pitchFamily="34" charset="0"/>
              <a:cs typeface="Arial" pitchFamily="34" charset="0"/>
            </a:endParaRPr>
          </a:p>
          <a:p>
            <a:pPr algn="r">
              <a:lnSpc>
                <a:spcPct val="80000"/>
              </a:lnSpc>
              <a:buNone/>
            </a:pPr>
            <a:r>
              <a:rPr lang="en-US" sz="900" dirty="0">
                <a:latin typeface="Arial" pitchFamily="34" charset="0"/>
                <a:cs typeface="Arial" pitchFamily="34" charset="0"/>
              </a:rPr>
              <a:t>●</a:t>
            </a:r>
            <a:r>
              <a:rPr lang="ru-RU" sz="900" dirty="0">
                <a:latin typeface="Arial" pitchFamily="34" charset="0"/>
                <a:cs typeface="Arial" pitchFamily="34" charset="0"/>
              </a:rPr>
              <a:t> </a:t>
            </a:r>
            <a:r>
              <a:rPr lang="ru-RU" sz="900" dirty="0" smtClean="0">
                <a:latin typeface="Arial" pitchFamily="34" charset="0"/>
                <a:cs typeface="Arial" pitchFamily="34" charset="0"/>
              </a:rPr>
              <a:t>Старый Новый год.</a:t>
            </a:r>
            <a:endParaRPr lang="ru-RU" sz="900" dirty="0">
              <a:latin typeface="Arial" pitchFamily="34" charset="0"/>
              <a:cs typeface="Arial" pitchFamily="34" charset="0"/>
            </a:endParaRPr>
          </a:p>
          <a:p>
            <a:pPr algn="r">
              <a:lnSpc>
                <a:spcPct val="80000"/>
              </a:lnSpc>
              <a:buNone/>
            </a:pPr>
            <a:r>
              <a:rPr lang="en-US" sz="900" dirty="0">
                <a:latin typeface="Arial" pitchFamily="34" charset="0"/>
                <a:cs typeface="Arial" pitchFamily="34" charset="0"/>
              </a:rPr>
              <a:t>●</a:t>
            </a:r>
            <a:r>
              <a:rPr lang="ru-RU" sz="900" dirty="0">
                <a:latin typeface="Arial" pitchFamily="34" charset="0"/>
                <a:cs typeface="Arial" pitchFamily="34" charset="0"/>
              </a:rPr>
              <a:t> </a:t>
            </a:r>
            <a:r>
              <a:rPr lang="ru-RU" sz="900" dirty="0" smtClean="0">
                <a:latin typeface="Arial" pitchFamily="34" charset="0"/>
                <a:cs typeface="Arial" pitchFamily="34" charset="0"/>
              </a:rPr>
              <a:t>Праздник продолжается!</a:t>
            </a:r>
          </a:p>
          <a:p>
            <a:pPr algn="r">
              <a:lnSpc>
                <a:spcPct val="80000"/>
              </a:lnSpc>
              <a:buNone/>
            </a:pPr>
            <a:r>
              <a:rPr lang="ru-RU" sz="900" dirty="0" smtClean="0">
                <a:latin typeface="Arial" pitchFamily="34" charset="0"/>
                <a:cs typeface="Arial" pitchFamily="34" charset="0"/>
              </a:rPr>
              <a:t>● День защитника Отечества</a:t>
            </a:r>
            <a:endParaRPr lang="ru-RU" sz="900" dirty="0">
              <a:latin typeface="Arial" pitchFamily="34" charset="0"/>
              <a:cs typeface="Arial" pitchFamily="34" charset="0"/>
            </a:endParaRPr>
          </a:p>
          <a:p>
            <a:pPr algn="r">
              <a:lnSpc>
                <a:spcPct val="80000"/>
              </a:lnSpc>
              <a:buNone/>
            </a:pPr>
            <a:r>
              <a:rPr lang="ru-RU" sz="900" b="1" i="1" dirty="0" smtClean="0">
                <a:latin typeface="Arial" pitchFamily="34" charset="0"/>
                <a:cs typeface="Arial" pitchFamily="34" charset="0"/>
              </a:rPr>
              <a:t>УВЛЕКАТЕЛЬНЫЙ </a:t>
            </a:r>
            <a:r>
              <a:rPr lang="ru-RU" sz="900" b="1" i="1" dirty="0">
                <a:latin typeface="Arial" pitchFamily="34" charset="0"/>
                <a:cs typeface="Arial" pitchFamily="34" charset="0"/>
              </a:rPr>
              <a:t>МИР</a:t>
            </a:r>
            <a:endParaRPr lang="ru-RU" sz="900" dirty="0">
              <a:latin typeface="Arial" pitchFamily="34" charset="0"/>
              <a:cs typeface="Arial" pitchFamily="34" charset="0"/>
            </a:endParaRPr>
          </a:p>
          <a:p>
            <a:pPr algn="r">
              <a:lnSpc>
                <a:spcPct val="80000"/>
              </a:lnSpc>
              <a:buNone/>
            </a:pPr>
            <a:r>
              <a:rPr lang="ru-RU" sz="900" dirty="0">
                <a:latin typeface="Arial" pitchFamily="34" charset="0"/>
                <a:cs typeface="Arial" pitchFamily="34" charset="0"/>
              </a:rPr>
              <a:t>● </a:t>
            </a:r>
            <a:r>
              <a:rPr lang="ru-RU" sz="900" dirty="0" smtClean="0">
                <a:latin typeface="Arial" pitchFamily="34" charset="0"/>
                <a:cs typeface="Arial" pitchFamily="34" charset="0"/>
              </a:rPr>
              <a:t>День домашних животных.</a:t>
            </a:r>
            <a:endParaRPr lang="ru-RU" sz="900" dirty="0">
              <a:latin typeface="Arial" pitchFamily="34" charset="0"/>
              <a:cs typeface="Arial" pitchFamily="34" charset="0"/>
            </a:endParaRPr>
          </a:p>
          <a:p>
            <a:pPr algn="r">
              <a:lnSpc>
                <a:spcPct val="80000"/>
              </a:lnSpc>
              <a:buNone/>
            </a:pPr>
            <a:r>
              <a:rPr lang="ru-RU" sz="900" dirty="0">
                <a:latin typeface="Arial" pitchFamily="34" charset="0"/>
                <a:cs typeface="Arial" pitchFamily="34" charset="0"/>
              </a:rPr>
              <a:t>● </a:t>
            </a:r>
            <a:r>
              <a:rPr lang="ru-RU" sz="900" dirty="0" smtClean="0">
                <a:latin typeface="Arial" pitchFamily="34" charset="0"/>
                <a:cs typeface="Arial" pitchFamily="34" charset="0"/>
              </a:rPr>
              <a:t>Весь мир на планете.</a:t>
            </a:r>
            <a:endParaRPr lang="ru-RU" sz="900" dirty="0">
              <a:latin typeface="Arial" pitchFamily="34" charset="0"/>
              <a:cs typeface="Arial" pitchFamily="34" charset="0"/>
            </a:endParaRPr>
          </a:p>
          <a:p>
            <a:pPr algn="r">
              <a:lnSpc>
                <a:spcPct val="80000"/>
              </a:lnSpc>
              <a:buNone/>
            </a:pPr>
            <a:r>
              <a:rPr lang="ru-RU" sz="900" dirty="0">
                <a:latin typeface="Arial" pitchFamily="34" charset="0"/>
                <a:cs typeface="Arial" pitchFamily="34" charset="0"/>
              </a:rPr>
              <a:t>● </a:t>
            </a:r>
            <a:r>
              <a:rPr lang="ru-RU" sz="900" dirty="0" smtClean="0">
                <a:latin typeface="Arial" pitchFamily="34" charset="0"/>
                <a:cs typeface="Arial" pitchFamily="34" charset="0"/>
              </a:rPr>
              <a:t>Выставка детских рисунков «</a:t>
            </a:r>
            <a:r>
              <a:rPr lang="ru-RU" sz="900" dirty="0" err="1" smtClean="0">
                <a:latin typeface="Arial" pitchFamily="34" charset="0"/>
                <a:cs typeface="Arial" pitchFamily="34" charset="0"/>
              </a:rPr>
              <a:t>Роднульки</a:t>
            </a:r>
            <a:r>
              <a:rPr lang="ru-RU" sz="900" dirty="0" smtClean="0">
                <a:latin typeface="Arial" pitchFamily="34" charset="0"/>
                <a:cs typeface="Arial" pitchFamily="34" charset="0"/>
              </a:rPr>
              <a:t>»</a:t>
            </a:r>
            <a:endParaRPr lang="ru-RU" sz="900" dirty="0">
              <a:latin typeface="Arial" pitchFamily="34" charset="0"/>
              <a:cs typeface="Arial" pitchFamily="34" charset="0"/>
            </a:endParaRPr>
          </a:p>
          <a:p>
            <a:pPr algn="r">
              <a:lnSpc>
                <a:spcPct val="80000"/>
              </a:lnSpc>
              <a:buNone/>
            </a:pPr>
            <a:r>
              <a:rPr lang="ru-RU" sz="900" dirty="0">
                <a:latin typeface="Arial" pitchFamily="34" charset="0"/>
                <a:cs typeface="Arial" pitchFamily="34" charset="0"/>
              </a:rPr>
              <a:t>● </a:t>
            </a:r>
            <a:r>
              <a:rPr lang="ru-RU" sz="900" dirty="0" smtClean="0">
                <a:latin typeface="Arial" pitchFamily="34" charset="0"/>
                <a:cs typeface="Arial" pitchFamily="34" charset="0"/>
              </a:rPr>
              <a:t>Проблемы и реализация ИКТ.</a:t>
            </a:r>
            <a:endParaRPr lang="ru-RU" sz="900" dirty="0">
              <a:latin typeface="Arial" pitchFamily="34" charset="0"/>
              <a:cs typeface="Arial" pitchFamily="34" charset="0"/>
            </a:endParaRPr>
          </a:p>
          <a:p>
            <a:pPr algn="r">
              <a:lnSpc>
                <a:spcPct val="80000"/>
              </a:lnSpc>
              <a:buNone/>
            </a:pPr>
            <a:r>
              <a:rPr lang="ru-RU" sz="900" dirty="0">
                <a:latin typeface="Arial" pitchFamily="34" charset="0"/>
                <a:cs typeface="Arial" pitchFamily="34" charset="0"/>
              </a:rPr>
              <a:t>● </a:t>
            </a:r>
            <a:r>
              <a:rPr lang="ru-RU" sz="900" dirty="0" smtClean="0">
                <a:latin typeface="Arial" pitchFamily="34" charset="0"/>
                <a:cs typeface="Arial" pitchFamily="34" charset="0"/>
              </a:rPr>
              <a:t>День неизвестного солдата.</a:t>
            </a:r>
            <a:endParaRPr lang="ru-RU" sz="900" dirty="0">
              <a:latin typeface="Arial" pitchFamily="34" charset="0"/>
              <a:cs typeface="Arial" pitchFamily="34" charset="0"/>
            </a:endParaRPr>
          </a:p>
          <a:p>
            <a:pPr algn="r">
              <a:lnSpc>
                <a:spcPct val="80000"/>
              </a:lnSpc>
              <a:buNone/>
            </a:pPr>
            <a:r>
              <a:rPr lang="ru-RU" sz="900" dirty="0">
                <a:latin typeface="Arial" pitchFamily="34" charset="0"/>
                <a:cs typeface="Arial" pitchFamily="34" charset="0"/>
              </a:rPr>
              <a:t>● </a:t>
            </a:r>
            <a:r>
              <a:rPr lang="ru-RU" sz="900" dirty="0" smtClean="0">
                <a:latin typeface="Arial" pitchFamily="34" charset="0"/>
                <a:cs typeface="Arial" pitchFamily="34" charset="0"/>
              </a:rPr>
              <a:t>Ответственный туризм.</a:t>
            </a:r>
            <a:endParaRPr lang="ru-RU" sz="900" dirty="0">
              <a:latin typeface="Arial" pitchFamily="34" charset="0"/>
              <a:cs typeface="Arial" pitchFamily="34" charset="0"/>
            </a:endParaRPr>
          </a:p>
          <a:p>
            <a:pPr algn="r">
              <a:lnSpc>
                <a:spcPct val="80000"/>
              </a:lnSpc>
              <a:buNone/>
            </a:pPr>
            <a:r>
              <a:rPr lang="en-US" sz="900" dirty="0">
                <a:latin typeface="Arial" pitchFamily="34" charset="0"/>
                <a:cs typeface="Arial" pitchFamily="34" charset="0"/>
              </a:rPr>
              <a:t>●</a:t>
            </a:r>
            <a:r>
              <a:rPr lang="ru-RU" sz="900" dirty="0">
                <a:latin typeface="Arial" pitchFamily="34" charset="0"/>
                <a:cs typeface="Arial" pitchFamily="34" charset="0"/>
              </a:rPr>
              <a:t> </a:t>
            </a:r>
            <a:r>
              <a:rPr lang="ru-RU" sz="900" dirty="0" smtClean="0">
                <a:latin typeface="Arial" pitchFamily="34" charset="0"/>
                <a:cs typeface="Arial" pitchFamily="34" charset="0"/>
              </a:rPr>
              <a:t>Должны смеяться дети.</a:t>
            </a:r>
            <a:endParaRPr lang="ru-RU" sz="900" dirty="0">
              <a:latin typeface="Arial" pitchFamily="34" charset="0"/>
              <a:cs typeface="Arial" pitchFamily="34" charset="0"/>
            </a:endParaRPr>
          </a:p>
          <a:p>
            <a:pPr algn="r">
              <a:lnSpc>
                <a:spcPct val="80000"/>
              </a:lnSpc>
              <a:buNone/>
            </a:pPr>
            <a:r>
              <a:rPr lang="en-US" sz="900" dirty="0">
                <a:latin typeface="Arial" pitchFamily="34" charset="0"/>
                <a:cs typeface="Arial" pitchFamily="34" charset="0"/>
              </a:rPr>
              <a:t>●</a:t>
            </a:r>
            <a:r>
              <a:rPr lang="ru-RU" sz="900" dirty="0">
                <a:latin typeface="Arial" pitchFamily="34" charset="0"/>
                <a:cs typeface="Arial" pitchFamily="34" charset="0"/>
              </a:rPr>
              <a:t> </a:t>
            </a:r>
            <a:r>
              <a:rPr lang="ru-RU" sz="900" dirty="0" smtClean="0">
                <a:latin typeface="Arial" pitchFamily="34" charset="0"/>
                <a:cs typeface="Arial" pitchFamily="34" charset="0"/>
              </a:rPr>
              <a:t>Я в мире других.</a:t>
            </a:r>
            <a:endParaRPr lang="ru-RU" sz="900" dirty="0">
              <a:latin typeface="Arial" pitchFamily="34" charset="0"/>
              <a:cs typeface="Arial" pitchFamily="34" charset="0"/>
            </a:endParaRPr>
          </a:p>
          <a:p>
            <a:pPr algn="r">
              <a:lnSpc>
                <a:spcPct val="80000"/>
              </a:lnSpc>
              <a:buNone/>
            </a:pPr>
            <a:r>
              <a:rPr lang="en-US" sz="900" dirty="0">
                <a:latin typeface="Arial" pitchFamily="34" charset="0"/>
                <a:cs typeface="Arial" pitchFamily="34" charset="0"/>
              </a:rPr>
              <a:t>●</a:t>
            </a:r>
            <a:r>
              <a:rPr lang="ru-RU" sz="900" dirty="0">
                <a:latin typeface="Arial" pitchFamily="34" charset="0"/>
                <a:cs typeface="Arial" pitchFamily="34" charset="0"/>
              </a:rPr>
              <a:t> </a:t>
            </a:r>
            <a:r>
              <a:rPr lang="ru-RU" sz="900" dirty="0" smtClean="0">
                <a:latin typeface="Arial" pitchFamily="34" charset="0"/>
                <a:cs typeface="Arial" pitchFamily="34" charset="0"/>
              </a:rPr>
              <a:t>Круглый стол «Здоровье это модно».</a:t>
            </a:r>
            <a:endParaRPr lang="ru-RU" sz="900" dirty="0">
              <a:latin typeface="Arial" pitchFamily="34" charset="0"/>
              <a:cs typeface="Arial" pitchFamily="34" charset="0"/>
            </a:endParaRPr>
          </a:p>
          <a:p>
            <a:pPr algn="r">
              <a:lnSpc>
                <a:spcPct val="80000"/>
              </a:lnSpc>
              <a:buNone/>
            </a:pPr>
            <a:r>
              <a:rPr lang="en-US" sz="900" dirty="0">
                <a:latin typeface="Arial" pitchFamily="34" charset="0"/>
                <a:cs typeface="Arial" pitchFamily="34" charset="0"/>
              </a:rPr>
              <a:t>●</a:t>
            </a:r>
            <a:r>
              <a:rPr lang="ru-RU" sz="900" dirty="0">
                <a:latin typeface="Arial" pitchFamily="34" charset="0"/>
                <a:cs typeface="Arial" pitchFamily="34" charset="0"/>
              </a:rPr>
              <a:t> </a:t>
            </a:r>
            <a:r>
              <a:rPr lang="ru-RU" sz="900" dirty="0" smtClean="0">
                <a:latin typeface="Arial" pitchFamily="34" charset="0"/>
                <a:cs typeface="Arial" pitchFamily="34" charset="0"/>
              </a:rPr>
              <a:t>Акция «Тонкий лед»</a:t>
            </a:r>
            <a:endParaRPr lang="ru-RU" sz="900" dirty="0">
              <a:latin typeface="Arial" pitchFamily="34" charset="0"/>
              <a:cs typeface="Arial" pitchFamily="34" charset="0"/>
            </a:endParaRPr>
          </a:p>
          <a:p>
            <a:pPr algn="r">
              <a:lnSpc>
                <a:spcPct val="80000"/>
              </a:lnSpc>
              <a:buNone/>
            </a:pPr>
            <a:r>
              <a:rPr lang="en-US" sz="900" dirty="0">
                <a:latin typeface="Arial" pitchFamily="34" charset="0"/>
                <a:cs typeface="Arial" pitchFamily="34" charset="0"/>
              </a:rPr>
              <a:t>●</a:t>
            </a:r>
            <a:r>
              <a:rPr lang="ru-RU" sz="900" dirty="0">
                <a:latin typeface="Arial" pitchFamily="34" charset="0"/>
                <a:cs typeface="Arial" pitchFamily="34" charset="0"/>
              </a:rPr>
              <a:t> </a:t>
            </a:r>
            <a:r>
              <a:rPr lang="ru-RU" sz="900" dirty="0" smtClean="0">
                <a:latin typeface="Arial" pitchFamily="34" charset="0"/>
                <a:cs typeface="Arial" pitchFamily="34" charset="0"/>
              </a:rPr>
              <a:t>Время объятий.</a:t>
            </a:r>
            <a:endParaRPr lang="ru-RU" sz="900" dirty="0">
              <a:latin typeface="Arial" pitchFamily="34" charset="0"/>
              <a:cs typeface="Arial" pitchFamily="34" charset="0"/>
            </a:endParaRPr>
          </a:p>
          <a:p>
            <a:pPr algn="r">
              <a:lnSpc>
                <a:spcPct val="80000"/>
              </a:lnSpc>
              <a:buNone/>
            </a:pPr>
            <a:r>
              <a:rPr lang="en-US" sz="900" dirty="0">
                <a:latin typeface="Arial" pitchFamily="34" charset="0"/>
                <a:cs typeface="Arial" pitchFamily="34" charset="0"/>
              </a:rPr>
              <a:t>●</a:t>
            </a:r>
            <a:r>
              <a:rPr lang="ru-RU" sz="900" dirty="0">
                <a:latin typeface="Arial" pitchFamily="34" charset="0"/>
                <a:cs typeface="Arial" pitchFamily="34" charset="0"/>
              </a:rPr>
              <a:t> </a:t>
            </a:r>
            <a:r>
              <a:rPr lang="ru-RU" sz="900" dirty="0" smtClean="0">
                <a:latin typeface="Arial" pitchFamily="34" charset="0"/>
                <a:cs typeface="Arial" pitchFamily="34" charset="0"/>
              </a:rPr>
              <a:t>Новогодний переполох!</a:t>
            </a:r>
          </a:p>
          <a:p>
            <a:pPr algn="r">
              <a:lnSpc>
                <a:spcPct val="80000"/>
              </a:lnSpc>
              <a:buNone/>
            </a:pPr>
            <a:r>
              <a:rPr lang="en-US" sz="900" dirty="0" smtClean="0">
                <a:latin typeface="Arial" pitchFamily="34" charset="0"/>
                <a:cs typeface="Arial" pitchFamily="34" charset="0"/>
              </a:rPr>
              <a:t>●</a:t>
            </a:r>
            <a:r>
              <a:rPr lang="ru-RU" sz="900" dirty="0" smtClean="0">
                <a:latin typeface="Arial" pitchFamily="34" charset="0"/>
                <a:cs typeface="Arial" pitchFamily="34" charset="0"/>
              </a:rPr>
              <a:t> Использование ИКТ в ДОУ.</a:t>
            </a:r>
          </a:p>
          <a:p>
            <a:pPr algn="r">
              <a:lnSpc>
                <a:spcPct val="80000"/>
              </a:lnSpc>
              <a:buNone/>
            </a:pPr>
            <a:r>
              <a:rPr lang="en-US" sz="900" dirty="0" smtClean="0">
                <a:latin typeface="Arial" pitchFamily="34" charset="0"/>
                <a:cs typeface="Arial" pitchFamily="34" charset="0"/>
              </a:rPr>
              <a:t>●</a:t>
            </a:r>
            <a:r>
              <a:rPr lang="ru-RU" sz="900" dirty="0" smtClean="0">
                <a:latin typeface="Arial" pitchFamily="34" charset="0"/>
                <a:cs typeface="Arial" pitchFamily="34" charset="0"/>
              </a:rPr>
              <a:t> Неделя доброты.</a:t>
            </a:r>
          </a:p>
          <a:p>
            <a:pPr algn="r">
              <a:lnSpc>
                <a:spcPct val="80000"/>
              </a:lnSpc>
              <a:buNone/>
            </a:pPr>
            <a:r>
              <a:rPr lang="en-US" sz="900" dirty="0" smtClean="0">
                <a:latin typeface="Arial" pitchFamily="34" charset="0"/>
                <a:cs typeface="Arial" pitchFamily="34" charset="0"/>
              </a:rPr>
              <a:t>●</a:t>
            </a:r>
            <a:r>
              <a:rPr lang="ru-RU" sz="900" dirty="0" smtClean="0">
                <a:latin typeface="Arial" pitchFamily="34" charset="0"/>
                <a:cs typeface="Arial" pitchFamily="34" charset="0"/>
              </a:rPr>
              <a:t> Наряжаем елочку.</a:t>
            </a:r>
          </a:p>
          <a:p>
            <a:pPr algn="r">
              <a:lnSpc>
                <a:spcPct val="80000"/>
              </a:lnSpc>
              <a:buNone/>
            </a:pPr>
            <a:r>
              <a:rPr lang="en-US" sz="900" dirty="0" smtClean="0">
                <a:latin typeface="Arial" pitchFamily="34" charset="0"/>
                <a:cs typeface="Arial" pitchFamily="34" charset="0"/>
              </a:rPr>
              <a:t>●</a:t>
            </a:r>
            <a:r>
              <a:rPr lang="ru-RU" sz="900" dirty="0" smtClean="0">
                <a:latin typeface="Arial" pitchFamily="34" charset="0"/>
                <a:cs typeface="Arial" pitchFamily="34" charset="0"/>
              </a:rPr>
              <a:t> Игрушки для елочки.</a:t>
            </a:r>
          </a:p>
          <a:p>
            <a:pPr algn="r">
              <a:lnSpc>
                <a:spcPct val="80000"/>
              </a:lnSpc>
              <a:buNone/>
            </a:pPr>
            <a:r>
              <a:rPr lang="en-US" sz="900" dirty="0" smtClean="0">
                <a:latin typeface="Arial" pitchFamily="34" charset="0"/>
                <a:cs typeface="Arial" pitchFamily="34" charset="0"/>
              </a:rPr>
              <a:t>●</a:t>
            </a:r>
            <a:r>
              <a:rPr lang="ru-RU" sz="900" dirty="0" smtClean="0">
                <a:latin typeface="Arial" pitchFamily="34" charset="0"/>
                <a:cs typeface="Arial" pitchFamily="34" charset="0"/>
              </a:rPr>
              <a:t> Акция «Гирлянда добрых сердец».</a:t>
            </a:r>
          </a:p>
          <a:p>
            <a:pPr algn="r">
              <a:lnSpc>
                <a:spcPct val="80000"/>
              </a:lnSpc>
              <a:buNone/>
            </a:pPr>
            <a:r>
              <a:rPr lang="en-US" sz="900" dirty="0" smtClean="0">
                <a:latin typeface="Arial" pitchFamily="34" charset="0"/>
                <a:cs typeface="Arial" pitchFamily="34" charset="0"/>
              </a:rPr>
              <a:t>●</a:t>
            </a:r>
            <a:r>
              <a:rPr lang="ru-RU" sz="900" dirty="0" smtClean="0">
                <a:latin typeface="Arial" pitchFamily="34" charset="0"/>
                <a:cs typeface="Arial" pitchFamily="34" charset="0"/>
              </a:rPr>
              <a:t> Письмо Деду Морозу.</a:t>
            </a:r>
          </a:p>
          <a:p>
            <a:pPr algn="r">
              <a:lnSpc>
                <a:spcPct val="80000"/>
              </a:lnSpc>
              <a:buNone/>
            </a:pPr>
            <a:r>
              <a:rPr lang="en-US" sz="900" dirty="0" smtClean="0">
                <a:latin typeface="Arial" pitchFamily="34" charset="0"/>
                <a:cs typeface="Arial" pitchFamily="34" charset="0"/>
              </a:rPr>
              <a:t>●</a:t>
            </a:r>
            <a:r>
              <a:rPr lang="ru-RU" sz="900" dirty="0" smtClean="0">
                <a:latin typeface="Arial" pitchFamily="34" charset="0"/>
                <a:cs typeface="Arial" pitchFamily="34" charset="0"/>
              </a:rPr>
              <a:t> День героев Отечества.</a:t>
            </a:r>
          </a:p>
          <a:p>
            <a:pPr algn="r">
              <a:lnSpc>
                <a:spcPct val="80000"/>
              </a:lnSpc>
              <a:buNone/>
            </a:pPr>
            <a:r>
              <a:rPr lang="en-US" sz="900" dirty="0" smtClean="0">
                <a:latin typeface="Arial" pitchFamily="34" charset="0"/>
                <a:cs typeface="Arial" pitchFamily="34" charset="0"/>
              </a:rPr>
              <a:t>●</a:t>
            </a:r>
            <a:r>
              <a:rPr lang="ru-RU" sz="900" dirty="0" smtClean="0">
                <a:latin typeface="Arial" pitchFamily="34" charset="0"/>
                <a:cs typeface="Arial" pitchFamily="34" charset="0"/>
              </a:rPr>
              <a:t> День футбола.</a:t>
            </a:r>
          </a:p>
          <a:p>
            <a:pPr algn="r">
              <a:lnSpc>
                <a:spcPct val="80000"/>
              </a:lnSpc>
              <a:buNone/>
            </a:pPr>
            <a:r>
              <a:rPr lang="en-US" sz="900" dirty="0" smtClean="0">
                <a:latin typeface="Arial" pitchFamily="34" charset="0"/>
                <a:cs typeface="Arial" pitchFamily="34" charset="0"/>
              </a:rPr>
              <a:t>●</a:t>
            </a:r>
            <a:r>
              <a:rPr lang="ru-RU" sz="900" dirty="0" smtClean="0">
                <a:latin typeface="Arial" pitchFamily="34" charset="0"/>
                <a:cs typeface="Arial" pitchFamily="34" charset="0"/>
              </a:rPr>
              <a:t> Праздник любимой игрушки.</a:t>
            </a:r>
          </a:p>
          <a:p>
            <a:pPr algn="r">
              <a:lnSpc>
                <a:spcPct val="80000"/>
              </a:lnSpc>
              <a:buNone/>
            </a:pPr>
            <a:r>
              <a:rPr lang="en-US" sz="900" dirty="0" smtClean="0">
                <a:latin typeface="Arial" pitchFamily="34" charset="0"/>
                <a:cs typeface="Arial" pitchFamily="34" charset="0"/>
              </a:rPr>
              <a:t>●</a:t>
            </a:r>
            <a:r>
              <a:rPr lang="ru-RU" sz="900" dirty="0" smtClean="0">
                <a:latin typeface="Arial" pitchFamily="34" charset="0"/>
                <a:cs typeface="Arial" pitchFamily="34" charset="0"/>
              </a:rPr>
              <a:t> Елочка – лесная красавица!</a:t>
            </a:r>
          </a:p>
          <a:p>
            <a:pPr algn="r">
              <a:lnSpc>
                <a:spcPct val="80000"/>
              </a:lnSpc>
              <a:buNone/>
            </a:pPr>
            <a:r>
              <a:rPr lang="en-US" sz="900" dirty="0" smtClean="0">
                <a:latin typeface="Arial" pitchFamily="34" charset="0"/>
                <a:cs typeface="Arial" pitchFamily="34" charset="0"/>
              </a:rPr>
              <a:t>●</a:t>
            </a:r>
            <a:r>
              <a:rPr lang="ru-RU" sz="900" dirty="0" smtClean="0">
                <a:latin typeface="Arial" pitchFamily="34" charset="0"/>
                <a:cs typeface="Arial" pitchFamily="34" charset="0"/>
              </a:rPr>
              <a:t> Они спасают наши жизни.</a:t>
            </a:r>
          </a:p>
          <a:p>
            <a:pPr algn="r">
              <a:lnSpc>
                <a:spcPct val="80000"/>
              </a:lnSpc>
              <a:buNone/>
            </a:pPr>
            <a:r>
              <a:rPr lang="en-US" sz="900" dirty="0" smtClean="0">
                <a:latin typeface="Arial" pitchFamily="34" charset="0"/>
                <a:cs typeface="Arial" pitchFamily="34" charset="0"/>
              </a:rPr>
              <a:t>●</a:t>
            </a:r>
            <a:r>
              <a:rPr lang="ru-RU" sz="900" dirty="0" smtClean="0">
                <a:latin typeface="Arial" pitchFamily="34" charset="0"/>
                <a:cs typeface="Arial" pitchFamily="34" charset="0"/>
              </a:rPr>
              <a:t> Закрытие Года Здоровья!</a:t>
            </a:r>
          </a:p>
          <a:p>
            <a:pPr algn="r">
              <a:lnSpc>
                <a:spcPct val="80000"/>
              </a:lnSpc>
              <a:buNone/>
            </a:pPr>
            <a:r>
              <a:rPr lang="en-US" sz="900" dirty="0" smtClean="0">
                <a:latin typeface="Arial" pitchFamily="34" charset="0"/>
                <a:cs typeface="Arial" pitchFamily="34" charset="0"/>
              </a:rPr>
              <a:t>●</a:t>
            </a:r>
            <a:r>
              <a:rPr lang="ru-RU" sz="900" dirty="0" smtClean="0">
                <a:latin typeface="Arial" pitchFamily="34" charset="0"/>
                <a:cs typeface="Arial" pitchFamily="34" charset="0"/>
              </a:rPr>
              <a:t> Праздник чая.</a:t>
            </a:r>
          </a:p>
          <a:p>
            <a:pPr algn="r">
              <a:lnSpc>
                <a:spcPct val="80000"/>
              </a:lnSpc>
              <a:buNone/>
            </a:pPr>
            <a:r>
              <a:rPr lang="en-US" sz="900" dirty="0" smtClean="0">
                <a:latin typeface="Arial" pitchFamily="34" charset="0"/>
                <a:cs typeface="Arial" pitchFamily="34" charset="0"/>
              </a:rPr>
              <a:t>●</a:t>
            </a:r>
            <a:r>
              <a:rPr lang="ru-RU" sz="900" dirty="0" smtClean="0">
                <a:latin typeface="Arial" pitchFamily="34" charset="0"/>
                <a:cs typeface="Arial" pitchFamily="34" charset="0"/>
              </a:rPr>
              <a:t> Новогодние поделки «Символ года – 2021».</a:t>
            </a:r>
          </a:p>
        </p:txBody>
      </p:sp>
      <p:sp>
        <p:nvSpPr>
          <p:cNvPr id="5" name="Объект 4"/>
          <p:cNvSpPr>
            <a:spLocks noGrp="1"/>
          </p:cNvSpPr>
          <p:nvPr>
            <p:ph sz="half" idx="2"/>
          </p:nvPr>
        </p:nvSpPr>
        <p:spPr>
          <a:xfrm>
            <a:off x="4648200" y="1052736"/>
            <a:ext cx="4038600" cy="5073427"/>
          </a:xfrm>
        </p:spPr>
        <p:txBody>
          <a:bodyPr/>
          <a:lstStyle/>
          <a:p>
            <a:pPr>
              <a:lnSpc>
                <a:spcPct val="120000"/>
              </a:lnSpc>
              <a:spcBef>
                <a:spcPts val="0"/>
              </a:spcBef>
            </a:pPr>
            <a:r>
              <a:rPr lang="ru-RU" sz="1200" b="1" i="1" dirty="0">
                <a:latin typeface="Arial" pitchFamily="34" charset="0"/>
                <a:cs typeface="Arial" pitchFamily="34" charset="0"/>
              </a:rPr>
              <a:t>СОВЕТУЕТ  СПЕЦИАЛИСТ</a:t>
            </a:r>
            <a:endParaRPr lang="ru-RU" sz="1200" i="1" dirty="0">
              <a:latin typeface="Arial" pitchFamily="34" charset="0"/>
              <a:cs typeface="Arial" pitchFamily="34" charset="0"/>
            </a:endParaRPr>
          </a:p>
          <a:p>
            <a:pPr>
              <a:lnSpc>
                <a:spcPct val="120000"/>
              </a:lnSpc>
              <a:spcBef>
                <a:spcPts val="0"/>
              </a:spcBef>
            </a:pPr>
            <a:r>
              <a:rPr lang="ru-RU" sz="1200" i="1" dirty="0">
                <a:latin typeface="Arial" pitchFamily="34" charset="0"/>
                <a:cs typeface="Arial" pitchFamily="34" charset="0"/>
              </a:rPr>
              <a:t>Подготовил педагог-психолог </a:t>
            </a:r>
            <a:r>
              <a:rPr lang="ru-RU" sz="1200" i="1" dirty="0" err="1">
                <a:latin typeface="Arial" pitchFamily="34" charset="0"/>
                <a:cs typeface="Arial" pitchFamily="34" charset="0"/>
              </a:rPr>
              <a:t>Бармашова</a:t>
            </a:r>
            <a:r>
              <a:rPr lang="ru-RU" sz="1200" i="1" dirty="0">
                <a:latin typeface="Arial" pitchFamily="34" charset="0"/>
                <a:cs typeface="Arial" pitchFamily="34" charset="0"/>
              </a:rPr>
              <a:t> Е.В.</a:t>
            </a:r>
            <a:endParaRPr lang="ru-RU" sz="1200" b="1" i="1" dirty="0">
              <a:latin typeface="Arial" pitchFamily="34" charset="0"/>
              <a:cs typeface="Arial" pitchFamily="34" charset="0"/>
            </a:endParaRPr>
          </a:p>
          <a:p>
            <a:pPr>
              <a:lnSpc>
                <a:spcPct val="120000"/>
              </a:lnSpc>
              <a:spcBef>
                <a:spcPts val="0"/>
              </a:spcBef>
            </a:pPr>
            <a:r>
              <a:rPr lang="ru-RU" sz="1200" b="1" i="1" dirty="0">
                <a:latin typeface="Arial" pitchFamily="34" charset="0"/>
                <a:cs typeface="Arial" pitchFamily="34" charset="0"/>
              </a:rPr>
              <a:t>РАЗВИВАЙКА </a:t>
            </a:r>
            <a:endParaRPr lang="ru-RU" sz="1200" dirty="0">
              <a:latin typeface="Arial" pitchFamily="34" charset="0"/>
              <a:cs typeface="Arial" pitchFamily="34" charset="0"/>
            </a:endParaRPr>
          </a:p>
          <a:p>
            <a:pPr>
              <a:lnSpc>
                <a:spcPct val="120000"/>
              </a:lnSpc>
              <a:spcBef>
                <a:spcPts val="0"/>
              </a:spcBef>
            </a:pPr>
            <a:r>
              <a:rPr lang="ru-RU" sz="1200" dirty="0">
                <a:latin typeface="Arial" pitchFamily="34" charset="0"/>
                <a:cs typeface="Arial" pitchFamily="34" charset="0"/>
              </a:rPr>
              <a:t>Подготовил воспитатель  </a:t>
            </a:r>
            <a:r>
              <a:rPr lang="ru-RU" sz="1200" dirty="0" err="1">
                <a:latin typeface="Arial" pitchFamily="34" charset="0"/>
                <a:cs typeface="Arial" pitchFamily="34" charset="0"/>
              </a:rPr>
              <a:t>Мызникова</a:t>
            </a:r>
            <a:r>
              <a:rPr lang="ru-RU" sz="1200" dirty="0">
                <a:latin typeface="Arial" pitchFamily="34" charset="0"/>
                <a:cs typeface="Arial" pitchFamily="34" charset="0"/>
              </a:rPr>
              <a:t> Л.Д.</a:t>
            </a:r>
            <a:endParaRPr lang="ru-RU" sz="1200" b="1" dirty="0">
              <a:latin typeface="Arial" pitchFamily="34" charset="0"/>
              <a:cs typeface="Arial" pitchFamily="34" charset="0"/>
            </a:endParaRPr>
          </a:p>
          <a:p>
            <a:pPr>
              <a:lnSpc>
                <a:spcPct val="120000"/>
              </a:lnSpc>
              <a:spcBef>
                <a:spcPts val="0"/>
              </a:spcBef>
            </a:pPr>
            <a:r>
              <a:rPr lang="ru-RU" sz="1200" b="1" dirty="0">
                <a:latin typeface="Arial" pitchFamily="34" charset="0"/>
                <a:cs typeface="Arial" pitchFamily="34" charset="0"/>
              </a:rPr>
              <a:t>ВКУСНО  И  ПОЛЕЗНО</a:t>
            </a:r>
            <a:endParaRPr lang="ru-RU" sz="1200" b="1" i="1" dirty="0">
              <a:latin typeface="Arial" pitchFamily="34" charset="0"/>
              <a:cs typeface="Arial" pitchFamily="34" charset="0"/>
            </a:endParaRPr>
          </a:p>
          <a:p>
            <a:pPr>
              <a:lnSpc>
                <a:spcPct val="120000"/>
              </a:lnSpc>
              <a:spcBef>
                <a:spcPts val="0"/>
              </a:spcBef>
            </a:pPr>
            <a:r>
              <a:rPr lang="ru-RU" sz="1200" b="1" i="1" dirty="0">
                <a:latin typeface="Arial" pitchFamily="34" charset="0"/>
                <a:cs typeface="Arial" pitchFamily="34" charset="0"/>
              </a:rPr>
              <a:t>Редакционная коллегия</a:t>
            </a:r>
            <a:endParaRPr lang="ru-RU" sz="1200" i="1" dirty="0">
              <a:latin typeface="Arial" pitchFamily="34" charset="0"/>
              <a:cs typeface="Arial" pitchFamily="34" charset="0"/>
            </a:endParaRPr>
          </a:p>
          <a:p>
            <a:pPr>
              <a:lnSpc>
                <a:spcPct val="120000"/>
              </a:lnSpc>
              <a:spcBef>
                <a:spcPts val="0"/>
              </a:spcBef>
            </a:pPr>
            <a:r>
              <a:rPr lang="ru-RU" sz="1200" i="1" dirty="0">
                <a:latin typeface="Arial" pitchFamily="34" charset="0"/>
                <a:cs typeface="Arial" pitchFamily="34" charset="0"/>
              </a:rPr>
              <a:t>Ливенцева Любовь Алексеевна, воспитатель</a:t>
            </a:r>
          </a:p>
          <a:p>
            <a:pPr>
              <a:lnSpc>
                <a:spcPct val="120000"/>
              </a:lnSpc>
              <a:spcBef>
                <a:spcPts val="0"/>
              </a:spcBef>
            </a:pPr>
            <a:r>
              <a:rPr lang="ru-RU" sz="1200" i="1" dirty="0" err="1">
                <a:latin typeface="Arial" pitchFamily="34" charset="0"/>
                <a:cs typeface="Arial" pitchFamily="34" charset="0"/>
              </a:rPr>
              <a:t>Мызникова</a:t>
            </a:r>
            <a:r>
              <a:rPr lang="ru-RU" sz="1200" i="1" dirty="0">
                <a:latin typeface="Arial" pitchFamily="34" charset="0"/>
                <a:cs typeface="Arial" pitchFamily="34" charset="0"/>
              </a:rPr>
              <a:t> Людмила Дмитриевна, воспитатель</a:t>
            </a:r>
          </a:p>
          <a:p>
            <a:pPr>
              <a:lnSpc>
                <a:spcPct val="120000"/>
              </a:lnSpc>
              <a:spcBef>
                <a:spcPts val="0"/>
              </a:spcBef>
            </a:pPr>
            <a:r>
              <a:rPr lang="ru-RU" sz="1200" i="1" dirty="0">
                <a:latin typeface="Arial" pitchFamily="34" charset="0"/>
                <a:cs typeface="Arial" pitchFamily="34" charset="0"/>
              </a:rPr>
              <a:t>Титкова Валентина Николаевна, воспитатель</a:t>
            </a:r>
          </a:p>
          <a:p>
            <a:pPr>
              <a:lnSpc>
                <a:spcPct val="120000"/>
              </a:lnSpc>
              <a:spcBef>
                <a:spcPts val="0"/>
              </a:spcBef>
            </a:pPr>
            <a:r>
              <a:rPr lang="ru-RU" sz="1200" i="1" dirty="0">
                <a:latin typeface="Arial" pitchFamily="34" charset="0"/>
                <a:cs typeface="Arial" pitchFamily="34" charset="0"/>
              </a:rPr>
              <a:t>Зайцева Жанна Анатольевна, воспитатель</a:t>
            </a:r>
          </a:p>
          <a:p>
            <a:pPr>
              <a:lnSpc>
                <a:spcPct val="120000"/>
              </a:lnSpc>
              <a:spcBef>
                <a:spcPts val="0"/>
              </a:spcBef>
            </a:pPr>
            <a:r>
              <a:rPr lang="ru-RU" sz="1200" i="1" dirty="0" err="1">
                <a:latin typeface="Arial" pitchFamily="34" charset="0"/>
                <a:cs typeface="Arial" pitchFamily="34" charset="0"/>
              </a:rPr>
              <a:t>Раева</a:t>
            </a:r>
            <a:r>
              <a:rPr lang="ru-RU" sz="1200" i="1" dirty="0">
                <a:latin typeface="Arial" pitchFamily="34" charset="0"/>
                <a:cs typeface="Arial" pitchFamily="34" charset="0"/>
              </a:rPr>
              <a:t> Татьяна Васильевна, воспитатель</a:t>
            </a:r>
          </a:p>
          <a:p>
            <a:pPr>
              <a:lnSpc>
                <a:spcPct val="120000"/>
              </a:lnSpc>
              <a:spcBef>
                <a:spcPts val="0"/>
              </a:spcBef>
            </a:pPr>
            <a:r>
              <a:rPr lang="ru-RU" sz="1200" i="1" dirty="0">
                <a:latin typeface="Arial" pitchFamily="34" charset="0"/>
                <a:cs typeface="Arial" pitchFamily="34" charset="0"/>
              </a:rPr>
              <a:t>Савинова Марина Леонидовна, воспитатель</a:t>
            </a:r>
          </a:p>
          <a:p>
            <a:pPr>
              <a:lnSpc>
                <a:spcPct val="120000"/>
              </a:lnSpc>
              <a:spcBef>
                <a:spcPts val="0"/>
              </a:spcBef>
            </a:pPr>
            <a:r>
              <a:rPr lang="ru-RU" sz="1200" i="1" dirty="0">
                <a:latin typeface="Arial" pitchFamily="34" charset="0"/>
                <a:cs typeface="Arial" pitchFamily="34" charset="0"/>
              </a:rPr>
              <a:t>Дёмина Екатерина Викторовна, воспитатель</a:t>
            </a:r>
          </a:p>
          <a:p>
            <a:pPr>
              <a:lnSpc>
                <a:spcPct val="120000"/>
              </a:lnSpc>
              <a:spcBef>
                <a:spcPts val="0"/>
              </a:spcBef>
            </a:pPr>
            <a:r>
              <a:rPr lang="ru-RU" sz="1200" i="1" dirty="0" err="1">
                <a:latin typeface="Arial" pitchFamily="34" charset="0"/>
                <a:cs typeface="Arial" pitchFamily="34" charset="0"/>
              </a:rPr>
              <a:t>Валова</a:t>
            </a:r>
            <a:r>
              <a:rPr lang="ru-RU" sz="1200" i="1" dirty="0">
                <a:latin typeface="Arial" pitchFamily="34" charset="0"/>
                <a:cs typeface="Arial" pitchFamily="34" charset="0"/>
              </a:rPr>
              <a:t> Татьяна Александровна, музыкальный</a:t>
            </a:r>
          </a:p>
          <a:p>
            <a:pPr>
              <a:lnSpc>
                <a:spcPct val="120000"/>
              </a:lnSpc>
              <a:spcBef>
                <a:spcPts val="0"/>
              </a:spcBef>
            </a:pPr>
            <a:r>
              <a:rPr lang="ru-RU" sz="1200" i="1" dirty="0">
                <a:latin typeface="Arial" pitchFamily="34" charset="0"/>
                <a:cs typeface="Arial" pitchFamily="34" charset="0"/>
              </a:rPr>
              <a:t>руководитель</a:t>
            </a:r>
            <a:endParaRPr lang="ru-RU" sz="1200" b="1" i="1" dirty="0">
              <a:latin typeface="Arial" pitchFamily="34" charset="0"/>
              <a:cs typeface="Arial" pitchFamily="34" charset="0"/>
            </a:endParaRPr>
          </a:p>
          <a:p>
            <a:pPr>
              <a:lnSpc>
                <a:spcPct val="120000"/>
              </a:lnSpc>
              <a:spcBef>
                <a:spcPts val="0"/>
              </a:spcBef>
            </a:pPr>
            <a:r>
              <a:rPr lang="ru-RU" sz="1200" b="1" i="1" dirty="0">
                <a:latin typeface="Arial" pitchFamily="34" charset="0"/>
                <a:cs typeface="Arial" pitchFamily="34" charset="0"/>
              </a:rPr>
              <a:t>Экспертный совет</a:t>
            </a:r>
            <a:endParaRPr lang="ru-RU" sz="1200" i="1" dirty="0">
              <a:latin typeface="Arial" pitchFamily="34" charset="0"/>
              <a:cs typeface="Arial" pitchFamily="34" charset="0"/>
            </a:endParaRPr>
          </a:p>
          <a:p>
            <a:pPr>
              <a:lnSpc>
                <a:spcPct val="120000"/>
              </a:lnSpc>
              <a:spcBef>
                <a:spcPts val="0"/>
              </a:spcBef>
            </a:pPr>
            <a:r>
              <a:rPr lang="ru-RU" sz="1200" i="1" dirty="0" err="1">
                <a:latin typeface="Arial" pitchFamily="34" charset="0"/>
                <a:cs typeface="Arial" pitchFamily="34" charset="0"/>
              </a:rPr>
              <a:t>Кузенкова</a:t>
            </a:r>
            <a:r>
              <a:rPr lang="ru-RU" sz="1200" i="1" dirty="0">
                <a:latin typeface="Arial" pitchFamily="34" charset="0"/>
                <a:cs typeface="Arial" pitchFamily="34" charset="0"/>
              </a:rPr>
              <a:t> Татьяна Андреевна, заведующий </a:t>
            </a:r>
          </a:p>
          <a:p>
            <a:pPr>
              <a:lnSpc>
                <a:spcPct val="120000"/>
              </a:lnSpc>
              <a:spcBef>
                <a:spcPts val="0"/>
              </a:spcBef>
            </a:pPr>
            <a:r>
              <a:rPr lang="ru-RU" sz="1200" i="1" dirty="0">
                <a:latin typeface="Arial" pitchFamily="34" charset="0"/>
                <a:cs typeface="Arial" pitchFamily="34" charset="0"/>
              </a:rPr>
              <a:t>Сиренко Екатерина Сергеевна, зам. заведующей</a:t>
            </a:r>
            <a:endParaRPr lang="ru-RU" sz="1200" dirty="0">
              <a:latin typeface="Arial" pitchFamily="34" charset="0"/>
              <a:cs typeface="Arial" pitchFamily="34" charset="0"/>
            </a:endParaRPr>
          </a:p>
          <a:p>
            <a:endParaRPr lang="ru-RU" dirty="0"/>
          </a:p>
        </p:txBody>
      </p:sp>
    </p:spTree>
    <p:extLst>
      <p:ext uri="{BB962C8B-B14F-4D97-AF65-F5344CB8AC3E}">
        <p14:creationId xmlns:p14="http://schemas.microsoft.com/office/powerpoint/2010/main" val="15262804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5192" y="235124"/>
            <a:ext cx="3610744" cy="1143000"/>
          </a:xfrm>
        </p:spPr>
        <p:txBody>
          <a:bodyPr/>
          <a:lstStyle/>
          <a:p>
            <a:r>
              <a:rPr lang="ru-RU" b="1" dirty="0" smtClean="0">
                <a:ln w="19050">
                  <a:solidFill>
                    <a:prstClr val="white"/>
                  </a:solidFill>
                  <a:prstDash val="solid"/>
                </a:ln>
                <a:solidFill>
                  <a:srgbClr val="FF3300"/>
                </a:solidFill>
                <a:effectLst>
                  <a:outerShdw blurRad="50000" dist="50800" dir="7500000" algn="tl">
                    <a:srgbClr val="000000">
                      <a:shade val="5000"/>
                      <a:alpha val="35000"/>
                    </a:srgbClr>
                  </a:outerShdw>
                </a:effectLst>
                <a:latin typeface="Monotype Corsiva" pitchFamily="66" charset="0"/>
                <a:cs typeface="Arial" charset="0"/>
              </a:rPr>
              <a:t>«Здоровье – это модно!»</a:t>
            </a:r>
            <a:endParaRPr lang="ru-RU" dirty="0">
              <a:solidFill>
                <a:srgbClr val="FF3300"/>
              </a:solidFill>
            </a:endParaRPr>
          </a:p>
        </p:txBody>
      </p:sp>
      <p:sp>
        <p:nvSpPr>
          <p:cNvPr id="4" name="Объект 3"/>
          <p:cNvSpPr>
            <a:spLocks noGrp="1"/>
          </p:cNvSpPr>
          <p:nvPr>
            <p:ph sz="half" idx="2"/>
          </p:nvPr>
        </p:nvSpPr>
        <p:spPr>
          <a:xfrm>
            <a:off x="3995936" y="404664"/>
            <a:ext cx="4690864" cy="5721499"/>
          </a:xfrm>
        </p:spPr>
        <p:txBody>
          <a:bodyPr/>
          <a:lstStyle/>
          <a:p>
            <a:pPr marL="0" indent="457200" algn="just">
              <a:buNone/>
            </a:pPr>
            <a:r>
              <a:rPr lang="ru-RU" sz="1100" dirty="0"/>
              <a:t>В рамках Года здоровья с воспитателями детского сада было проведено мероприятие на тему «Быть здоровым – это модно!»</a:t>
            </a:r>
          </a:p>
          <a:p>
            <a:pPr marL="0" indent="457200" algn="just">
              <a:buNone/>
            </a:pPr>
            <a:r>
              <a:rPr lang="ru-RU" sz="1100" dirty="0"/>
              <a:t>Великий немецкий поэт Генрих Гейне писал: «Единственная красота, которую я знаю, это здоровье». Здоровье – это одна из важнейших жизненных ценностей человека, залог его благополучия и долголетия.</a:t>
            </a:r>
          </a:p>
          <a:p>
            <a:pPr marL="0" indent="457200" algn="just">
              <a:buNone/>
            </a:pPr>
            <a:r>
              <a:rPr lang="ru-RU" sz="1100" dirty="0"/>
              <a:t>В начале мероприятия провели блиц-опрос «Твое здоровье», где  предлагался перечень утверждений, каждое из которых требовало ответа «да» или «нет». Результат был полезен, прежде всего, каждому из тестируемых.</a:t>
            </a:r>
          </a:p>
          <a:p>
            <a:pPr marL="0" indent="457200" algn="just">
              <a:buNone/>
            </a:pPr>
            <a:r>
              <a:rPr lang="ru-RU" sz="1100" dirty="0"/>
              <a:t>Всемирная организация здравоохранения дает определение термину здоровье – это состояние полного физического, душевного и социального благополучия. Физическое здоровье – это состояние правильной работы организма. Душевное здоровье проявляется в том, что человек доволен собой, удовлетворён своими достижениями, может делать выводы из своих ошибок. Социальное здоровье проявляется в отношениях с другими людьми.</a:t>
            </a:r>
          </a:p>
          <a:p>
            <a:pPr marL="0" indent="457200" algn="just">
              <a:buNone/>
            </a:pPr>
            <a:r>
              <a:rPr lang="ru-RU" sz="1100" dirty="0"/>
              <a:t>Во второй части мероприятия совместно  вырабатывали  «Правила здорового образа жизни» и то, от каких же факторов зависит наше здоровье?  Продолжали знакомиться с важнейшими жизненными ценностями; убеждались в необходимости здорового образа жизни.</a:t>
            </a:r>
          </a:p>
          <a:p>
            <a:pPr marL="0" indent="457200" algn="just">
              <a:buNone/>
            </a:pPr>
            <a:r>
              <a:rPr lang="ru-RU" sz="1100" dirty="0"/>
              <a:t>Также признали, что для поддержания хорошего здоровья пищевой рацион каждого человека должен быть ограниченным по объему и полноценным по набору продуктов.</a:t>
            </a:r>
          </a:p>
          <a:p>
            <a:pPr marL="0" indent="457200" algn="just">
              <a:buNone/>
            </a:pPr>
            <a:r>
              <a:rPr lang="ru-RU" sz="1100" dirty="0"/>
              <a:t>Не маловажным фактором, является физическая активность. Действительно, современному человеку приходится затрачивать все меньше физических усилий. Педагог-психолог предложила выполнить  упражнение для глаз и «перезагрузку» суставов кистей рук.</a:t>
            </a:r>
          </a:p>
          <a:p>
            <a:pPr marL="0" indent="457200" algn="just">
              <a:buNone/>
            </a:pPr>
            <a:r>
              <a:rPr lang="ru-RU" sz="1100" dirty="0"/>
              <a:t> Одним из факторов ЗОЖ является отношение людей  к вредным привычкам.</a:t>
            </a:r>
          </a:p>
          <a:p>
            <a:pPr marL="0" indent="457200" algn="just">
              <a:buNone/>
            </a:pPr>
            <a:r>
              <a:rPr lang="ru-RU" sz="1100" dirty="0"/>
              <a:t>В конце мероприятия провели рефлексию, каждый участник ответил на вопрос «Почему я выбираю здоровье</a:t>
            </a:r>
            <a:r>
              <a:rPr lang="ru-RU" sz="1100" dirty="0" smtClean="0"/>
              <a:t>?»</a:t>
            </a:r>
            <a:endParaRPr lang="ru-RU" sz="1100" dirty="0"/>
          </a:p>
        </p:txBody>
      </p:sp>
      <p:pic>
        <p:nvPicPr>
          <p:cNvPr id="9218" name="Picture 2" descr="IMG-20201203-WA00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127" y="1700808"/>
            <a:ext cx="1905000" cy="1276350"/>
          </a:xfrm>
          <a:prstGeom prst="rect">
            <a:avLst/>
          </a:prstGeom>
          <a:solidFill>
            <a:srgbClr val="FFFFFF">
              <a:shade val="85000"/>
            </a:srgbClr>
          </a:solidFill>
          <a:ln w="190500" cap="sq">
            <a:solidFill>
              <a:srgbClr val="FFFF66"/>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9220" name="Picture 4" descr="IMG-20201203-WA00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30501">
            <a:off x="1848008" y="2721565"/>
            <a:ext cx="1905000" cy="1428750"/>
          </a:xfrm>
          <a:prstGeom prst="rect">
            <a:avLst/>
          </a:prstGeom>
          <a:solidFill>
            <a:srgbClr val="FFFFFF">
              <a:shade val="85000"/>
            </a:srgbClr>
          </a:solidFill>
          <a:ln w="190500" cap="sq">
            <a:solidFill>
              <a:srgbClr val="FFFF66"/>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32770" name="Picture 2" descr="https://189131.selcdn.ru/leonardo/uploadsForSiteId/84898/content/9022c717-3469-4df7-b3af-643a7df92b73.jpg"/>
          <p:cNvPicPr>
            <a:picLocks noChangeAspect="1" noChangeArrowheads="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51520" y="3897373"/>
            <a:ext cx="3553088" cy="2547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01439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48200" y="274638"/>
            <a:ext cx="4038600" cy="1143000"/>
          </a:xfrm>
        </p:spPr>
        <p:txBody>
          <a:bodyPr/>
          <a:lstStyle/>
          <a:p>
            <a:r>
              <a:rPr lang="ru-RU" b="1" dirty="0" smtClean="0">
                <a:ln w="19050">
                  <a:solidFill>
                    <a:prstClr val="white"/>
                  </a:solidFill>
                  <a:prstDash val="solid"/>
                </a:ln>
                <a:solidFill>
                  <a:srgbClr val="FF3300"/>
                </a:solidFill>
                <a:effectLst>
                  <a:outerShdw blurRad="50000" dist="50800" dir="7500000" algn="tl">
                    <a:srgbClr val="000000">
                      <a:shade val="5000"/>
                      <a:alpha val="35000"/>
                    </a:srgbClr>
                  </a:outerShdw>
                </a:effectLst>
                <a:latin typeface="Monotype Corsiva" pitchFamily="66" charset="0"/>
                <a:cs typeface="Arial" charset="0"/>
              </a:rPr>
              <a:t>«Тонкий лед»</a:t>
            </a:r>
            <a:endParaRPr lang="ru-RU" dirty="0">
              <a:solidFill>
                <a:srgbClr val="FF3300"/>
              </a:solidFill>
            </a:endParaRPr>
          </a:p>
        </p:txBody>
      </p:sp>
      <p:sp>
        <p:nvSpPr>
          <p:cNvPr id="3" name="Объект 2"/>
          <p:cNvSpPr>
            <a:spLocks noGrp="1"/>
          </p:cNvSpPr>
          <p:nvPr>
            <p:ph sz="half" idx="1"/>
          </p:nvPr>
        </p:nvSpPr>
        <p:spPr>
          <a:xfrm>
            <a:off x="457200" y="476672"/>
            <a:ext cx="4762872" cy="5649491"/>
          </a:xfrm>
        </p:spPr>
        <p:txBody>
          <a:bodyPr/>
          <a:lstStyle/>
          <a:p>
            <a:pPr marL="0" indent="0" algn="r">
              <a:buNone/>
            </a:pPr>
            <a:r>
              <a:rPr lang="ru-RU" sz="1200" dirty="0"/>
              <a:t>Лед зимой бывает крепким</a:t>
            </a:r>
          </a:p>
          <a:p>
            <a:pPr marL="0" indent="0" algn="r">
              <a:buNone/>
            </a:pPr>
            <a:r>
              <a:rPr lang="ru-RU" sz="1200" dirty="0"/>
              <a:t>Не везде и не всегда.</a:t>
            </a:r>
          </a:p>
          <a:p>
            <a:pPr marL="0" indent="0" algn="r">
              <a:buNone/>
            </a:pPr>
            <a:r>
              <a:rPr lang="ru-RU" sz="1200" dirty="0"/>
              <a:t>Не играй в хоккей на речке,</a:t>
            </a:r>
          </a:p>
          <a:p>
            <a:pPr marL="0" indent="0" algn="r">
              <a:buNone/>
            </a:pPr>
            <a:r>
              <a:rPr lang="ru-RU" sz="1200" dirty="0"/>
              <a:t>А не то придет беда!</a:t>
            </a:r>
          </a:p>
          <a:p>
            <a:pPr marL="0" indent="457200" algn="just">
              <a:buNone/>
            </a:pPr>
            <a:r>
              <a:rPr lang="ru-RU" sz="1200" dirty="0"/>
              <a:t>Лед в период с ноября по декабрь, то есть до наступления устойчивых морозов, непрочен. Скрепленный вечерним или ночным холодом, он еще способен выдерживать небольшую нагрузку, но днем, быстро нагреваясь от просачивающейся через него талой воды, становится пористым и очень слабым. Ежегодно тонкий лед становится причиной гибели людей. Как правило, среди погибших чаще всего оказываются дети и рыбаки.</a:t>
            </a:r>
          </a:p>
          <a:p>
            <a:pPr marL="0" indent="457200" algn="just">
              <a:buNone/>
            </a:pPr>
            <a:r>
              <a:rPr lang="ru-RU" sz="1200" dirty="0"/>
              <a:t>В нашем учреждении прошли тематические мероприятия – акция «Тонкий лед». Ребята знакомились с правилами безопасности на льду в осенне-зимний период. Поиграли в игру «Спаси друга», где учились спасению попавшего под лед и оказанию первой помощи. Также дети познакомились с очень интересными презентациями, где им подробно и понятно рассказали о правилах поведения на льду, посмотрели видеоролики и мультфильм «</a:t>
            </a:r>
            <a:r>
              <a:rPr lang="ru-RU" sz="1200" dirty="0" err="1"/>
              <a:t>Смешарики</a:t>
            </a:r>
            <a:r>
              <a:rPr lang="ru-RU" sz="1200" dirty="0"/>
              <a:t>» (серия «Тонкий лед»).</a:t>
            </a:r>
          </a:p>
          <a:p>
            <a:pPr marL="0" indent="457200" algn="just">
              <a:buNone/>
            </a:pPr>
            <a:r>
              <a:rPr lang="ru-RU" sz="1200" dirty="0"/>
              <a:t>Родители воспитанников тоже не остались в стороне. Они внимательно изучили памятку для взрослых по проблеме мероприятия на специально оформленном стенде.</a:t>
            </a:r>
          </a:p>
          <a:p>
            <a:pPr marL="0" indent="457200" algn="just">
              <a:buNone/>
            </a:pPr>
            <a:r>
              <a:rPr lang="ru-RU" sz="1200" dirty="0"/>
              <a:t>Мероприятие прошло очень интересно, весело и полезно</a:t>
            </a:r>
            <a:r>
              <a:rPr lang="ru-RU" sz="1200" dirty="0" smtClean="0"/>
              <a:t>.</a:t>
            </a:r>
            <a:endParaRPr lang="ru-RU" sz="1200" dirty="0"/>
          </a:p>
        </p:txBody>
      </p:sp>
      <p:pic>
        <p:nvPicPr>
          <p:cNvPr id="10242" name="Picture 2" descr="photo_16069729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8622" y="1052736"/>
            <a:ext cx="1905000" cy="1657351"/>
          </a:xfrm>
          <a:prstGeom prst="rect">
            <a:avLst/>
          </a:prstGeom>
          <a:solidFill>
            <a:srgbClr val="FFFFFF">
              <a:shade val="85000"/>
            </a:srgbClr>
          </a:solidFill>
          <a:ln w="190500" cap="sq">
            <a:solidFill>
              <a:srgbClr val="FFFF66"/>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0244" name="Picture 4" descr="photo_160697297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141021">
            <a:off x="7061311" y="2005237"/>
            <a:ext cx="1905000" cy="1409700"/>
          </a:xfrm>
          <a:prstGeom prst="rect">
            <a:avLst/>
          </a:prstGeom>
          <a:solidFill>
            <a:srgbClr val="FFFFFF">
              <a:shade val="85000"/>
            </a:srgbClr>
          </a:solidFill>
          <a:ln w="190500" cap="sq">
            <a:solidFill>
              <a:srgbClr val="FFFF66"/>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33794" name="Picture 2" descr="https://sch14.mskobr.ru/images/cms/data/preview/009_3_149145971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6358" y="4437112"/>
            <a:ext cx="3303389" cy="1889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57236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4038600" cy="1143000"/>
          </a:xfrm>
        </p:spPr>
        <p:txBody>
          <a:bodyPr/>
          <a:lstStyle/>
          <a:p>
            <a:r>
              <a:rPr lang="ru-RU" b="1" dirty="0" smtClean="0">
                <a:ln w="19050">
                  <a:solidFill>
                    <a:prstClr val="white"/>
                  </a:solidFill>
                  <a:prstDash val="solid"/>
                </a:ln>
                <a:solidFill>
                  <a:srgbClr val="FF3300"/>
                </a:solidFill>
                <a:effectLst>
                  <a:outerShdw blurRad="50000" dist="50800" dir="7500000" algn="tl">
                    <a:srgbClr val="000000">
                      <a:shade val="5000"/>
                      <a:alpha val="35000"/>
                    </a:srgbClr>
                  </a:outerShdw>
                </a:effectLst>
                <a:latin typeface="Monotype Corsiva" pitchFamily="66" charset="0"/>
                <a:cs typeface="Arial" charset="0"/>
              </a:rPr>
              <a:t>«Время объятий»</a:t>
            </a:r>
            <a:endParaRPr lang="ru-RU" dirty="0">
              <a:solidFill>
                <a:srgbClr val="FF3300"/>
              </a:solidFill>
            </a:endParaRPr>
          </a:p>
        </p:txBody>
      </p:sp>
      <p:sp>
        <p:nvSpPr>
          <p:cNvPr id="4" name="Объект 3"/>
          <p:cNvSpPr>
            <a:spLocks noGrp="1"/>
          </p:cNvSpPr>
          <p:nvPr>
            <p:ph sz="half" idx="2"/>
          </p:nvPr>
        </p:nvSpPr>
        <p:spPr>
          <a:xfrm>
            <a:off x="4648200" y="404664"/>
            <a:ext cx="4038600" cy="5721499"/>
          </a:xfrm>
        </p:spPr>
        <p:txBody>
          <a:bodyPr/>
          <a:lstStyle/>
          <a:p>
            <a:pPr marL="0" indent="457200" algn="just">
              <a:buNone/>
            </a:pPr>
            <a:r>
              <a:rPr lang="ru-RU" sz="1100" dirty="0" smtClean="0"/>
              <a:t>4 декабря в </a:t>
            </a:r>
            <a:r>
              <a:rPr lang="ru-RU" sz="1100" dirty="0"/>
              <a:t>старшей группе прошло необычное мероприятие - «День объятий», приуроченное ко Всемирному дню объятий. Тактильный контакт нужен всем, но детям в особенности. Причем маленьким мальчикам и девочкам в равной мере.</a:t>
            </a:r>
          </a:p>
          <a:p>
            <a:pPr marL="0" indent="457200" algn="just">
              <a:buNone/>
            </a:pPr>
            <a:r>
              <a:rPr lang="ru-RU" sz="1100" dirty="0"/>
              <a:t>По мнению итальянского профессора медицины, объятия являются эликсиром жизни. Полученное душевное тепло греет, поднимает настроение и даже лечит. Дети узнали, что обниматься можно при встрече, после разлуки, при поздравлениях, при выражении радости и благодарности, даже в моменты грусти.     Для хорошего самочувствия человеку необходимо 7 объятий в день, чтобы почувствовать себя любимым, нужным кому-то, здоровым и счастливым.</a:t>
            </a:r>
          </a:p>
          <a:p>
            <a:pPr marL="0" indent="457200" algn="just">
              <a:buNone/>
            </a:pPr>
            <a:r>
              <a:rPr lang="ru-RU" sz="1100" dirty="0"/>
              <a:t>Дошкольники устроили приветствие «всеобщим братанием»: каждый обнимался по  7 раз  с другими присутствующими.</a:t>
            </a:r>
          </a:p>
          <a:p>
            <a:pPr marL="0" indent="457200" algn="just">
              <a:buNone/>
            </a:pPr>
            <a:r>
              <a:rPr lang="ru-RU" sz="1100" dirty="0"/>
              <a:t> Дети выполнили разминку под музыкальное сопровождение «Что такое доброта?»</a:t>
            </a:r>
          </a:p>
          <a:p>
            <a:pPr marL="0" indent="457200" algn="just">
              <a:buNone/>
            </a:pPr>
            <a:r>
              <a:rPr lang="ru-RU" sz="1100" dirty="0"/>
              <a:t> Поиграли в игру «Передай сердечко добра» с пожеланиями.</a:t>
            </a:r>
          </a:p>
          <a:p>
            <a:pPr marL="0" indent="457200" algn="just">
              <a:buNone/>
            </a:pPr>
            <a:r>
              <a:rPr lang="ru-RU" sz="1100" dirty="0"/>
              <a:t>Узнали, что животные тоже умеют и любят обниматься. За неимением рук они обнимаются лапами, шеями, хвостами…  Ребята обнимались как слоны: одна рука зажимает нос, другая, продетая в образовавшуюся петлю локтя – это «хобот». Звучала задорная музыка и все обнимались «хоботами»</a:t>
            </a:r>
          </a:p>
          <a:p>
            <a:pPr marL="0" indent="457200" algn="just">
              <a:buNone/>
            </a:pPr>
            <a:r>
              <a:rPr lang="ru-RU" sz="1100" dirty="0"/>
              <a:t>Поиграли в игру «Чья пара в одном джемпере красивее нарисует», «Пронести шар вдвоем, не придерживая руками», «Проведи друга с завязанными глазами между препятствиями».</a:t>
            </a:r>
          </a:p>
          <a:p>
            <a:pPr marL="0" indent="457200" algn="just">
              <a:buNone/>
            </a:pPr>
            <a:r>
              <a:rPr lang="ru-RU" sz="1100" dirty="0"/>
              <a:t>Закончили занятие словами: Ласка теплых нежных рук</a:t>
            </a:r>
          </a:p>
          <a:p>
            <a:pPr marL="0" indent="457200" algn="just">
              <a:buNone/>
            </a:pPr>
            <a:r>
              <a:rPr lang="ru-RU" sz="1100" dirty="0"/>
              <a:t>                                                  Исцелит любой недуг</a:t>
            </a:r>
            <a:r>
              <a:rPr lang="ru-RU" sz="1100" dirty="0" smtClean="0"/>
              <a:t>.</a:t>
            </a:r>
            <a:endParaRPr lang="ru-RU" sz="1100" dirty="0"/>
          </a:p>
        </p:txBody>
      </p:sp>
      <p:pic>
        <p:nvPicPr>
          <p:cNvPr id="11266" name="Picture 2" descr="IMG-20201204-WA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485" y="1196752"/>
            <a:ext cx="1905000" cy="1714500"/>
          </a:xfrm>
          <a:prstGeom prst="rect">
            <a:avLst/>
          </a:prstGeom>
          <a:solidFill>
            <a:srgbClr val="FFFFFF">
              <a:shade val="85000"/>
            </a:srgbClr>
          </a:solidFill>
          <a:ln w="190500" cap="sq">
            <a:solidFill>
              <a:srgbClr val="FFFF66"/>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1268" name="Picture 4" descr="IMG-20201204-WA0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74715">
            <a:off x="2441234" y="1425563"/>
            <a:ext cx="1905000" cy="1885950"/>
          </a:xfrm>
          <a:prstGeom prst="rect">
            <a:avLst/>
          </a:prstGeom>
          <a:solidFill>
            <a:srgbClr val="FFFFFF">
              <a:shade val="85000"/>
            </a:srgbClr>
          </a:solidFill>
          <a:ln w="190500" cap="sq">
            <a:solidFill>
              <a:srgbClr val="FFFF66"/>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34820" name="Picture 4" descr="https://3.bp.blogspot.com/-td0508ohryA/TxCZ4ym5yFI/AAAAAAAAKSg/HzHduBbTSug/s1600/Image4.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6320" y="3184083"/>
            <a:ext cx="3838294" cy="3560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50152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48200" y="274638"/>
            <a:ext cx="4038600" cy="1143000"/>
          </a:xfrm>
        </p:spPr>
        <p:txBody>
          <a:bodyPr/>
          <a:lstStyle/>
          <a:p>
            <a:r>
              <a:rPr lang="ru-RU" b="1" dirty="0" smtClean="0">
                <a:ln w="19050">
                  <a:solidFill>
                    <a:prstClr val="white"/>
                  </a:solidFill>
                  <a:prstDash val="solid"/>
                </a:ln>
                <a:solidFill>
                  <a:srgbClr val="FF3300"/>
                </a:solidFill>
                <a:effectLst>
                  <a:outerShdw blurRad="50000" dist="50800" dir="7500000" algn="tl">
                    <a:srgbClr val="000000">
                      <a:shade val="5000"/>
                      <a:alpha val="35000"/>
                    </a:srgbClr>
                  </a:outerShdw>
                </a:effectLst>
                <a:latin typeface="Monotype Corsiva" pitchFamily="66" charset="0"/>
                <a:cs typeface="Arial" charset="0"/>
              </a:rPr>
              <a:t>«Новогодний переполох»</a:t>
            </a:r>
            <a:endParaRPr lang="ru-RU" dirty="0">
              <a:solidFill>
                <a:srgbClr val="FF3300"/>
              </a:solidFill>
            </a:endParaRPr>
          </a:p>
        </p:txBody>
      </p:sp>
      <p:sp>
        <p:nvSpPr>
          <p:cNvPr id="3" name="Объект 2"/>
          <p:cNvSpPr>
            <a:spLocks noGrp="1"/>
          </p:cNvSpPr>
          <p:nvPr>
            <p:ph sz="half" idx="1"/>
          </p:nvPr>
        </p:nvSpPr>
        <p:spPr>
          <a:xfrm>
            <a:off x="457200" y="476672"/>
            <a:ext cx="4762872" cy="5649491"/>
          </a:xfrm>
        </p:spPr>
        <p:txBody>
          <a:bodyPr/>
          <a:lstStyle/>
          <a:p>
            <a:pPr marL="0" indent="0" algn="r">
              <a:buNone/>
            </a:pPr>
            <a:r>
              <a:rPr lang="ru-RU" sz="1600" dirty="0"/>
              <a:t>Зимой в часы веселья,</a:t>
            </a:r>
          </a:p>
          <a:p>
            <a:pPr marL="0" indent="0" algn="r">
              <a:buNone/>
            </a:pPr>
            <a:r>
              <a:rPr lang="ru-RU" sz="1600" dirty="0"/>
              <a:t>Вишу на яркой ели я.</a:t>
            </a:r>
          </a:p>
          <a:p>
            <a:pPr marL="0" indent="0" algn="r">
              <a:buNone/>
            </a:pPr>
            <a:r>
              <a:rPr lang="ru-RU" sz="1600" dirty="0"/>
              <a:t>Встанет елочка в углу</a:t>
            </a:r>
          </a:p>
          <a:p>
            <a:pPr marL="0" indent="0" algn="r">
              <a:buNone/>
            </a:pPr>
            <a:r>
              <a:rPr lang="ru-RU" sz="1600" dirty="0"/>
              <a:t>У окошка на полу,</a:t>
            </a:r>
          </a:p>
          <a:p>
            <a:pPr marL="0" indent="0" algn="r">
              <a:buNone/>
            </a:pPr>
            <a:r>
              <a:rPr lang="ru-RU" sz="1600" dirty="0"/>
              <a:t>А на елке до макушки</a:t>
            </a:r>
          </a:p>
          <a:p>
            <a:pPr marL="0" indent="0" algn="r">
              <a:buNone/>
            </a:pPr>
            <a:r>
              <a:rPr lang="ru-RU" sz="1600" dirty="0"/>
              <a:t>Разноцветные игрушки.</a:t>
            </a:r>
          </a:p>
          <a:p>
            <a:pPr marL="0" indent="457200" algn="just">
              <a:buNone/>
            </a:pPr>
            <a:r>
              <a:rPr lang="ru-RU" sz="1600" dirty="0"/>
              <a:t>В старшей группе прошла акция «Новогодний переполох». Ребята вместе с воспитателем своими руками сделали новогодние игрушки для малышей. Цель акции: способствовать проявлению заботы о младших, побуждать делать добрые дела.</a:t>
            </a:r>
          </a:p>
          <a:p>
            <a:pPr marL="0" indent="457200" algn="just">
              <a:buNone/>
            </a:pPr>
            <a:r>
              <a:rPr lang="ru-RU" sz="1600" dirty="0"/>
              <a:t>Новый год – это самый волшебный и сказочный праздник. Самые нежные, позитивные и добрые воспоминания связаны именно с этим праздником. И поэтому воспитанники старшего возраста решили порадовать малышей нашего детского сада и подарить им блестящие фонарики, сделанные своими руками. Всем было очень весело и радостно</a:t>
            </a:r>
            <a:r>
              <a:rPr lang="ru-RU" sz="1600" dirty="0" smtClean="0"/>
              <a:t>!</a:t>
            </a:r>
          </a:p>
          <a:p>
            <a:pPr marL="0" indent="0">
              <a:buNone/>
            </a:pPr>
            <a:endParaRPr lang="ru-RU" dirty="0"/>
          </a:p>
        </p:txBody>
      </p:sp>
      <p:pic>
        <p:nvPicPr>
          <p:cNvPr id="12290" name="Picture 2" descr="photo_160682366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9250" y="1849684"/>
            <a:ext cx="1238250" cy="1428750"/>
          </a:xfrm>
          <a:prstGeom prst="rect">
            <a:avLst/>
          </a:prstGeom>
          <a:solidFill>
            <a:srgbClr val="FFFFFF">
              <a:shade val="85000"/>
            </a:srgbClr>
          </a:solidFill>
          <a:ln w="190500" cap="sq">
            <a:solidFill>
              <a:srgbClr val="FFFF66"/>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2292" name="Picture 4" descr="photo_16068236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35575">
            <a:off x="6958251" y="2046594"/>
            <a:ext cx="1905000" cy="1200150"/>
          </a:xfrm>
          <a:prstGeom prst="rect">
            <a:avLst/>
          </a:prstGeom>
          <a:solidFill>
            <a:srgbClr val="FFFFFF">
              <a:shade val="85000"/>
            </a:srgbClr>
          </a:solidFill>
          <a:ln w="190500" cap="sq">
            <a:solidFill>
              <a:srgbClr val="FFFF66"/>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35842" name="Picture 2" descr="https://school8lbt.yanao.ru/cache/NovogodniyPerepoloh_images_2017_12_thumbs_large1000_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9248" y="686321"/>
            <a:ext cx="2401696" cy="146263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5844" name="Picture 4" descr="https://img4.goodfon.ru/wallpaper/nbig/a/5c/radost-novyi-god-meshok-nastroenie-detskaia-art-prazdnik-pod.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91712" y="4221088"/>
            <a:ext cx="3753113" cy="2395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69897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3538736" cy="1143000"/>
          </a:xfrm>
        </p:spPr>
        <p:txBody>
          <a:bodyPr/>
          <a:lstStyle/>
          <a:p>
            <a:r>
              <a:rPr lang="ru-RU" b="1" dirty="0" smtClean="0">
                <a:ln w="19050">
                  <a:solidFill>
                    <a:prstClr val="white"/>
                  </a:solidFill>
                  <a:prstDash val="solid"/>
                </a:ln>
                <a:solidFill>
                  <a:srgbClr val="FF3300"/>
                </a:solidFill>
                <a:effectLst>
                  <a:outerShdw blurRad="50000" dist="50800" dir="7500000" algn="tl">
                    <a:srgbClr val="000000">
                      <a:shade val="5000"/>
                      <a:alpha val="35000"/>
                    </a:srgbClr>
                  </a:outerShdw>
                </a:effectLst>
                <a:latin typeface="Monotype Corsiva" pitchFamily="66" charset="0"/>
                <a:cs typeface="Arial" charset="0"/>
              </a:rPr>
              <a:t>«Использование ИКТ в ДОУ»</a:t>
            </a:r>
            <a:endParaRPr lang="ru-RU" dirty="0">
              <a:solidFill>
                <a:srgbClr val="FF3300"/>
              </a:solidFill>
            </a:endParaRPr>
          </a:p>
        </p:txBody>
      </p:sp>
      <p:sp>
        <p:nvSpPr>
          <p:cNvPr id="4" name="Объект 3"/>
          <p:cNvSpPr>
            <a:spLocks noGrp="1"/>
          </p:cNvSpPr>
          <p:nvPr>
            <p:ph sz="half" idx="2"/>
          </p:nvPr>
        </p:nvSpPr>
        <p:spPr>
          <a:xfrm>
            <a:off x="3995936" y="476672"/>
            <a:ext cx="4690864" cy="5649491"/>
          </a:xfrm>
        </p:spPr>
        <p:txBody>
          <a:bodyPr/>
          <a:lstStyle/>
          <a:p>
            <a:pPr marL="0" indent="457200" algn="just">
              <a:buNone/>
            </a:pPr>
            <a:r>
              <a:rPr lang="ru-RU" sz="1800" dirty="0" smtClean="0"/>
              <a:t>4 декабря воспитатель </a:t>
            </a:r>
            <a:r>
              <a:rPr lang="ru-RU" sz="1800" dirty="0"/>
              <a:t>нашего учреждения провела для педагогов консультацию по использованию информационно-коммуникационных технологий в детском саду. Она напомнила, а также обновила информацию о том, какие бывают электронные образовательные ресурсы, где можно найти необходимую информацию для использования в работе, какие предъявляются требования к использованию интерактивных пособий в непосредственно образовательной деятельности с воспитанниками. Мероприятие проходило с соблюдение дистанции между сотрудниками, при использовании средств индивидуальной защиты и при соответствующей обработке помещения и поверхностей.</a:t>
            </a:r>
          </a:p>
        </p:txBody>
      </p:sp>
      <p:pic>
        <p:nvPicPr>
          <p:cNvPr id="13314" name="Picture 2" descr="photo_16068238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772816"/>
            <a:ext cx="1905000" cy="1790701"/>
          </a:xfrm>
          <a:prstGeom prst="rect">
            <a:avLst/>
          </a:prstGeom>
          <a:solidFill>
            <a:srgbClr val="FFFFFF">
              <a:shade val="85000"/>
            </a:srgbClr>
          </a:solidFill>
          <a:ln w="190500" cap="sq">
            <a:solidFill>
              <a:srgbClr val="FFFF66"/>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3316" name="Picture 4" descr="photo_160682417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83622">
            <a:off x="1560897" y="3018583"/>
            <a:ext cx="1905000" cy="1800225"/>
          </a:xfrm>
          <a:prstGeom prst="rect">
            <a:avLst/>
          </a:prstGeom>
          <a:solidFill>
            <a:srgbClr val="FFFFFF">
              <a:shade val="85000"/>
            </a:srgbClr>
          </a:solidFill>
          <a:ln w="190500" cap="sq">
            <a:solidFill>
              <a:srgbClr val="FFFF66"/>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36868" name="Picture 4" descr="https://1.bp.blogspot.com/--PPAhRToAo8/XwgeOFSa1qI/AAAAAAAAAzI/n0BwToAZtUoIASJaQNp0ofy7qbTRrOXkQCLcBGAsYHQ/s1000/%25D0%25BA%25D0%25BE%25D0%25BC%25D0%25BF%2B2.jpg"/>
          <p:cNvPicPr>
            <a:picLocks noChangeAspect="1" noChangeArrowheads="1"/>
          </p:cNvPicPr>
          <p:nvPr/>
        </p:nvPicPr>
        <p:blipFill>
          <a:blip r:embed="rId4" cstate="print">
            <a:clrChange>
              <a:clrFrom>
                <a:srgbClr val="FFFEFA"/>
              </a:clrFrom>
              <a:clrTo>
                <a:srgbClr val="FFFEFA">
                  <a:alpha val="0"/>
                </a:srgbClr>
              </a:clrTo>
            </a:clrChange>
            <a:extLst>
              <a:ext uri="{28A0092B-C50C-407E-A947-70E740481C1C}">
                <a14:useLocalDpi xmlns:a14="http://schemas.microsoft.com/office/drawing/2010/main" val="0"/>
              </a:ext>
            </a:extLst>
          </a:blip>
          <a:srcRect/>
          <a:stretch>
            <a:fillRect/>
          </a:stretch>
        </p:blipFill>
        <p:spPr bwMode="auto">
          <a:xfrm>
            <a:off x="291523" y="4773142"/>
            <a:ext cx="2236353" cy="1677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82393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48200" y="274638"/>
            <a:ext cx="4038600" cy="1143000"/>
          </a:xfrm>
        </p:spPr>
        <p:txBody>
          <a:bodyPr/>
          <a:lstStyle/>
          <a:p>
            <a:r>
              <a:rPr lang="ru-RU" b="1" dirty="0" smtClean="0">
                <a:ln w="19050">
                  <a:solidFill>
                    <a:prstClr val="white"/>
                  </a:solidFill>
                  <a:prstDash val="solid"/>
                </a:ln>
                <a:solidFill>
                  <a:srgbClr val="FF3300"/>
                </a:solidFill>
                <a:effectLst>
                  <a:outerShdw blurRad="50000" dist="50800" dir="7500000" algn="tl">
                    <a:srgbClr val="000000">
                      <a:shade val="5000"/>
                      <a:alpha val="35000"/>
                    </a:srgbClr>
                  </a:outerShdw>
                </a:effectLst>
                <a:latin typeface="Monotype Corsiva" pitchFamily="66" charset="0"/>
                <a:cs typeface="Arial" charset="0"/>
              </a:rPr>
              <a:t>«Неделя доброты»</a:t>
            </a:r>
            <a:endParaRPr lang="ru-RU" dirty="0">
              <a:solidFill>
                <a:srgbClr val="FF3300"/>
              </a:solidFill>
            </a:endParaRPr>
          </a:p>
        </p:txBody>
      </p:sp>
      <p:sp>
        <p:nvSpPr>
          <p:cNvPr id="3" name="Объект 2"/>
          <p:cNvSpPr>
            <a:spLocks noGrp="1"/>
          </p:cNvSpPr>
          <p:nvPr>
            <p:ph sz="half" idx="1"/>
          </p:nvPr>
        </p:nvSpPr>
        <p:spPr>
          <a:xfrm>
            <a:off x="457200" y="404664"/>
            <a:ext cx="4038600" cy="5721499"/>
          </a:xfrm>
        </p:spPr>
        <p:txBody>
          <a:bodyPr/>
          <a:lstStyle/>
          <a:p>
            <a:pPr marL="0" indent="0" algn="r">
              <a:buNone/>
            </a:pPr>
            <a:r>
              <a:rPr lang="ru-RU" sz="1800" dirty="0"/>
              <a:t>Дарите друг другу тепло и улыбки.</a:t>
            </a:r>
          </a:p>
          <a:p>
            <a:pPr marL="0" indent="0" algn="r">
              <a:buNone/>
            </a:pPr>
            <a:r>
              <a:rPr lang="ru-RU" sz="1800" dirty="0"/>
              <a:t>Прощайте обиды, чужие ошибки.</a:t>
            </a:r>
          </a:p>
          <a:p>
            <a:pPr marL="0" indent="0" algn="r">
              <a:buNone/>
            </a:pPr>
            <a:r>
              <a:rPr lang="ru-RU" sz="1800" dirty="0"/>
              <a:t>Улыбка всесильна и стоит награды.</a:t>
            </a:r>
          </a:p>
          <a:p>
            <a:pPr marL="0" indent="0" algn="r">
              <a:buNone/>
            </a:pPr>
            <a:r>
              <a:rPr lang="ru-RU" sz="1800" dirty="0"/>
              <a:t>Всего лишь улыбка – и вам будут рады!</a:t>
            </a:r>
          </a:p>
          <a:p>
            <a:pPr marL="0" indent="457200" algn="just">
              <a:buNone/>
            </a:pPr>
            <a:r>
              <a:rPr lang="ru-RU" sz="1800" dirty="0"/>
              <a:t>В рамках «Недели доброты» дети второй младшей группы со своим воспитателем запустили акцию «Подари улыбку другому». И в связи с этим ребята подготовили коллективную аппликацию, которую повесили на центральном входе, чтобы дарить улыбки всем проходящим мимо</a:t>
            </a:r>
            <a:r>
              <a:rPr lang="ru-RU" sz="1800" dirty="0" smtClean="0"/>
              <a:t>.</a:t>
            </a:r>
            <a:endParaRPr lang="ru-RU" sz="1800" dirty="0"/>
          </a:p>
        </p:txBody>
      </p:sp>
      <p:pic>
        <p:nvPicPr>
          <p:cNvPr id="14338" name="Picture 2" descr="photo_160706438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4248" y="1196752"/>
            <a:ext cx="1309787" cy="1664983"/>
          </a:xfrm>
          <a:prstGeom prst="rect">
            <a:avLst/>
          </a:prstGeom>
          <a:solidFill>
            <a:srgbClr val="FFFFFF">
              <a:shade val="85000"/>
            </a:srgbClr>
          </a:solidFill>
          <a:ln w="190500" cap="sq">
            <a:solidFill>
              <a:srgbClr val="FFFF66"/>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4340" name="Picture 4" descr="photo_160706436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6637" y="1052736"/>
            <a:ext cx="1076325" cy="1428750"/>
          </a:xfrm>
          <a:prstGeom prst="rect">
            <a:avLst/>
          </a:prstGeom>
          <a:solidFill>
            <a:srgbClr val="FFFFFF">
              <a:shade val="85000"/>
            </a:srgbClr>
          </a:solidFill>
          <a:ln w="190500" cap="sq">
            <a:solidFill>
              <a:srgbClr val="FFFF66"/>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37892" name="Picture 4" descr="https://static.elitsy.ru/media/src/37/ca/37caf66bebbd4edcac13cdce49833ce2.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76837" y="2861735"/>
            <a:ext cx="4781326" cy="3562088"/>
          </a:xfrm>
          <a:prstGeom prst="rect">
            <a:avLst/>
          </a:prstGeom>
          <a:noFill/>
          <a:extLst>
            <a:ext uri="{909E8E84-426E-40DD-AFC4-6F175D3DCCD1}">
              <a14:hiddenFill xmlns:a14="http://schemas.microsoft.com/office/drawing/2010/main">
                <a:solidFill>
                  <a:srgbClr val="FFFFFF"/>
                </a:solidFill>
              </a14:hiddenFill>
            </a:ext>
          </a:extLst>
        </p:spPr>
      </p:pic>
      <p:pic>
        <p:nvPicPr>
          <p:cNvPr id="37894" name="Picture 6" descr="https://clipart-best.com/img/mouth-smile/mouth-smile-clip-art-8.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6513" y="4307249"/>
            <a:ext cx="3935487" cy="1967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18586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3898776" cy="1143000"/>
          </a:xfrm>
        </p:spPr>
        <p:txBody>
          <a:bodyPr/>
          <a:lstStyle/>
          <a:p>
            <a:r>
              <a:rPr lang="ru-RU" b="1" dirty="0">
                <a:ln w="19050">
                  <a:solidFill>
                    <a:prstClr val="white"/>
                  </a:solidFill>
                  <a:prstDash val="solid"/>
                </a:ln>
                <a:solidFill>
                  <a:srgbClr val="FF3300"/>
                </a:solidFill>
                <a:effectLst>
                  <a:outerShdw blurRad="50000" dist="50800" dir="7500000" algn="tl">
                    <a:srgbClr val="000000">
                      <a:shade val="5000"/>
                      <a:alpha val="35000"/>
                    </a:srgbClr>
                  </a:outerShdw>
                </a:effectLst>
                <a:latin typeface="Monotype Corsiva" pitchFamily="66" charset="0"/>
                <a:cs typeface="Arial" charset="0"/>
              </a:rPr>
              <a:t>«</a:t>
            </a:r>
            <a:r>
              <a:rPr lang="ru-RU" b="1" dirty="0" smtClean="0">
                <a:ln w="19050">
                  <a:solidFill>
                    <a:prstClr val="white"/>
                  </a:solidFill>
                  <a:prstDash val="solid"/>
                </a:ln>
                <a:solidFill>
                  <a:srgbClr val="FF3300"/>
                </a:solidFill>
                <a:effectLst>
                  <a:outerShdw blurRad="50000" dist="50800" dir="7500000" algn="tl">
                    <a:srgbClr val="000000">
                      <a:shade val="5000"/>
                      <a:alpha val="35000"/>
                    </a:srgbClr>
                  </a:outerShdw>
                </a:effectLst>
                <a:latin typeface="Monotype Corsiva" pitchFamily="66" charset="0"/>
                <a:cs typeface="Arial" charset="0"/>
              </a:rPr>
              <a:t>Наряжаем елочку»</a:t>
            </a:r>
            <a:endParaRPr lang="ru-RU" dirty="0">
              <a:solidFill>
                <a:srgbClr val="FF3300"/>
              </a:solidFill>
            </a:endParaRPr>
          </a:p>
        </p:txBody>
      </p:sp>
      <p:sp>
        <p:nvSpPr>
          <p:cNvPr id="4" name="Объект 3"/>
          <p:cNvSpPr>
            <a:spLocks noGrp="1"/>
          </p:cNvSpPr>
          <p:nvPr>
            <p:ph sz="half" idx="2"/>
          </p:nvPr>
        </p:nvSpPr>
        <p:spPr>
          <a:xfrm>
            <a:off x="4067944" y="404664"/>
            <a:ext cx="4618856" cy="5721499"/>
          </a:xfrm>
        </p:spPr>
        <p:txBody>
          <a:bodyPr/>
          <a:lstStyle/>
          <a:p>
            <a:pPr marL="0" indent="457200" algn="just">
              <a:buNone/>
            </a:pPr>
            <a:r>
              <a:rPr lang="ru-RU" sz="1600" dirty="0"/>
              <a:t>В рамках проекта по развитию у детей добра и толерантности в ясельной группе прошло тематическое мероприятие «Наряжаем елочку». Основными задачами мероприятия стало: знакомство детей с елочкой; получение знаний о том, для чего ее украшают игрушками; обучение детей раскатыванию пластилина круговыми движениями рук; создание веселого настроения от красиво наряженной елочки; воспитание доброго отношения к традициям нашей страны.</a:t>
            </a:r>
          </a:p>
          <a:p>
            <a:pPr marL="0" indent="457200" algn="just">
              <a:buNone/>
            </a:pPr>
            <a:r>
              <a:rPr lang="ru-RU" sz="1600" dirty="0"/>
              <a:t>Накануне дети нарядили елочку игрушками. А потом любовались ею. Беседовали с педагогом в соответствии с задачами мероприятия. Для подведения итога малыши участвовали в коллективной лепке, где лепили шарики из пластилина и украшали нарисованную елочку. А в конце учились водить хоровод вокруг елочки</a:t>
            </a:r>
            <a:r>
              <a:rPr lang="ru-RU" sz="1600" dirty="0" smtClean="0"/>
              <a:t>.</a:t>
            </a:r>
            <a:endParaRPr lang="ru-RU" sz="1600" dirty="0"/>
          </a:p>
        </p:txBody>
      </p:sp>
      <p:pic>
        <p:nvPicPr>
          <p:cNvPr id="15362" name="Picture 2" descr="IMG-20201203-WA00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926" y="1654031"/>
            <a:ext cx="1285875" cy="1428750"/>
          </a:xfrm>
          <a:prstGeom prst="rect">
            <a:avLst/>
          </a:prstGeom>
          <a:solidFill>
            <a:srgbClr val="FFFFFF">
              <a:shade val="85000"/>
            </a:srgbClr>
          </a:solidFill>
          <a:ln w="190500" cap="sq">
            <a:solidFill>
              <a:srgbClr val="FFFF66"/>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5364" name="Picture 4" descr="IMG-20201203-WA00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728" y="1988840"/>
            <a:ext cx="1368152" cy="1816131"/>
          </a:xfrm>
          <a:prstGeom prst="rect">
            <a:avLst/>
          </a:prstGeom>
          <a:solidFill>
            <a:srgbClr val="FFFFFF">
              <a:shade val="85000"/>
            </a:srgbClr>
          </a:solidFill>
          <a:ln w="190500" cap="sq">
            <a:solidFill>
              <a:srgbClr val="FFFF66"/>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38914" name="Picture 2" descr="http://i.mycdn.me/i?r=AzEPZsRbOZEKgBhR0XGMT1Rk9yh1H_XSQJOS6-QBlYtS-KaKTM5SRkZCeTgDn6uOyic"/>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3926" y="3832890"/>
            <a:ext cx="2883788" cy="2720373"/>
          </a:xfrm>
          <a:prstGeom prst="rect">
            <a:avLst/>
          </a:prstGeom>
          <a:noFill/>
          <a:extLst>
            <a:ext uri="{909E8E84-426E-40DD-AFC4-6F175D3DCCD1}">
              <a14:hiddenFill xmlns:a14="http://schemas.microsoft.com/office/drawing/2010/main">
                <a:solidFill>
                  <a:srgbClr val="FFFFFF"/>
                </a:solidFill>
              </a14:hiddenFill>
            </a:ext>
          </a:extLst>
        </p:spPr>
      </p:pic>
      <p:pic>
        <p:nvPicPr>
          <p:cNvPr id="38916" name="Picture 4" descr="https://ferma-biz.ru/wp-content/uploads/2020/08/Christmas-Ornament-Ice-Patterns-P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03778" y="4797152"/>
            <a:ext cx="1785609" cy="164952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s://ferma-biz.ru/wp-content/uploads/2020/08/Christmas-Ornament-Ice-Patterns-P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50640" y="4797151"/>
            <a:ext cx="1785609" cy="1649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59509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779912" y="274638"/>
            <a:ext cx="4906888" cy="1143000"/>
          </a:xfrm>
        </p:spPr>
        <p:txBody>
          <a:bodyPr/>
          <a:lstStyle/>
          <a:p>
            <a:r>
              <a:rPr lang="ru-RU" b="1" dirty="0" smtClean="0">
                <a:ln w="19050">
                  <a:solidFill>
                    <a:prstClr val="white"/>
                  </a:solidFill>
                  <a:prstDash val="solid"/>
                </a:ln>
                <a:solidFill>
                  <a:srgbClr val="FF3300"/>
                </a:solidFill>
                <a:effectLst>
                  <a:outerShdw blurRad="50000" dist="50800" dir="7500000" algn="tl">
                    <a:srgbClr val="000000">
                      <a:shade val="5000"/>
                      <a:alpha val="35000"/>
                    </a:srgbClr>
                  </a:outerShdw>
                </a:effectLst>
                <a:latin typeface="Monotype Corsiva" pitchFamily="66" charset="0"/>
                <a:cs typeface="Arial" charset="0"/>
              </a:rPr>
              <a:t>«Игрушки для елочки»</a:t>
            </a:r>
            <a:endParaRPr lang="ru-RU" dirty="0">
              <a:solidFill>
                <a:srgbClr val="FF3300"/>
              </a:solidFill>
            </a:endParaRPr>
          </a:p>
        </p:txBody>
      </p:sp>
      <p:sp>
        <p:nvSpPr>
          <p:cNvPr id="3" name="Объект 2"/>
          <p:cNvSpPr>
            <a:spLocks noGrp="1"/>
          </p:cNvSpPr>
          <p:nvPr>
            <p:ph sz="half" idx="1"/>
          </p:nvPr>
        </p:nvSpPr>
        <p:spPr>
          <a:xfrm>
            <a:off x="457200" y="980728"/>
            <a:ext cx="4038600" cy="5400600"/>
          </a:xfrm>
        </p:spPr>
        <p:txBody>
          <a:bodyPr/>
          <a:lstStyle/>
          <a:p>
            <a:pPr marL="0" indent="457200" algn="just">
              <a:buNone/>
            </a:pPr>
            <a:r>
              <a:rPr lang="ru-RU" sz="2400" dirty="0"/>
              <a:t>В 1 младшей группе дети уже нарядили елочку. Воспитанники для зеленой красавицы изготовили игрушки в виде шаров и украсили их цветным серпантином. Всем было очень весело и радостно от того, что елочка засверкала от поделок, которые малыши сделали сами!</a:t>
            </a:r>
          </a:p>
        </p:txBody>
      </p:sp>
      <p:pic>
        <p:nvPicPr>
          <p:cNvPr id="16386" name="Picture 2" descr="IMG-20201204-WA004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1124743"/>
            <a:ext cx="1440160" cy="1911717"/>
          </a:xfrm>
          <a:prstGeom prst="rect">
            <a:avLst/>
          </a:prstGeom>
          <a:solidFill>
            <a:srgbClr val="FFFFFF">
              <a:shade val="85000"/>
            </a:srgbClr>
          </a:solidFill>
          <a:ln w="190500" cap="sq">
            <a:solidFill>
              <a:srgbClr val="FFFF66"/>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6388" name="Picture 4" descr="IMG-20201204-WA004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161171">
            <a:off x="6917154" y="1295808"/>
            <a:ext cx="1340273" cy="1779124"/>
          </a:xfrm>
          <a:prstGeom prst="rect">
            <a:avLst/>
          </a:prstGeom>
          <a:solidFill>
            <a:srgbClr val="FFFFFF">
              <a:shade val="85000"/>
            </a:srgbClr>
          </a:solidFill>
          <a:ln w="190500" cap="sq">
            <a:solidFill>
              <a:srgbClr val="FFFF66"/>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39938" name="Picture 2" descr="https://ferma-biz.ru/wp-content/uploads/2020/08/1436899163_4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24487" y="3245819"/>
            <a:ext cx="1823218" cy="1802381"/>
          </a:xfrm>
          <a:prstGeom prst="rect">
            <a:avLst/>
          </a:prstGeom>
          <a:noFill/>
          <a:extLst>
            <a:ext uri="{909E8E84-426E-40DD-AFC4-6F175D3DCCD1}">
              <a14:hiddenFill xmlns:a14="http://schemas.microsoft.com/office/drawing/2010/main">
                <a:solidFill>
                  <a:srgbClr val="FFFFFF"/>
                </a:solidFill>
              </a14:hiddenFill>
            </a:ext>
          </a:extLst>
        </p:spPr>
      </p:pic>
      <p:pic>
        <p:nvPicPr>
          <p:cNvPr id="39940" name="Picture 4" descr="https://pngicon.ru/file/uploads/elochnaja-igrushka.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66358" y="3933056"/>
            <a:ext cx="1952927" cy="2554429"/>
          </a:xfrm>
          <a:prstGeom prst="rect">
            <a:avLst/>
          </a:prstGeom>
          <a:noFill/>
          <a:extLst>
            <a:ext uri="{909E8E84-426E-40DD-AFC4-6F175D3DCCD1}">
              <a14:hiddenFill xmlns:a14="http://schemas.microsoft.com/office/drawing/2010/main">
                <a:solidFill>
                  <a:srgbClr val="FFFFFF"/>
                </a:solidFill>
              </a14:hiddenFill>
            </a:ext>
          </a:extLst>
        </p:spPr>
      </p:pic>
      <p:pic>
        <p:nvPicPr>
          <p:cNvPr id="39942" name="Picture 6" descr="https://ds05.infourok.ru/uploads/ex/0215/00173394-c75cf173/hello_html_7e3b03b4.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63688" y="4702416"/>
            <a:ext cx="3240360" cy="2122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1013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3970784" cy="1143000"/>
          </a:xfrm>
        </p:spPr>
        <p:txBody>
          <a:bodyPr/>
          <a:lstStyle/>
          <a:p>
            <a:r>
              <a:rPr lang="ru-RU" b="1" dirty="0" smtClean="0">
                <a:ln w="19050">
                  <a:solidFill>
                    <a:prstClr val="white"/>
                  </a:solidFill>
                  <a:prstDash val="solid"/>
                </a:ln>
                <a:solidFill>
                  <a:srgbClr val="FF3300"/>
                </a:solidFill>
                <a:effectLst>
                  <a:outerShdw blurRad="50000" dist="50800" dir="7500000" algn="tl">
                    <a:srgbClr val="000000">
                      <a:shade val="5000"/>
                      <a:alpha val="35000"/>
                    </a:srgbClr>
                  </a:outerShdw>
                </a:effectLst>
                <a:latin typeface="Monotype Corsiva" pitchFamily="66" charset="0"/>
                <a:cs typeface="Arial" charset="0"/>
              </a:rPr>
              <a:t>Акция «Гирлянда добрых сердец»</a:t>
            </a:r>
            <a:endParaRPr lang="ru-RU" dirty="0">
              <a:solidFill>
                <a:srgbClr val="FF3300"/>
              </a:solidFill>
            </a:endParaRPr>
          </a:p>
        </p:txBody>
      </p:sp>
      <p:sp>
        <p:nvSpPr>
          <p:cNvPr id="4" name="Объект 3"/>
          <p:cNvSpPr>
            <a:spLocks noGrp="1"/>
          </p:cNvSpPr>
          <p:nvPr>
            <p:ph sz="half" idx="2"/>
          </p:nvPr>
        </p:nvSpPr>
        <p:spPr>
          <a:xfrm>
            <a:off x="4648200" y="476672"/>
            <a:ext cx="4038600" cy="5649491"/>
          </a:xfrm>
        </p:spPr>
        <p:txBody>
          <a:bodyPr/>
          <a:lstStyle/>
          <a:p>
            <a:pPr marL="0" indent="0" algn="r">
              <a:buNone/>
            </a:pPr>
            <a:r>
              <a:rPr lang="ru-RU" sz="1200" dirty="0"/>
              <a:t>Добрым быть совсем-совсем не просто</a:t>
            </a:r>
          </a:p>
          <a:p>
            <a:pPr marL="0" indent="0" algn="r">
              <a:buNone/>
            </a:pPr>
            <a:r>
              <a:rPr lang="ru-RU" sz="1200" dirty="0"/>
              <a:t>Не зависит доброта от роста,</a:t>
            </a:r>
          </a:p>
          <a:p>
            <a:pPr marL="0" indent="0" algn="r">
              <a:buNone/>
            </a:pPr>
            <a:r>
              <a:rPr lang="ru-RU" sz="1200" dirty="0"/>
              <a:t>Не зависит доброта от цвета,</a:t>
            </a:r>
          </a:p>
          <a:p>
            <a:pPr marL="0" indent="0" algn="r">
              <a:buNone/>
            </a:pPr>
            <a:r>
              <a:rPr lang="ru-RU" sz="1200" dirty="0"/>
              <a:t>Доброта не пряник, не конфета</a:t>
            </a:r>
          </a:p>
          <a:p>
            <a:pPr marL="0" indent="0" algn="r">
              <a:buNone/>
            </a:pPr>
            <a:r>
              <a:rPr lang="ru-RU" sz="1200" dirty="0"/>
              <a:t>Только надо, надо добрым быть</a:t>
            </a:r>
          </a:p>
          <a:p>
            <a:pPr marL="0" indent="0" algn="r">
              <a:buNone/>
            </a:pPr>
            <a:r>
              <a:rPr lang="ru-RU" sz="1200" dirty="0"/>
              <a:t>И в беде друга не забыть.</a:t>
            </a:r>
          </a:p>
          <a:p>
            <a:pPr marL="0" indent="457200" algn="just">
              <a:buNone/>
            </a:pPr>
            <a:r>
              <a:rPr lang="ru-RU" sz="1200" dirty="0"/>
              <a:t>В рамках проекта по развитию у детей доброты и толерантности прошла акция под названием «Гирлянда добрых сердец</a:t>
            </a:r>
            <a:r>
              <a:rPr lang="ru-RU" sz="1200" dirty="0" smtClean="0"/>
              <a:t>». В </a:t>
            </a:r>
            <a:r>
              <a:rPr lang="ru-RU" sz="1200" dirty="0"/>
              <a:t>последние годы много говорят о кризисе нравственности и </a:t>
            </a:r>
            <a:r>
              <a:rPr lang="ru-RU" sz="1200" dirty="0" err="1"/>
              <a:t>бездуховности</a:t>
            </a:r>
            <a:r>
              <a:rPr lang="ru-RU" sz="1200" dirty="0"/>
              <a:t>. Этот кризис проявляется, прежде всего, в доминировании материальных ценностей над духовными, что приводит к искажению представлений детей о таких добродетелях, как доброта, отзывчивость, милосердие, великодушие, справедливость. Поэтому работа наших педагогов преследует своей целью формирование первоначальных чувств и эмоций, которые на сегодняшний день очень актуальны. Умение справляться с проявлениями собственного эгоизма, уважать мнение других людей, приходить на помощь, сочувствовать и сопереживать другим людям, доброта – вот те необходимые качества, которые нужно заложить еще в раннем детстве</a:t>
            </a:r>
            <a:r>
              <a:rPr lang="ru-RU" sz="1200" dirty="0" smtClean="0"/>
              <a:t>.</a:t>
            </a:r>
            <a:endParaRPr lang="ru-RU" sz="1200" dirty="0"/>
          </a:p>
        </p:txBody>
      </p:sp>
      <p:pic>
        <p:nvPicPr>
          <p:cNvPr id="1026" name="Picture 2" descr="photo_16070645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956" y="1772816"/>
            <a:ext cx="1228725" cy="1428750"/>
          </a:xfrm>
          <a:prstGeom prst="rect">
            <a:avLst/>
          </a:prstGeom>
          <a:solidFill>
            <a:srgbClr val="FFFFFF">
              <a:shade val="85000"/>
            </a:srgbClr>
          </a:solidFill>
          <a:ln w="190500" cap="sq">
            <a:solidFill>
              <a:srgbClr val="FFFF66"/>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028" name="Picture 4" descr="photo_16070856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59662">
            <a:off x="2180281" y="2245867"/>
            <a:ext cx="2284246" cy="1347705"/>
          </a:xfrm>
          <a:prstGeom prst="rect">
            <a:avLst/>
          </a:prstGeom>
          <a:solidFill>
            <a:srgbClr val="FFFFFF">
              <a:shade val="85000"/>
            </a:srgbClr>
          </a:solidFill>
          <a:ln w="190500" cap="sq">
            <a:solidFill>
              <a:srgbClr val="FFFF66"/>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40962" name="Picture 2" descr="https://cdn130.picsart.com/28553949700521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757567" flipH="1">
            <a:off x="211445" y="4245121"/>
            <a:ext cx="6379546" cy="2202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92524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91880" y="274638"/>
            <a:ext cx="5194920" cy="1143000"/>
          </a:xfrm>
        </p:spPr>
        <p:txBody>
          <a:bodyPr/>
          <a:lstStyle/>
          <a:p>
            <a:r>
              <a:rPr lang="ru-RU" b="1" dirty="0" smtClean="0">
                <a:ln w="19050">
                  <a:solidFill>
                    <a:prstClr val="white"/>
                  </a:solidFill>
                  <a:prstDash val="solid"/>
                </a:ln>
                <a:solidFill>
                  <a:srgbClr val="002060"/>
                </a:solidFill>
                <a:effectLst>
                  <a:outerShdw blurRad="50000" dist="50800" dir="7500000" algn="tl">
                    <a:srgbClr val="000000">
                      <a:shade val="5000"/>
                      <a:alpha val="35000"/>
                    </a:srgbClr>
                  </a:outerShdw>
                </a:effectLst>
                <a:latin typeface="Monotype Corsiva" pitchFamily="66" charset="0"/>
                <a:cs typeface="Arial" charset="0"/>
              </a:rPr>
              <a:t>«Письмо Деду Морозу»</a:t>
            </a:r>
            <a:endParaRPr lang="ru-RU" dirty="0"/>
          </a:p>
        </p:txBody>
      </p:sp>
      <p:sp>
        <p:nvSpPr>
          <p:cNvPr id="3" name="Объект 2"/>
          <p:cNvSpPr>
            <a:spLocks noGrp="1"/>
          </p:cNvSpPr>
          <p:nvPr>
            <p:ph sz="half" idx="1"/>
          </p:nvPr>
        </p:nvSpPr>
        <p:spPr>
          <a:xfrm>
            <a:off x="457200" y="1052736"/>
            <a:ext cx="4038600" cy="5073427"/>
          </a:xfrm>
        </p:spPr>
        <p:txBody>
          <a:bodyPr/>
          <a:lstStyle/>
          <a:p>
            <a:pPr marL="0" indent="457200" algn="just">
              <a:buNone/>
            </a:pPr>
            <a:r>
              <a:rPr lang="ru-RU" sz="1600" dirty="0"/>
              <a:t>Новый год – волшебное время для каждого человека. Этот праздник с нетерпением ждут весь год как дети, так и взрослые.</a:t>
            </a:r>
          </a:p>
          <a:p>
            <a:pPr marL="0" indent="457200" algn="just">
              <a:buNone/>
            </a:pPr>
            <a:r>
              <a:rPr lang="ru-RU" sz="1600" dirty="0"/>
              <a:t>В преддверии праздника дети подготовительной группы тоже верят в чудеса и пишут письма Деду Морозу. Ребята украсили свои письма рисунками и написали свои заветные желания.</a:t>
            </a:r>
          </a:p>
          <a:p>
            <a:pPr marL="0" indent="457200" algn="just">
              <a:buNone/>
            </a:pPr>
            <a:r>
              <a:rPr lang="ru-RU" sz="1600" dirty="0"/>
              <a:t>«Говорят под Новый год, что не пожелается – все всегда произойдет, все всегда сбывается!». И наши воспитанники с нетерпением этого ждут</a:t>
            </a:r>
            <a:r>
              <a:rPr lang="ru-RU" sz="1600" dirty="0" smtClean="0"/>
              <a:t>!</a:t>
            </a:r>
            <a:endParaRPr lang="ru-RU" sz="1600" dirty="0"/>
          </a:p>
        </p:txBody>
      </p:sp>
      <p:pic>
        <p:nvPicPr>
          <p:cNvPr id="2050" name="Picture 2" descr="IMG-20201204-WA005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1205240"/>
            <a:ext cx="1395388" cy="1852285"/>
          </a:xfrm>
          <a:prstGeom prst="rect">
            <a:avLst/>
          </a:prstGeom>
          <a:solidFill>
            <a:srgbClr val="FFFFFF">
              <a:shade val="85000"/>
            </a:srgbClr>
          </a:solidFill>
          <a:ln w="190500" cap="sq">
            <a:solidFill>
              <a:srgbClr val="FFFF66"/>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2052" name="Picture 4" descr="IMG-20201204-WA005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26925">
            <a:off x="6810399" y="1349265"/>
            <a:ext cx="1440160" cy="1911717"/>
          </a:xfrm>
          <a:prstGeom prst="rect">
            <a:avLst/>
          </a:prstGeom>
          <a:solidFill>
            <a:srgbClr val="FFFFFF">
              <a:shade val="85000"/>
            </a:srgbClr>
          </a:solidFill>
          <a:ln w="190500" cap="sq">
            <a:solidFill>
              <a:srgbClr val="FFFF66"/>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41988" name="Picture 4" descr="https://bel.cultreg.ru/uploads/dbc1b4ec82214ab802d41873817b2339.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5800" y="3589449"/>
            <a:ext cx="4413219" cy="283021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67031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457200" y="274638"/>
            <a:ext cx="4191000" cy="490066"/>
          </a:xfrm>
        </p:spPr>
        <p:txBody>
          <a:bodyPr/>
          <a:lstStyle/>
          <a:p>
            <a:r>
              <a:rPr lang="ru-RU" b="1" dirty="0">
                <a:ln w="19050">
                  <a:solidFill>
                    <a:prstClr val="white"/>
                  </a:solidFill>
                  <a:prstDash val="solid"/>
                </a:ln>
                <a:solidFill>
                  <a:srgbClr val="002060"/>
                </a:solidFill>
                <a:effectLst>
                  <a:outerShdw blurRad="50000" dist="50800" dir="7500000" algn="tl">
                    <a:srgbClr val="000000">
                      <a:shade val="5000"/>
                      <a:alpha val="35000"/>
                    </a:srgbClr>
                  </a:outerShdw>
                </a:effectLst>
                <a:latin typeface="Monotype Corsiva" pitchFamily="66" charset="0"/>
                <a:cs typeface="Arial" charset="0"/>
              </a:rPr>
              <a:t>Содержание</a:t>
            </a:r>
            <a:endParaRPr lang="ru-RU" dirty="0"/>
          </a:p>
        </p:txBody>
      </p:sp>
      <p:sp>
        <p:nvSpPr>
          <p:cNvPr id="5" name="Объект 4"/>
          <p:cNvSpPr>
            <a:spLocks noGrp="1"/>
          </p:cNvSpPr>
          <p:nvPr>
            <p:ph sz="half" idx="1"/>
          </p:nvPr>
        </p:nvSpPr>
        <p:spPr>
          <a:xfrm>
            <a:off x="457200" y="1600200"/>
            <a:ext cx="4038600" cy="4925144"/>
          </a:xfrm>
        </p:spPr>
        <p:txBody>
          <a:bodyPr/>
          <a:lstStyle/>
          <a:p>
            <a:pPr marL="0" indent="0" algn="r">
              <a:buNone/>
            </a:pPr>
            <a:r>
              <a:rPr lang="en-US" sz="1200" dirty="0" smtClean="0">
                <a:latin typeface="Arial" pitchFamily="34" charset="0"/>
                <a:cs typeface="Arial" pitchFamily="34" charset="0"/>
              </a:rPr>
              <a:t>●</a:t>
            </a:r>
            <a:r>
              <a:rPr lang="ru-RU" sz="1200" dirty="0" smtClean="0">
                <a:latin typeface="Arial" pitchFamily="34" charset="0"/>
                <a:cs typeface="Arial" pitchFamily="34" charset="0"/>
              </a:rPr>
              <a:t> Конкурс «30-летие МЧС».</a:t>
            </a:r>
          </a:p>
          <a:p>
            <a:pPr marL="0" indent="0" algn="r">
              <a:buNone/>
            </a:pPr>
            <a:r>
              <a:rPr lang="en-US" sz="1200" dirty="0" smtClean="0">
                <a:latin typeface="Arial" pitchFamily="34" charset="0"/>
                <a:cs typeface="Arial" pitchFamily="34" charset="0"/>
              </a:rPr>
              <a:t>●</a:t>
            </a:r>
            <a:r>
              <a:rPr lang="ru-RU" sz="1200" dirty="0" smtClean="0">
                <a:latin typeface="Arial" pitchFamily="34" charset="0"/>
                <a:cs typeface="Arial" pitchFamily="34" charset="0"/>
              </a:rPr>
              <a:t> Акция «Новогодние окна – 2021».</a:t>
            </a:r>
          </a:p>
          <a:p>
            <a:pPr marL="0" indent="0" algn="r">
              <a:buNone/>
            </a:pPr>
            <a:r>
              <a:rPr lang="en-US" sz="1200" dirty="0" smtClean="0">
                <a:latin typeface="Arial" pitchFamily="34" charset="0"/>
                <a:cs typeface="Arial" pitchFamily="34" charset="0"/>
              </a:rPr>
              <a:t>●</a:t>
            </a:r>
            <a:r>
              <a:rPr lang="ru-RU" sz="1200" dirty="0" smtClean="0">
                <a:latin typeface="Arial" pitchFamily="34" charset="0"/>
                <a:cs typeface="Arial" pitchFamily="34" charset="0"/>
              </a:rPr>
              <a:t> Новогодние шапочки для елочки.</a:t>
            </a:r>
          </a:p>
          <a:p>
            <a:pPr marL="0" indent="0" algn="r">
              <a:buNone/>
            </a:pPr>
            <a:r>
              <a:rPr lang="en-US" sz="1200" dirty="0" smtClean="0">
                <a:latin typeface="Arial" pitchFamily="34" charset="0"/>
                <a:cs typeface="Arial" pitchFamily="34" charset="0"/>
              </a:rPr>
              <a:t>●</a:t>
            </a:r>
            <a:r>
              <a:rPr lang="ru-RU" sz="1200" dirty="0" smtClean="0">
                <a:latin typeface="Arial" pitchFamily="34" charset="0"/>
                <a:cs typeface="Arial" pitchFamily="34" charset="0"/>
              </a:rPr>
              <a:t> Международный день Спасибо.</a:t>
            </a:r>
          </a:p>
          <a:p>
            <a:pPr marL="0" indent="0" algn="r">
              <a:buNone/>
            </a:pPr>
            <a:r>
              <a:rPr lang="en-US" sz="1200" dirty="0" smtClean="0">
                <a:latin typeface="Arial" pitchFamily="34" charset="0"/>
                <a:cs typeface="Arial" pitchFamily="34" charset="0"/>
              </a:rPr>
              <a:t>●</a:t>
            </a:r>
            <a:r>
              <a:rPr lang="ru-RU" sz="1200" dirty="0" smtClean="0">
                <a:latin typeface="Arial" pitchFamily="34" charset="0"/>
                <a:cs typeface="Arial" pitchFamily="34" charset="0"/>
              </a:rPr>
              <a:t> До свиданья, Елочка!</a:t>
            </a:r>
          </a:p>
          <a:p>
            <a:pPr marL="0" indent="0" algn="r">
              <a:buNone/>
            </a:pPr>
            <a:r>
              <a:rPr lang="en-US" sz="1200" dirty="0" smtClean="0">
                <a:latin typeface="Arial" pitchFamily="34" charset="0"/>
                <a:cs typeface="Arial" pitchFamily="34" charset="0"/>
              </a:rPr>
              <a:t>●</a:t>
            </a:r>
            <a:r>
              <a:rPr lang="ru-RU" sz="1200" dirty="0" smtClean="0">
                <a:latin typeface="Arial" pitchFamily="34" charset="0"/>
                <a:cs typeface="Arial" pitchFamily="34" charset="0"/>
              </a:rPr>
              <a:t> Спасибо – говорят малыши!</a:t>
            </a:r>
          </a:p>
          <a:p>
            <a:pPr marL="0" indent="0" algn="r">
              <a:buNone/>
            </a:pPr>
            <a:r>
              <a:rPr lang="en-US" sz="1200" dirty="0" smtClean="0">
                <a:latin typeface="Arial" pitchFamily="34" charset="0"/>
                <a:cs typeface="Arial" pitchFamily="34" charset="0"/>
              </a:rPr>
              <a:t>●</a:t>
            </a:r>
            <a:r>
              <a:rPr lang="ru-RU" sz="1200" dirty="0" smtClean="0">
                <a:latin typeface="Arial" pitchFamily="34" charset="0"/>
                <a:cs typeface="Arial" pitchFamily="34" charset="0"/>
              </a:rPr>
              <a:t> На деревья, на лужок, тихо падает снежок.</a:t>
            </a:r>
          </a:p>
          <a:p>
            <a:pPr marL="0" indent="0" algn="r">
              <a:buNone/>
            </a:pPr>
            <a:r>
              <a:rPr lang="en-US" sz="1200" dirty="0" smtClean="0">
                <a:latin typeface="Arial" pitchFamily="34" charset="0"/>
                <a:cs typeface="Arial" pitchFamily="34" charset="0"/>
              </a:rPr>
              <a:t>●</a:t>
            </a:r>
            <a:r>
              <a:rPr lang="ru-RU" sz="1200" dirty="0" smtClean="0">
                <a:latin typeface="Arial" pitchFamily="34" charset="0"/>
                <a:cs typeface="Arial" pitchFamily="34" charset="0"/>
              </a:rPr>
              <a:t> Ай, да снеговик.</a:t>
            </a:r>
          </a:p>
          <a:p>
            <a:pPr marL="0" indent="0" algn="r">
              <a:buNone/>
            </a:pPr>
            <a:r>
              <a:rPr lang="en-US" sz="1200" dirty="0" smtClean="0">
                <a:latin typeface="Arial" pitchFamily="34" charset="0"/>
                <a:cs typeface="Arial" pitchFamily="34" charset="0"/>
              </a:rPr>
              <a:t>●</a:t>
            </a:r>
            <a:r>
              <a:rPr lang="ru-RU" sz="1200" dirty="0" smtClean="0">
                <a:latin typeface="Arial" pitchFamily="34" charset="0"/>
                <a:cs typeface="Arial" pitchFamily="34" charset="0"/>
              </a:rPr>
              <a:t> День детских изобретений.</a:t>
            </a:r>
          </a:p>
          <a:p>
            <a:pPr marL="0" indent="0" algn="r">
              <a:buNone/>
            </a:pPr>
            <a:r>
              <a:rPr lang="en-US" sz="1200" dirty="0" smtClean="0">
                <a:latin typeface="Arial" pitchFamily="34" charset="0"/>
                <a:cs typeface="Arial" pitchFamily="34" charset="0"/>
              </a:rPr>
              <a:t>●</a:t>
            </a:r>
            <a:r>
              <a:rPr lang="ru-RU" sz="1200" dirty="0" smtClean="0">
                <a:latin typeface="Arial" pitchFamily="34" charset="0"/>
                <a:cs typeface="Arial" pitchFamily="34" charset="0"/>
              </a:rPr>
              <a:t> Друзья для Снеговика.</a:t>
            </a:r>
          </a:p>
          <a:p>
            <a:pPr marL="0" indent="0" algn="r">
              <a:buNone/>
            </a:pPr>
            <a:r>
              <a:rPr lang="en-US" sz="1200" dirty="0" smtClean="0">
                <a:latin typeface="Arial" pitchFamily="34" charset="0"/>
                <a:cs typeface="Arial" pitchFamily="34" charset="0"/>
              </a:rPr>
              <a:t>●</a:t>
            </a:r>
            <a:r>
              <a:rPr lang="ru-RU" sz="1200" dirty="0" smtClean="0">
                <a:latin typeface="Arial" pitchFamily="34" charset="0"/>
                <a:cs typeface="Arial" pitchFamily="34" charset="0"/>
              </a:rPr>
              <a:t> Всемирный день Снеговика.</a:t>
            </a:r>
          </a:p>
          <a:p>
            <a:pPr marL="0" indent="0" algn="r">
              <a:buNone/>
            </a:pPr>
            <a:r>
              <a:rPr lang="en-US" sz="1200" dirty="0" smtClean="0">
                <a:latin typeface="Arial" pitchFamily="34" charset="0"/>
                <a:cs typeface="Arial" pitchFamily="34" charset="0"/>
              </a:rPr>
              <a:t>●</a:t>
            </a:r>
            <a:r>
              <a:rPr lang="ru-RU" sz="1200" dirty="0" smtClean="0">
                <a:latin typeface="Arial" pitchFamily="34" charset="0"/>
                <a:cs typeface="Arial" pitchFamily="34" charset="0"/>
              </a:rPr>
              <a:t> Кризис 3-х лет.</a:t>
            </a:r>
          </a:p>
          <a:p>
            <a:pPr marL="0" indent="0" algn="r">
              <a:buNone/>
            </a:pPr>
            <a:r>
              <a:rPr lang="en-US" sz="1200" dirty="0" smtClean="0">
                <a:latin typeface="Arial" pitchFamily="34" charset="0"/>
                <a:cs typeface="Arial" pitchFamily="34" charset="0"/>
              </a:rPr>
              <a:t>●</a:t>
            </a:r>
            <a:r>
              <a:rPr lang="ru-RU" sz="1200" dirty="0" smtClean="0">
                <a:latin typeface="Arial" pitchFamily="34" charset="0"/>
                <a:cs typeface="Arial" pitchFamily="34" charset="0"/>
              </a:rPr>
              <a:t> Акция «Трудно птицам зимовать – надо птицам помогать».</a:t>
            </a:r>
          </a:p>
          <a:p>
            <a:pPr marL="0" indent="0" algn="r">
              <a:buNone/>
            </a:pPr>
            <a:r>
              <a:rPr lang="en-US" sz="1200" dirty="0" smtClean="0">
                <a:latin typeface="Arial" pitchFamily="34" charset="0"/>
                <a:cs typeface="Arial" pitchFamily="34" charset="0"/>
              </a:rPr>
              <a:t>●</a:t>
            </a:r>
            <a:r>
              <a:rPr lang="ru-RU" sz="1200" dirty="0" smtClean="0">
                <a:latin typeface="Arial" pitchFamily="34" charset="0"/>
                <a:cs typeface="Arial" pitchFamily="34" charset="0"/>
              </a:rPr>
              <a:t> Снег, снег, белый снег.</a:t>
            </a:r>
          </a:p>
          <a:p>
            <a:pPr marL="0" indent="0" algn="r">
              <a:buNone/>
            </a:pPr>
            <a:r>
              <a:rPr lang="en-US" sz="1200" dirty="0" smtClean="0">
                <a:latin typeface="Arial" pitchFamily="34" charset="0"/>
                <a:cs typeface="Arial" pitchFamily="34" charset="0"/>
              </a:rPr>
              <a:t>●</a:t>
            </a:r>
            <a:r>
              <a:rPr lang="ru-RU" sz="1200" dirty="0" smtClean="0">
                <a:latin typeface="Arial" pitchFamily="34" charset="0"/>
                <a:cs typeface="Arial" pitchFamily="34" charset="0"/>
              </a:rPr>
              <a:t> День снега!</a:t>
            </a:r>
            <a:endParaRPr lang="ru-RU" sz="1200" dirty="0">
              <a:latin typeface="Arial" pitchFamily="34" charset="0"/>
              <a:cs typeface="Arial" pitchFamily="34" charset="0"/>
            </a:endParaRPr>
          </a:p>
          <a:p>
            <a:pPr marL="0" indent="0" algn="r">
              <a:buNone/>
            </a:pPr>
            <a:r>
              <a:rPr lang="en-US" sz="1200" dirty="0" smtClean="0">
                <a:latin typeface="Arial" pitchFamily="34" charset="0"/>
                <a:cs typeface="Arial" pitchFamily="34" charset="0"/>
              </a:rPr>
              <a:t>●</a:t>
            </a:r>
            <a:r>
              <a:rPr lang="ru-RU" sz="1200" dirty="0" smtClean="0">
                <a:latin typeface="Arial" pitchFamily="34" charset="0"/>
                <a:cs typeface="Arial" pitchFamily="34" charset="0"/>
              </a:rPr>
              <a:t> Международный день зимних видов спорта.</a:t>
            </a:r>
          </a:p>
        </p:txBody>
      </p:sp>
      <p:sp>
        <p:nvSpPr>
          <p:cNvPr id="6" name="Объект 5"/>
          <p:cNvSpPr>
            <a:spLocks noGrp="1"/>
          </p:cNvSpPr>
          <p:nvPr>
            <p:ph sz="half" idx="2"/>
          </p:nvPr>
        </p:nvSpPr>
        <p:spPr>
          <a:xfrm>
            <a:off x="4648200" y="274638"/>
            <a:ext cx="4038600" cy="6250706"/>
          </a:xfrm>
        </p:spPr>
        <p:txBody>
          <a:bodyPr/>
          <a:lstStyle/>
          <a:p>
            <a:pPr marL="0" indent="0">
              <a:buNone/>
            </a:pPr>
            <a:r>
              <a:rPr lang="en-US" sz="1200" dirty="0" smtClean="0">
                <a:latin typeface="Arial" pitchFamily="34" charset="0"/>
                <a:cs typeface="Arial" pitchFamily="34" charset="0"/>
              </a:rPr>
              <a:t>●</a:t>
            </a:r>
            <a:r>
              <a:rPr lang="ru-RU" sz="1200" dirty="0" smtClean="0">
                <a:latin typeface="Arial" pitchFamily="34" charset="0"/>
                <a:cs typeface="Arial" pitchFamily="34" charset="0"/>
              </a:rPr>
              <a:t> День объятий в 1 младшей группе.</a:t>
            </a:r>
          </a:p>
          <a:p>
            <a:pPr marL="0" indent="0">
              <a:buNone/>
            </a:pPr>
            <a:r>
              <a:rPr lang="en-US" sz="1200" dirty="0" smtClean="0">
                <a:latin typeface="Arial" pitchFamily="34" charset="0"/>
                <a:cs typeface="Arial" pitchFamily="34" charset="0"/>
              </a:rPr>
              <a:t>●</a:t>
            </a:r>
            <a:r>
              <a:rPr lang="ru-RU" sz="1200" dirty="0" smtClean="0">
                <a:latin typeface="Arial" pitchFamily="34" charset="0"/>
                <a:cs typeface="Arial" pitchFamily="34" charset="0"/>
              </a:rPr>
              <a:t> Праздник </a:t>
            </a:r>
            <a:r>
              <a:rPr lang="ru-RU" sz="1200" dirty="0" err="1" smtClean="0">
                <a:latin typeface="Arial" pitchFamily="34" charset="0"/>
                <a:cs typeface="Arial" pitchFamily="34" charset="0"/>
              </a:rPr>
              <a:t>обнимашек</a:t>
            </a:r>
            <a:r>
              <a:rPr lang="ru-RU" sz="1200" dirty="0" smtClean="0">
                <a:latin typeface="Arial" pitchFamily="34" charset="0"/>
                <a:cs typeface="Arial" pitchFamily="34" charset="0"/>
              </a:rPr>
              <a:t>.</a:t>
            </a:r>
          </a:p>
          <a:p>
            <a:pPr marL="0" indent="0">
              <a:buNone/>
            </a:pPr>
            <a:r>
              <a:rPr lang="en-US" sz="1200" dirty="0" smtClean="0">
                <a:latin typeface="Arial" pitchFamily="34" charset="0"/>
                <a:cs typeface="Arial" pitchFamily="34" charset="0"/>
              </a:rPr>
              <a:t>●</a:t>
            </a:r>
            <a:r>
              <a:rPr lang="ru-RU" sz="1200" dirty="0" smtClean="0">
                <a:latin typeface="Arial" pitchFamily="34" charset="0"/>
                <a:cs typeface="Arial" pitchFamily="34" charset="0"/>
              </a:rPr>
              <a:t> День объятий в ясельной группе.</a:t>
            </a:r>
          </a:p>
          <a:p>
            <a:pPr marL="0" indent="0">
              <a:buNone/>
            </a:pPr>
            <a:r>
              <a:rPr lang="en-US" sz="1200" dirty="0" smtClean="0">
                <a:latin typeface="Arial" pitchFamily="34" charset="0"/>
                <a:cs typeface="Arial" pitchFamily="34" charset="0"/>
              </a:rPr>
              <a:t>●</a:t>
            </a:r>
            <a:r>
              <a:rPr lang="ru-RU" sz="1200" dirty="0" smtClean="0">
                <a:latin typeface="Arial" pitchFamily="34" charset="0"/>
                <a:cs typeface="Arial" pitchFamily="34" charset="0"/>
              </a:rPr>
              <a:t> Блокадный Ленинград.</a:t>
            </a:r>
          </a:p>
          <a:p>
            <a:pPr marL="0" indent="0">
              <a:buNone/>
            </a:pPr>
            <a:r>
              <a:rPr lang="en-US" sz="1200" dirty="0" smtClean="0">
                <a:latin typeface="Arial" pitchFamily="34" charset="0"/>
                <a:cs typeface="Arial" pitchFamily="34" charset="0"/>
              </a:rPr>
              <a:t>●</a:t>
            </a:r>
            <a:r>
              <a:rPr lang="ru-RU" sz="1200" dirty="0" smtClean="0">
                <a:latin typeface="Arial" pitchFamily="34" charset="0"/>
                <a:cs typeface="Arial" pitchFamily="34" charset="0"/>
              </a:rPr>
              <a:t> Герб семьи.</a:t>
            </a:r>
          </a:p>
          <a:p>
            <a:pPr marL="0" indent="0">
              <a:buNone/>
            </a:pPr>
            <a:r>
              <a:rPr lang="en-US" sz="1200" dirty="0" smtClean="0">
                <a:latin typeface="Arial" pitchFamily="34" charset="0"/>
                <a:cs typeface="Arial" pitchFamily="34" charset="0"/>
              </a:rPr>
              <a:t>●</a:t>
            </a:r>
            <a:r>
              <a:rPr lang="ru-RU" sz="1200" dirty="0" smtClean="0">
                <a:latin typeface="Arial" pitchFamily="34" charset="0"/>
                <a:cs typeface="Arial" pitchFamily="34" charset="0"/>
              </a:rPr>
              <a:t> Поссорились – помирились.</a:t>
            </a:r>
          </a:p>
          <a:p>
            <a:pPr marL="0" indent="0">
              <a:buNone/>
            </a:pPr>
            <a:r>
              <a:rPr lang="en-US" sz="1200" dirty="0" smtClean="0">
                <a:latin typeface="Arial" pitchFamily="34" charset="0"/>
                <a:cs typeface="Arial" pitchFamily="34" charset="0"/>
              </a:rPr>
              <a:t>●</a:t>
            </a:r>
            <a:r>
              <a:rPr lang="ru-RU" sz="1200" dirty="0" smtClean="0">
                <a:latin typeface="Arial" pitchFamily="34" charset="0"/>
                <a:cs typeface="Arial" pitchFamily="34" charset="0"/>
              </a:rPr>
              <a:t> Конкурс «Чародейка Зима».</a:t>
            </a:r>
          </a:p>
          <a:p>
            <a:pPr marL="0" indent="0">
              <a:buNone/>
            </a:pPr>
            <a:r>
              <a:rPr lang="en-US" sz="1200" dirty="0" smtClean="0">
                <a:latin typeface="Arial" pitchFamily="34" charset="0"/>
                <a:cs typeface="Arial" pitchFamily="34" charset="0"/>
              </a:rPr>
              <a:t>●</a:t>
            </a:r>
            <a:r>
              <a:rPr lang="ru-RU" sz="1200" dirty="0" smtClean="0">
                <a:latin typeface="Arial" pitchFamily="34" charset="0"/>
                <a:cs typeface="Arial" pitchFamily="34" charset="0"/>
              </a:rPr>
              <a:t> Все профессии важны, все профессии нужны.</a:t>
            </a:r>
          </a:p>
          <a:p>
            <a:pPr marL="0" indent="0">
              <a:buNone/>
            </a:pPr>
            <a:r>
              <a:rPr lang="en-US" sz="1200" dirty="0" smtClean="0">
                <a:latin typeface="Arial" pitchFamily="34" charset="0"/>
                <a:cs typeface="Arial" pitchFamily="34" charset="0"/>
              </a:rPr>
              <a:t>●</a:t>
            </a:r>
            <a:r>
              <a:rPr lang="ru-RU" sz="1200" dirty="0" smtClean="0">
                <a:latin typeface="Arial" pitchFamily="34" charset="0"/>
                <a:cs typeface="Arial" pitchFamily="34" charset="0"/>
              </a:rPr>
              <a:t> День морозных узоров.</a:t>
            </a:r>
          </a:p>
          <a:p>
            <a:pPr marL="0" indent="0">
              <a:buNone/>
            </a:pPr>
            <a:r>
              <a:rPr lang="en-US" sz="1200" dirty="0" smtClean="0">
                <a:latin typeface="Arial" pitchFamily="34" charset="0"/>
                <a:cs typeface="Arial" pitchFamily="34" charset="0"/>
              </a:rPr>
              <a:t>●</a:t>
            </a:r>
            <a:r>
              <a:rPr lang="ru-RU" sz="1200" dirty="0" smtClean="0">
                <a:latin typeface="Arial" pitchFamily="34" charset="0"/>
                <a:cs typeface="Arial" pitchFamily="34" charset="0"/>
              </a:rPr>
              <a:t> День автомобиля.</a:t>
            </a:r>
          </a:p>
          <a:p>
            <a:pPr marL="0" indent="0">
              <a:buNone/>
            </a:pPr>
            <a:r>
              <a:rPr lang="en-US" sz="1200" dirty="0" smtClean="0">
                <a:latin typeface="Arial" pitchFamily="34" charset="0"/>
                <a:cs typeface="Arial" pitchFamily="34" charset="0"/>
              </a:rPr>
              <a:t>●</a:t>
            </a:r>
            <a:r>
              <a:rPr lang="ru-RU" sz="1200" dirty="0" smtClean="0">
                <a:latin typeface="Arial" pitchFamily="34" charset="0"/>
                <a:cs typeface="Arial" pitchFamily="34" charset="0"/>
              </a:rPr>
              <a:t> Международный день Десерта.</a:t>
            </a:r>
          </a:p>
          <a:p>
            <a:pPr marL="0" indent="0">
              <a:buNone/>
            </a:pPr>
            <a:r>
              <a:rPr lang="en-US" sz="1200" dirty="0" smtClean="0">
                <a:latin typeface="Arial" pitchFamily="34" charset="0"/>
                <a:cs typeface="Arial" pitchFamily="34" charset="0"/>
              </a:rPr>
              <a:t>●</a:t>
            </a:r>
            <a:r>
              <a:rPr lang="ru-RU" sz="1200" dirty="0" smtClean="0">
                <a:latin typeface="Arial" pitchFamily="34" charset="0"/>
                <a:cs typeface="Arial" pitchFamily="34" charset="0"/>
              </a:rPr>
              <a:t> Международный день без интернета.</a:t>
            </a:r>
          </a:p>
          <a:p>
            <a:pPr marL="0" indent="0">
              <a:buNone/>
            </a:pPr>
            <a:r>
              <a:rPr lang="en-US" sz="1200" dirty="0" smtClean="0">
                <a:latin typeface="Arial" pitchFamily="34" charset="0"/>
                <a:cs typeface="Arial" pitchFamily="34" charset="0"/>
              </a:rPr>
              <a:t>●</a:t>
            </a:r>
            <a:r>
              <a:rPr lang="ru-RU" sz="1200" dirty="0" smtClean="0">
                <a:latin typeface="Arial" pitchFamily="34" charset="0"/>
                <a:cs typeface="Arial" pitchFamily="34" charset="0"/>
              </a:rPr>
              <a:t> Лыжня России – 2021.</a:t>
            </a:r>
          </a:p>
          <a:p>
            <a:pPr marL="0" indent="0">
              <a:buNone/>
            </a:pPr>
            <a:r>
              <a:rPr lang="en-US" sz="1200" dirty="0" smtClean="0">
                <a:latin typeface="Arial" pitchFamily="34" charset="0"/>
                <a:cs typeface="Arial" pitchFamily="34" charset="0"/>
              </a:rPr>
              <a:t>●</a:t>
            </a:r>
            <a:r>
              <a:rPr lang="ru-RU" sz="1200" dirty="0" smtClean="0">
                <a:latin typeface="Arial" pitchFamily="34" charset="0"/>
                <a:cs typeface="Arial" pitchFamily="34" charset="0"/>
              </a:rPr>
              <a:t> День хорошего настроения.</a:t>
            </a:r>
          </a:p>
          <a:p>
            <a:pPr marL="0" indent="0">
              <a:buNone/>
            </a:pPr>
            <a:r>
              <a:rPr lang="en-US" sz="1200" dirty="0" smtClean="0">
                <a:latin typeface="Arial" pitchFamily="34" charset="0"/>
                <a:cs typeface="Arial" pitchFamily="34" charset="0"/>
              </a:rPr>
              <a:t>●</a:t>
            </a:r>
            <a:r>
              <a:rPr lang="ru-RU" sz="1200" dirty="0" smtClean="0">
                <a:latin typeface="Arial" pitchFamily="34" charset="0"/>
                <a:cs typeface="Arial" pitchFamily="34" charset="0"/>
              </a:rPr>
              <a:t> День рождения огнетушителя.</a:t>
            </a:r>
          </a:p>
          <a:p>
            <a:pPr marL="0" indent="0">
              <a:buNone/>
            </a:pPr>
            <a:r>
              <a:rPr lang="en-US" sz="1200" dirty="0" smtClean="0">
                <a:latin typeface="Arial" pitchFamily="34" charset="0"/>
                <a:cs typeface="Arial" pitchFamily="34" charset="0"/>
              </a:rPr>
              <a:t>●</a:t>
            </a:r>
            <a:r>
              <a:rPr lang="ru-RU" sz="1200" dirty="0" smtClean="0">
                <a:latin typeface="Arial" pitchFamily="34" charset="0"/>
                <a:cs typeface="Arial" pitchFamily="34" charset="0"/>
              </a:rPr>
              <a:t> День памяти А. С. Пушкина.</a:t>
            </a:r>
          </a:p>
          <a:p>
            <a:pPr marL="0" indent="0">
              <a:buNone/>
            </a:pPr>
            <a:r>
              <a:rPr lang="en-US" sz="1200" dirty="0" smtClean="0">
                <a:latin typeface="Arial" pitchFamily="34" charset="0"/>
                <a:cs typeface="Arial" pitchFamily="34" charset="0"/>
              </a:rPr>
              <a:t>●</a:t>
            </a:r>
            <a:r>
              <a:rPr lang="ru-RU" sz="1200" dirty="0" smtClean="0">
                <a:latin typeface="Arial" pitchFamily="34" charset="0"/>
                <a:cs typeface="Arial" pitchFamily="34" charset="0"/>
              </a:rPr>
              <a:t> День варенья.</a:t>
            </a:r>
          </a:p>
          <a:p>
            <a:pPr marL="0" indent="0">
              <a:buNone/>
            </a:pPr>
            <a:r>
              <a:rPr lang="en-US" sz="1200" dirty="0">
                <a:latin typeface="Arial" pitchFamily="34" charset="0"/>
                <a:cs typeface="Arial" pitchFamily="34" charset="0"/>
              </a:rPr>
              <a:t>●</a:t>
            </a:r>
            <a:r>
              <a:rPr lang="ru-RU" sz="1200" dirty="0">
                <a:latin typeface="Arial" pitchFamily="34" charset="0"/>
                <a:cs typeface="Arial" pitchFamily="34" charset="0"/>
              </a:rPr>
              <a:t> День стоматолога.</a:t>
            </a:r>
          </a:p>
          <a:p>
            <a:pPr marL="0" indent="0">
              <a:buNone/>
            </a:pPr>
            <a:r>
              <a:rPr lang="en-US" sz="1200" dirty="0">
                <a:latin typeface="Arial" pitchFamily="34" charset="0"/>
                <a:cs typeface="Arial" pitchFamily="34" charset="0"/>
              </a:rPr>
              <a:t>●</a:t>
            </a:r>
            <a:r>
              <a:rPr lang="ru-RU" sz="1200" dirty="0">
                <a:latin typeface="Arial" pitchFamily="34" charset="0"/>
                <a:cs typeface="Arial" pitchFamily="34" charset="0"/>
              </a:rPr>
              <a:t> Керлинг.</a:t>
            </a:r>
          </a:p>
          <a:p>
            <a:pPr marL="0" indent="0">
              <a:buNone/>
            </a:pPr>
            <a:r>
              <a:rPr lang="en-US" sz="1200" dirty="0">
                <a:latin typeface="Arial" pitchFamily="34" charset="0"/>
                <a:cs typeface="Arial" pitchFamily="34" charset="0"/>
              </a:rPr>
              <a:t>●</a:t>
            </a:r>
            <a:r>
              <a:rPr lang="ru-RU" sz="1200" dirty="0">
                <a:latin typeface="Arial" pitchFamily="34" charset="0"/>
                <a:cs typeface="Arial" pitchFamily="34" charset="0"/>
              </a:rPr>
              <a:t> Благотворительная акция «Дарите книги с любовью</a:t>
            </a:r>
            <a:r>
              <a:rPr lang="ru-RU" sz="1200" dirty="0" smtClean="0">
                <a:latin typeface="Arial" pitchFamily="34" charset="0"/>
                <a:cs typeface="Arial" pitchFamily="34" charset="0"/>
              </a:rPr>
              <a:t>».</a:t>
            </a:r>
            <a:endParaRPr lang="ru-RU" sz="1200" dirty="0">
              <a:latin typeface="Arial" pitchFamily="34" charset="0"/>
              <a:cs typeface="Arial" pitchFamily="34" charset="0"/>
            </a:endParaRPr>
          </a:p>
          <a:p>
            <a:pPr marL="0" indent="0">
              <a:buNone/>
            </a:pPr>
            <a:r>
              <a:rPr lang="en-US" sz="1200" dirty="0">
                <a:latin typeface="Arial" pitchFamily="34" charset="0"/>
                <a:cs typeface="Arial" pitchFamily="34" charset="0"/>
              </a:rPr>
              <a:t>●</a:t>
            </a:r>
            <a:r>
              <a:rPr lang="ru-RU" sz="1200" dirty="0">
                <a:latin typeface="Arial" pitchFamily="34" charset="0"/>
                <a:cs typeface="Arial" pitchFamily="34" charset="0"/>
              </a:rPr>
              <a:t> Здравствуй, сказка.</a:t>
            </a:r>
          </a:p>
          <a:p>
            <a:pPr marL="0" indent="0">
              <a:buNone/>
            </a:pPr>
            <a:r>
              <a:rPr lang="en-US" sz="1200" dirty="0">
                <a:latin typeface="Arial" pitchFamily="34" charset="0"/>
                <a:cs typeface="Arial" pitchFamily="34" charset="0"/>
              </a:rPr>
              <a:t>●</a:t>
            </a:r>
            <a:r>
              <a:rPr lang="ru-RU" sz="1200" dirty="0">
                <a:latin typeface="Arial" pitchFamily="34" charset="0"/>
                <a:cs typeface="Arial" pitchFamily="34" charset="0"/>
              </a:rPr>
              <a:t> Выставка «Наши добрые сердца».</a:t>
            </a:r>
          </a:p>
          <a:p>
            <a:pPr marL="0" indent="0">
              <a:buNone/>
            </a:pPr>
            <a:r>
              <a:rPr lang="en-US" sz="1200" dirty="0">
                <a:latin typeface="Arial" pitchFamily="34" charset="0"/>
                <a:cs typeface="Arial" pitchFamily="34" charset="0"/>
              </a:rPr>
              <a:t>●</a:t>
            </a:r>
            <a:r>
              <a:rPr lang="ru-RU" sz="1200" dirty="0">
                <a:latin typeface="Arial" pitchFamily="34" charset="0"/>
                <a:cs typeface="Arial" pitchFamily="34" charset="0"/>
              </a:rPr>
              <a:t> Занимательная физика</a:t>
            </a:r>
            <a:r>
              <a:rPr lang="ru-RU" sz="1200" dirty="0" smtClean="0">
                <a:latin typeface="Arial" pitchFamily="34" charset="0"/>
                <a:cs typeface="Arial" pitchFamily="34" charset="0"/>
              </a:rPr>
              <a:t>.</a:t>
            </a:r>
          </a:p>
          <a:p>
            <a:pPr marL="0" indent="0">
              <a:buNone/>
            </a:pPr>
            <a:r>
              <a:rPr lang="ru-RU" sz="1200" dirty="0" smtClean="0">
                <a:latin typeface="Arial" pitchFamily="34" charset="0"/>
                <a:cs typeface="Arial" pitchFamily="34" charset="0"/>
              </a:rPr>
              <a:t>● Иди, мой друг, иди всегда дорогою добра.</a:t>
            </a:r>
          </a:p>
          <a:p>
            <a:pPr marL="0" indent="0">
              <a:buNone/>
            </a:pPr>
            <a:r>
              <a:rPr lang="ru-RU" sz="1200" dirty="0" smtClean="0">
                <a:latin typeface="Arial" pitchFamily="34" charset="0"/>
                <a:cs typeface="Arial" pitchFamily="34" charset="0"/>
              </a:rPr>
              <a:t>● Хоккей.</a:t>
            </a:r>
          </a:p>
          <a:p>
            <a:pPr marL="0" indent="0">
              <a:buNone/>
            </a:pPr>
            <a:r>
              <a:rPr lang="ru-RU" sz="1200" dirty="0" smtClean="0">
                <a:latin typeface="Arial" pitchFamily="34" charset="0"/>
                <a:cs typeface="Arial" pitchFamily="34" charset="0"/>
              </a:rPr>
              <a:t>● Зарница – 2021.</a:t>
            </a:r>
          </a:p>
          <a:p>
            <a:pPr marL="0" indent="0">
              <a:buNone/>
            </a:pPr>
            <a:r>
              <a:rPr lang="ru-RU" sz="1200" dirty="0" smtClean="0">
                <a:latin typeface="Arial" pitchFamily="34" charset="0"/>
                <a:cs typeface="Arial" pitchFamily="34" charset="0"/>
              </a:rPr>
              <a:t>● Самый умный – 2021.</a:t>
            </a:r>
            <a:endParaRPr lang="ru-RU" sz="1200" dirty="0"/>
          </a:p>
          <a:p>
            <a:pPr marL="0" indent="0">
              <a:buNone/>
            </a:pPr>
            <a:endParaRPr lang="ru-RU" sz="1200" dirty="0" smtClean="0">
              <a:latin typeface="Arial" pitchFamily="34" charset="0"/>
              <a:cs typeface="Arial" pitchFamily="34" charset="0"/>
            </a:endParaRPr>
          </a:p>
        </p:txBody>
      </p:sp>
    </p:spTree>
    <p:extLst>
      <p:ext uri="{BB962C8B-B14F-4D97-AF65-F5344CB8AC3E}">
        <p14:creationId xmlns:p14="http://schemas.microsoft.com/office/powerpoint/2010/main" val="22655103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332656"/>
            <a:ext cx="4618856" cy="1143000"/>
          </a:xfrm>
        </p:spPr>
        <p:txBody>
          <a:bodyPr/>
          <a:lstStyle/>
          <a:p>
            <a:r>
              <a:rPr lang="ru-RU" b="1" dirty="0" smtClean="0">
                <a:ln w="19050">
                  <a:solidFill>
                    <a:prstClr val="white"/>
                  </a:solidFill>
                  <a:prstDash val="solid"/>
                </a:ln>
                <a:solidFill>
                  <a:srgbClr val="FF3300"/>
                </a:solidFill>
                <a:effectLst>
                  <a:outerShdw blurRad="50000" dist="50800" dir="7500000" algn="tl">
                    <a:srgbClr val="000000">
                      <a:shade val="5000"/>
                      <a:alpha val="35000"/>
                    </a:srgbClr>
                  </a:outerShdw>
                </a:effectLst>
                <a:latin typeface="Monotype Corsiva" pitchFamily="66" charset="0"/>
                <a:cs typeface="Arial" charset="0"/>
              </a:rPr>
              <a:t>«День героев Отечества»</a:t>
            </a:r>
            <a:endParaRPr lang="ru-RU" dirty="0">
              <a:solidFill>
                <a:srgbClr val="FF3300"/>
              </a:solidFill>
            </a:endParaRPr>
          </a:p>
        </p:txBody>
      </p:sp>
      <p:sp>
        <p:nvSpPr>
          <p:cNvPr id="4" name="Объект 3"/>
          <p:cNvSpPr>
            <a:spLocks noGrp="1"/>
          </p:cNvSpPr>
          <p:nvPr>
            <p:ph sz="half" idx="2"/>
          </p:nvPr>
        </p:nvSpPr>
        <p:spPr>
          <a:xfrm>
            <a:off x="4648200" y="476672"/>
            <a:ext cx="4038600" cy="5649491"/>
          </a:xfrm>
        </p:spPr>
        <p:txBody>
          <a:bodyPr/>
          <a:lstStyle/>
          <a:p>
            <a:pPr marL="0" indent="457200" algn="just">
              <a:buNone/>
            </a:pPr>
            <a:r>
              <a:rPr lang="ru-RU" sz="1200" dirty="0"/>
              <a:t>День Героев Отечества в России – это памятная дата, которая отмечается 9 декабря. В этот день чествуют Героев Советского Союза, Героев Российской Федерации и кавалеров ордена Святого Георгия и ордена Славы. В честь этой даты в МДОУ № 14 прошли мероприятия, цель которых – формирование у дошкольников чувства патриотизма, чувства гордости и уважения к воинам, защитникам Отечества. Воспитатели подготовительной и старшей групп провели познавательные занятия на тему «Герои Отечества».</a:t>
            </a:r>
          </a:p>
          <a:p>
            <a:pPr marL="0" indent="457200" algn="just">
              <a:buNone/>
            </a:pPr>
            <a:r>
              <a:rPr lang="ru-RU" sz="1200" dirty="0" smtClean="0"/>
              <a:t>В </a:t>
            </a:r>
            <a:r>
              <a:rPr lang="ru-RU" sz="1200" dirty="0"/>
              <a:t>доступной форме для дошкольников были представлены презентации «День Героев Отечества», «Герои Великой Отечественной войны». В группах были организованы выставки детских книг «От героев былых времен до героев нашего времени».</a:t>
            </a:r>
          </a:p>
          <a:p>
            <a:pPr marL="0" indent="457200" algn="just">
              <a:buNone/>
            </a:pPr>
            <a:r>
              <a:rPr lang="ru-RU" sz="1200" dirty="0" smtClean="0"/>
              <a:t>Детей </a:t>
            </a:r>
            <a:r>
              <a:rPr lang="ru-RU" sz="1200" dirty="0"/>
              <a:t>познакомили с героями  земли </a:t>
            </a:r>
            <a:r>
              <a:rPr lang="ru-RU" sz="1200" dirty="0" err="1"/>
              <a:t>Узловской</a:t>
            </a:r>
            <a:r>
              <a:rPr lang="ru-RU" sz="1200" dirty="0"/>
              <a:t>:   Евгением Рындиным, Октябриной Смирновой, Егором и Тихоном Лапшиными, Вячеславом Васильевым, Дмитрием Медведевым и рассказали о их подвигах.  Имена  этих героев стали символом мужества и отваги.</a:t>
            </a:r>
          </a:p>
          <a:p>
            <a:pPr marL="0" indent="457200" algn="just">
              <a:buNone/>
            </a:pPr>
            <a:r>
              <a:rPr lang="ru-RU" sz="1200" dirty="0" smtClean="0"/>
              <a:t>С </a:t>
            </a:r>
            <a:r>
              <a:rPr lang="ru-RU" sz="1200" dirty="0"/>
              <a:t>большим интересом дети  читали стихи и рисовали  ордена и медали Российских героев.</a:t>
            </a:r>
          </a:p>
          <a:p>
            <a:pPr marL="0" indent="457200" algn="just">
              <a:buNone/>
            </a:pPr>
            <a:r>
              <a:rPr lang="ru-RU" sz="1200" dirty="0" smtClean="0"/>
              <a:t>Чувство </a:t>
            </a:r>
            <a:r>
              <a:rPr lang="ru-RU" sz="1200" dirty="0"/>
              <a:t>гордости  и благодарности звучало на протяжении всего занятия за славные подвиги лучших граждан во имя Отечества</a:t>
            </a:r>
            <a:r>
              <a:rPr lang="ru-RU" sz="1200" dirty="0" smtClean="0"/>
              <a:t>.</a:t>
            </a:r>
            <a:endParaRPr lang="ru-RU" sz="1200" dirty="0"/>
          </a:p>
        </p:txBody>
      </p:sp>
      <p:pic>
        <p:nvPicPr>
          <p:cNvPr id="3074" name="Picture 2" descr="WhatsApp Image 2020-12-09 at 12.58.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948" y="1872667"/>
            <a:ext cx="1905000" cy="1428750"/>
          </a:xfrm>
          <a:prstGeom prst="rect">
            <a:avLst/>
          </a:prstGeom>
          <a:solidFill>
            <a:srgbClr val="FFFFFF">
              <a:shade val="85000"/>
            </a:srgbClr>
          </a:solidFill>
          <a:ln w="190500" cap="sq">
            <a:solidFill>
              <a:srgbClr val="FFFF66"/>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3076" name="Picture 4" descr="WhatsApp Image 2020-12-09 at 12.58.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28936">
            <a:off x="3077886" y="1969926"/>
            <a:ext cx="1076325" cy="1428750"/>
          </a:xfrm>
          <a:prstGeom prst="rect">
            <a:avLst/>
          </a:prstGeom>
          <a:solidFill>
            <a:srgbClr val="FFFFFF">
              <a:shade val="85000"/>
            </a:srgbClr>
          </a:solidFill>
          <a:ln w="190500" cap="sq">
            <a:solidFill>
              <a:srgbClr val="FFFF66"/>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43010" name="Picture 2" descr="https://ktek-kostroma.ru/images/hiro18-titu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584" y="3892946"/>
            <a:ext cx="4106552" cy="1716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39406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48200" y="274638"/>
            <a:ext cx="4038600" cy="1143000"/>
          </a:xfrm>
        </p:spPr>
        <p:txBody>
          <a:bodyPr/>
          <a:lstStyle/>
          <a:p>
            <a:r>
              <a:rPr lang="ru-RU" b="1" dirty="0">
                <a:ln w="19050">
                  <a:solidFill>
                    <a:prstClr val="white"/>
                  </a:solidFill>
                  <a:prstDash val="solid"/>
                </a:ln>
                <a:solidFill>
                  <a:srgbClr val="FF3300"/>
                </a:solidFill>
                <a:effectLst>
                  <a:outerShdw blurRad="50000" dist="50800" dir="7500000" algn="tl">
                    <a:srgbClr val="000000">
                      <a:shade val="5000"/>
                      <a:alpha val="35000"/>
                    </a:srgbClr>
                  </a:outerShdw>
                </a:effectLst>
                <a:latin typeface="Monotype Corsiva" pitchFamily="66" charset="0"/>
                <a:cs typeface="Arial" charset="0"/>
              </a:rPr>
              <a:t>«День </a:t>
            </a:r>
            <a:r>
              <a:rPr lang="ru-RU" b="1" dirty="0" smtClean="0">
                <a:ln w="19050">
                  <a:solidFill>
                    <a:prstClr val="white"/>
                  </a:solidFill>
                  <a:prstDash val="solid"/>
                </a:ln>
                <a:solidFill>
                  <a:srgbClr val="FF3300"/>
                </a:solidFill>
                <a:effectLst>
                  <a:outerShdw blurRad="50000" dist="50800" dir="7500000" algn="tl">
                    <a:srgbClr val="000000">
                      <a:shade val="5000"/>
                      <a:alpha val="35000"/>
                    </a:srgbClr>
                  </a:outerShdw>
                </a:effectLst>
                <a:latin typeface="Monotype Corsiva" pitchFamily="66" charset="0"/>
                <a:cs typeface="Arial" charset="0"/>
              </a:rPr>
              <a:t>футбола»</a:t>
            </a:r>
            <a:endParaRPr lang="ru-RU" dirty="0">
              <a:solidFill>
                <a:srgbClr val="FF3300"/>
              </a:solidFill>
            </a:endParaRPr>
          </a:p>
        </p:txBody>
      </p:sp>
      <p:sp>
        <p:nvSpPr>
          <p:cNvPr id="3" name="Объект 2"/>
          <p:cNvSpPr>
            <a:spLocks noGrp="1"/>
          </p:cNvSpPr>
          <p:nvPr>
            <p:ph sz="half" idx="1"/>
          </p:nvPr>
        </p:nvSpPr>
        <p:spPr>
          <a:xfrm>
            <a:off x="457200" y="404664"/>
            <a:ext cx="4038600" cy="5721499"/>
          </a:xfrm>
        </p:spPr>
        <p:txBody>
          <a:bodyPr/>
          <a:lstStyle/>
          <a:p>
            <a:pPr marL="0" indent="457200" algn="just">
              <a:buNone/>
            </a:pPr>
            <a:r>
              <a:rPr lang="ru-RU" sz="1600" dirty="0"/>
              <a:t>В рамках Всемирного дня футбола в нашем детском саду 10 декабря был проведён спортивный праздник "День футбола". Организатором данного мероприятия стал инструктор по физической культуре.</a:t>
            </a:r>
          </a:p>
          <a:p>
            <a:pPr marL="0" indent="457200" algn="just">
              <a:buNone/>
            </a:pPr>
            <a:r>
              <a:rPr lang="ru-RU" sz="1600" dirty="0"/>
              <a:t>С воспитанниками подготовительной группы были проведены различные мероприятия: беседы о футболе, викторина "Что я знаю о футболе", обсуждение правил игры в футбол, отгадывание загадок о футболе, проведение эстафет с элементами футбола.</a:t>
            </a:r>
          </a:p>
          <a:p>
            <a:pPr marL="0" indent="457200" algn="just">
              <a:buNone/>
            </a:pPr>
            <a:r>
              <a:rPr lang="ru-RU" sz="1600" dirty="0"/>
              <a:t>Все развлечения прошли интересно и ярко, шумно и весело. Дети пополнили свои знания о футболе и получили от данного мероприятия массу впечатлений</a:t>
            </a:r>
            <a:r>
              <a:rPr lang="ru-RU" sz="1600" dirty="0" smtClean="0"/>
              <a:t>!</a:t>
            </a:r>
            <a:endParaRPr lang="ru-RU" sz="1600" dirty="0"/>
          </a:p>
        </p:txBody>
      </p:sp>
      <p:pic>
        <p:nvPicPr>
          <p:cNvPr id="4098" name="Picture 2" descr="WhatsApp Image 2020-12-10 at 12.48.41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124743"/>
            <a:ext cx="1499592" cy="1990609"/>
          </a:xfrm>
          <a:prstGeom prst="rect">
            <a:avLst/>
          </a:prstGeom>
          <a:solidFill>
            <a:srgbClr val="FFFFFF">
              <a:shade val="85000"/>
            </a:srgbClr>
          </a:solidFill>
          <a:ln w="190500" cap="sq">
            <a:solidFill>
              <a:srgbClr val="FFFF66"/>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4100" name="Picture 4" descr="WhatsApp Image 2020-12-10 at 12.48.4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444207">
            <a:off x="6502880" y="1270016"/>
            <a:ext cx="1768155" cy="1768155"/>
          </a:xfrm>
          <a:prstGeom prst="rect">
            <a:avLst/>
          </a:prstGeom>
          <a:solidFill>
            <a:srgbClr val="FFFFFF">
              <a:shade val="85000"/>
            </a:srgbClr>
          </a:solidFill>
          <a:ln w="190500" cap="sq">
            <a:solidFill>
              <a:srgbClr val="FFFF66"/>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44034" name="Picture 2" descr="https://mir-s3-cdn-cf.behance.net/project_modules/max_1200/aa1f5438640097.5769826e7cb5a.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90890" y="3115352"/>
            <a:ext cx="4653109" cy="3722487"/>
          </a:xfrm>
          <a:prstGeom prst="rect">
            <a:avLst/>
          </a:prstGeom>
          <a:noFill/>
          <a:extLst>
            <a:ext uri="{909E8E84-426E-40DD-AFC4-6F175D3DCCD1}">
              <a14:hiddenFill xmlns:a14="http://schemas.microsoft.com/office/drawing/2010/main">
                <a:solidFill>
                  <a:srgbClr val="FFFFFF"/>
                </a:solidFill>
              </a14:hiddenFill>
            </a:ext>
          </a:extLst>
        </p:spPr>
      </p:pic>
      <p:pic>
        <p:nvPicPr>
          <p:cNvPr id="44036" name="Picture 4" descr="https://ds05.infourok.ru/uploads/ex/0a87/0001df46-6f5873f1/hello_html_m3403b3a9.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9552" y="4509120"/>
            <a:ext cx="2545942" cy="2545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88404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4191000" cy="1143000"/>
          </a:xfrm>
        </p:spPr>
        <p:txBody>
          <a:bodyPr/>
          <a:lstStyle/>
          <a:p>
            <a:r>
              <a:rPr lang="ru-RU" b="1" dirty="0" smtClean="0">
                <a:ln w="19050">
                  <a:solidFill>
                    <a:prstClr val="white"/>
                  </a:solidFill>
                  <a:prstDash val="solid"/>
                </a:ln>
                <a:solidFill>
                  <a:srgbClr val="FF3300"/>
                </a:solidFill>
                <a:effectLst>
                  <a:outerShdw blurRad="50000" dist="50800" dir="7500000" algn="tl">
                    <a:srgbClr val="000000">
                      <a:shade val="5000"/>
                      <a:alpha val="35000"/>
                    </a:srgbClr>
                  </a:outerShdw>
                </a:effectLst>
                <a:latin typeface="Monotype Corsiva" pitchFamily="66" charset="0"/>
                <a:cs typeface="Arial" charset="0"/>
              </a:rPr>
              <a:t>«Праздник любимой игрушки»</a:t>
            </a:r>
            <a:endParaRPr lang="ru-RU" dirty="0">
              <a:solidFill>
                <a:srgbClr val="FF3300"/>
              </a:solidFill>
            </a:endParaRPr>
          </a:p>
        </p:txBody>
      </p:sp>
      <p:sp>
        <p:nvSpPr>
          <p:cNvPr id="4" name="Объект 3"/>
          <p:cNvSpPr>
            <a:spLocks noGrp="1"/>
          </p:cNvSpPr>
          <p:nvPr>
            <p:ph sz="half" idx="2"/>
          </p:nvPr>
        </p:nvSpPr>
        <p:spPr>
          <a:xfrm>
            <a:off x="4648200" y="404664"/>
            <a:ext cx="4038600" cy="5721499"/>
          </a:xfrm>
        </p:spPr>
        <p:txBody>
          <a:bodyPr/>
          <a:lstStyle/>
          <a:p>
            <a:pPr marL="0" indent="457200" algn="just">
              <a:buNone/>
            </a:pPr>
            <a:r>
              <a:rPr lang="ru-RU" sz="1600" dirty="0"/>
              <a:t>В ясельной группе прошел «Праздник любимой игрушки», целью которого было: создание положительной радостной эмоциональной атмосферы у детей.</a:t>
            </a:r>
          </a:p>
          <a:p>
            <a:pPr marL="0" indent="457200" algn="just">
              <a:buNone/>
            </a:pPr>
            <a:r>
              <a:rPr lang="ru-RU" sz="1600" dirty="0" smtClean="0"/>
              <a:t>Дети </a:t>
            </a:r>
            <a:r>
              <a:rPr lang="ru-RU" sz="1600" dirty="0"/>
              <a:t>с большим интересом рассматривали игрушки, которые принесла им Зима в волшебном сундучке и отгадывали о них загадки.</a:t>
            </a:r>
          </a:p>
          <a:p>
            <a:pPr marL="0" indent="457200" algn="just">
              <a:buNone/>
            </a:pPr>
            <a:r>
              <a:rPr lang="ru-RU" sz="1600" dirty="0" smtClean="0"/>
              <a:t>Каждый </a:t>
            </a:r>
            <a:r>
              <a:rPr lang="ru-RU" sz="1600" dirty="0"/>
              <a:t>ребенок получил в подарок игрушку, с которой танцевал и  выполнял игровые задания воспитателя.</a:t>
            </a:r>
          </a:p>
          <a:p>
            <a:pPr marL="0" indent="457200" algn="just">
              <a:buNone/>
            </a:pPr>
            <a:r>
              <a:rPr lang="ru-RU" sz="1600" dirty="0"/>
              <a:t>Весело и интересно прошел праздник, дети получили большое удовольствие</a:t>
            </a:r>
            <a:r>
              <a:rPr lang="ru-RU" sz="1600" dirty="0" smtClean="0"/>
              <a:t>.</a:t>
            </a:r>
            <a:endParaRPr lang="ru-RU" sz="1600" dirty="0"/>
          </a:p>
        </p:txBody>
      </p:sp>
      <p:pic>
        <p:nvPicPr>
          <p:cNvPr id="5122" name="Picture 2" descr="WhatsApp Image 2020-12-09 at 12.59.03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806500"/>
            <a:ext cx="1368152" cy="1816131"/>
          </a:xfrm>
          <a:prstGeom prst="rect">
            <a:avLst/>
          </a:prstGeom>
          <a:solidFill>
            <a:srgbClr val="FFFFFF">
              <a:shade val="85000"/>
            </a:srgbClr>
          </a:solidFill>
          <a:ln w="190500" cap="sq">
            <a:solidFill>
              <a:srgbClr val="FFFF66"/>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5124" name="Picture 4" descr="WhatsApp Image 2020-12-09 at 12.59.04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6486">
            <a:off x="2627784" y="1988839"/>
            <a:ext cx="1440160" cy="1911717"/>
          </a:xfrm>
          <a:prstGeom prst="rect">
            <a:avLst/>
          </a:prstGeom>
          <a:solidFill>
            <a:srgbClr val="FFFFFF">
              <a:shade val="85000"/>
            </a:srgbClr>
          </a:solidFill>
          <a:ln w="190500" cap="sq">
            <a:solidFill>
              <a:srgbClr val="FFFF66"/>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45060" name="Picture 4" descr="https://sun9-41.userapi.com/c841328/v841328684/29b3d/AdL0hLYHfV0.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770" y="4221088"/>
            <a:ext cx="8664030" cy="2179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09854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11960" y="274638"/>
            <a:ext cx="4474840" cy="1143000"/>
          </a:xfrm>
        </p:spPr>
        <p:txBody>
          <a:bodyPr/>
          <a:lstStyle/>
          <a:p>
            <a:r>
              <a:rPr lang="ru-RU" b="1" dirty="0" smtClean="0">
                <a:ln w="19050">
                  <a:solidFill>
                    <a:prstClr val="white"/>
                  </a:solidFill>
                  <a:prstDash val="solid"/>
                </a:ln>
                <a:solidFill>
                  <a:srgbClr val="FF3300"/>
                </a:solidFill>
                <a:effectLst>
                  <a:outerShdw blurRad="50000" dist="50800" dir="7500000" algn="tl">
                    <a:srgbClr val="000000">
                      <a:shade val="5000"/>
                      <a:alpha val="35000"/>
                    </a:srgbClr>
                  </a:outerShdw>
                </a:effectLst>
                <a:latin typeface="Monotype Corsiva" pitchFamily="66" charset="0"/>
                <a:cs typeface="Arial" charset="0"/>
              </a:rPr>
              <a:t>«Елочка – лесная красавица»</a:t>
            </a:r>
            <a:endParaRPr lang="ru-RU" dirty="0">
              <a:solidFill>
                <a:srgbClr val="FF3300"/>
              </a:solidFill>
            </a:endParaRPr>
          </a:p>
        </p:txBody>
      </p:sp>
      <p:sp>
        <p:nvSpPr>
          <p:cNvPr id="3" name="Объект 2"/>
          <p:cNvSpPr>
            <a:spLocks noGrp="1"/>
          </p:cNvSpPr>
          <p:nvPr>
            <p:ph sz="half" idx="1"/>
          </p:nvPr>
        </p:nvSpPr>
        <p:spPr>
          <a:xfrm>
            <a:off x="457200" y="908720"/>
            <a:ext cx="4038600" cy="5217443"/>
          </a:xfrm>
        </p:spPr>
        <p:txBody>
          <a:bodyPr/>
          <a:lstStyle/>
          <a:p>
            <a:pPr marL="0" indent="457200" algn="just">
              <a:buNone/>
            </a:pPr>
            <a:r>
              <a:rPr lang="ru-RU" sz="1400" dirty="0"/>
              <a:t>В</a:t>
            </a:r>
            <a:r>
              <a:rPr lang="ru-RU" sz="1400" dirty="0" smtClean="0"/>
              <a:t> </a:t>
            </a:r>
            <a:r>
              <a:rPr lang="ru-RU" sz="1400" dirty="0"/>
              <a:t>детском саду в ясельной группе </a:t>
            </a:r>
            <a:r>
              <a:rPr lang="ru-RU" sz="1400" dirty="0" smtClean="0"/>
              <a:t>17 декабря провели </a:t>
            </a:r>
            <a:r>
              <a:rPr lang="ru-RU" sz="1400" dirty="0"/>
              <a:t>тематическое занятие «Елочка – лесная красавица». Воспитатель знакомила детей с елочкой, закрепляла у детей знание характерных особенностей внешнего вида ели.</a:t>
            </a:r>
          </a:p>
          <a:p>
            <a:pPr marL="0" indent="457200" algn="just">
              <a:buNone/>
            </a:pPr>
            <a:r>
              <a:rPr lang="ru-RU" sz="1400" dirty="0"/>
              <a:t>Педагог выразительно прочитала стихотворение, чем привлекла внимание детей. Далее ребята рассматривали саму елочку. После чего им было предложено пальчиком нарисовать шарики на лесной красавице. А чтобы закрепить общее впечатление совместно украсили символ Нового года разными шарами. С большим удовольствием учились водить хоровод вокруг зеленой гостьи.  </a:t>
            </a:r>
          </a:p>
        </p:txBody>
      </p:sp>
      <p:pic>
        <p:nvPicPr>
          <p:cNvPr id="6146" name="Picture 2" descr="IMG-20201215-WA00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8117" y="1669012"/>
            <a:ext cx="1584176" cy="2102888"/>
          </a:xfrm>
          <a:prstGeom prst="rect">
            <a:avLst/>
          </a:prstGeom>
          <a:solidFill>
            <a:srgbClr val="FFFFFF">
              <a:shade val="85000"/>
            </a:srgbClr>
          </a:solidFill>
          <a:ln w="190500" cap="sq">
            <a:solidFill>
              <a:srgbClr val="FFFF66"/>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6148" name="Picture 4" descr="IMG-20201215-WA00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64955">
            <a:off x="6736330" y="1876274"/>
            <a:ext cx="1654995" cy="2196896"/>
          </a:xfrm>
          <a:prstGeom prst="rect">
            <a:avLst/>
          </a:prstGeom>
          <a:solidFill>
            <a:srgbClr val="FFFFFF">
              <a:shade val="85000"/>
            </a:srgbClr>
          </a:solidFill>
          <a:ln w="190500" cap="sq">
            <a:solidFill>
              <a:srgbClr val="FFFF66"/>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46082" name="Picture 2" descr="https://svoimi-rukami2.ru/wp-content/uploads/f/4/5/f458829ec84eed70d3ce8fed741119c5.jpe"/>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43608" y="4077072"/>
            <a:ext cx="2071682" cy="2452548"/>
          </a:xfrm>
          <a:prstGeom prst="rect">
            <a:avLst/>
          </a:prstGeom>
          <a:noFill/>
          <a:extLst>
            <a:ext uri="{909E8E84-426E-40DD-AFC4-6F175D3DCCD1}">
              <a14:hiddenFill xmlns:a14="http://schemas.microsoft.com/office/drawing/2010/main">
                <a:solidFill>
                  <a:srgbClr val="FFFFFF"/>
                </a:solidFill>
              </a14:hiddenFill>
            </a:ext>
          </a:extLst>
        </p:spPr>
      </p:pic>
      <p:pic>
        <p:nvPicPr>
          <p:cNvPr id="46084" name="Picture 4" descr="https://www.amic.ru/project/all/tilda/Elka2019/img/b0caca848ba8303648b11ae095c19d9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15290" y="4179485"/>
            <a:ext cx="5536903" cy="2191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33643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3610744" cy="1143000"/>
          </a:xfrm>
        </p:spPr>
        <p:txBody>
          <a:bodyPr/>
          <a:lstStyle/>
          <a:p>
            <a:r>
              <a:rPr lang="ru-RU" b="1" dirty="0" smtClean="0">
                <a:ln w="19050">
                  <a:solidFill>
                    <a:prstClr val="white"/>
                  </a:solidFill>
                  <a:prstDash val="solid"/>
                </a:ln>
                <a:solidFill>
                  <a:srgbClr val="FF3300"/>
                </a:solidFill>
                <a:effectLst>
                  <a:outerShdw blurRad="50000" dist="50800" dir="7500000" algn="tl">
                    <a:srgbClr val="000000">
                      <a:shade val="5000"/>
                      <a:alpha val="35000"/>
                    </a:srgbClr>
                  </a:outerShdw>
                </a:effectLst>
                <a:latin typeface="Monotype Corsiva" pitchFamily="66" charset="0"/>
                <a:cs typeface="Arial" charset="0"/>
              </a:rPr>
              <a:t>«Они спасают наши жизни»</a:t>
            </a:r>
            <a:endParaRPr lang="ru-RU" dirty="0">
              <a:solidFill>
                <a:srgbClr val="FF3300"/>
              </a:solidFill>
            </a:endParaRPr>
          </a:p>
        </p:txBody>
      </p:sp>
      <p:sp>
        <p:nvSpPr>
          <p:cNvPr id="4" name="Объект 3"/>
          <p:cNvSpPr>
            <a:spLocks noGrp="1"/>
          </p:cNvSpPr>
          <p:nvPr>
            <p:ph sz="half" idx="2"/>
          </p:nvPr>
        </p:nvSpPr>
        <p:spPr>
          <a:xfrm>
            <a:off x="4648200" y="404664"/>
            <a:ext cx="4038600" cy="5721499"/>
          </a:xfrm>
        </p:spPr>
        <p:txBody>
          <a:bodyPr/>
          <a:lstStyle/>
          <a:p>
            <a:pPr marL="0" indent="457200" algn="just">
              <a:buNone/>
            </a:pPr>
            <a:r>
              <a:rPr lang="ru-RU" sz="1600" dirty="0"/>
              <a:t>Педагог старшей группы побеседовала с детьми на тему «30 лет МЧС». А родители с детьми подготовили выставку «Они спасают наши жизни – 30 лет МЧС».</a:t>
            </a:r>
          </a:p>
          <a:p>
            <a:pPr marL="0" indent="457200" algn="just">
              <a:buNone/>
            </a:pPr>
            <a:r>
              <a:rPr lang="ru-RU" sz="1600" dirty="0"/>
              <a:t>Ребята познакомились с профессией спасателя, его героическими делами. Воспитанники получили представление о деятельности сотрудников </a:t>
            </a:r>
            <a:r>
              <a:rPr lang="ru-RU" sz="1600" dirty="0" smtClean="0"/>
              <a:t>МЧС</a:t>
            </a:r>
            <a:endParaRPr lang="ru-RU" sz="1600" dirty="0"/>
          </a:p>
        </p:txBody>
      </p:sp>
      <p:pic>
        <p:nvPicPr>
          <p:cNvPr id="7170" name="Picture 2" descr="IMG-20201217-WA0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938" y="1866006"/>
            <a:ext cx="1394440" cy="1851026"/>
          </a:xfrm>
          <a:prstGeom prst="rect">
            <a:avLst/>
          </a:prstGeom>
          <a:solidFill>
            <a:srgbClr val="FFFFFF">
              <a:shade val="85000"/>
            </a:srgbClr>
          </a:solidFill>
          <a:ln w="190500" cap="sq">
            <a:solidFill>
              <a:srgbClr val="FFFF66"/>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7172" name="Picture 4" descr="IMG-20201217-WA00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52703">
            <a:off x="2574431" y="2002519"/>
            <a:ext cx="1471716" cy="1953605"/>
          </a:xfrm>
          <a:prstGeom prst="rect">
            <a:avLst/>
          </a:prstGeom>
          <a:solidFill>
            <a:srgbClr val="FFFFFF">
              <a:shade val="85000"/>
            </a:srgbClr>
          </a:solidFill>
          <a:ln w="190500" cap="sq">
            <a:solidFill>
              <a:srgbClr val="FFFF66"/>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47106" name="Picture 2" descr="https://storage.myseldon.com/news_pict_9E/9EA5709C336716839A0E9B3D499BFF2C"/>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10289" y="2805953"/>
            <a:ext cx="5605121" cy="3768578"/>
          </a:xfrm>
          <a:prstGeom prst="rect">
            <a:avLst/>
          </a:prstGeom>
          <a:noFill/>
          <a:extLst>
            <a:ext uri="{909E8E84-426E-40DD-AFC4-6F175D3DCCD1}">
              <a14:hiddenFill xmlns:a14="http://schemas.microsoft.com/office/drawing/2010/main">
                <a:solidFill>
                  <a:srgbClr val="FFFFFF"/>
                </a:solidFill>
              </a14:hiddenFill>
            </a:ext>
          </a:extLst>
        </p:spPr>
      </p:pic>
      <p:pic>
        <p:nvPicPr>
          <p:cNvPr id="47108" name="Picture 4" descr="https://avt-9.foto.mail.ru/mail/ilya122134/_avatar180?"/>
          <p:cNvPicPr>
            <a:picLocks noChangeAspect="1" noChangeArrowheads="1"/>
          </p:cNvPicPr>
          <p:nvPr/>
        </p:nvPicPr>
        <p:blipFill>
          <a:blip r:embed="rId5">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738539" y="4411663"/>
            <a:ext cx="1714500" cy="171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69533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32040" y="274638"/>
            <a:ext cx="3754760" cy="1143000"/>
          </a:xfrm>
        </p:spPr>
        <p:txBody>
          <a:bodyPr/>
          <a:lstStyle/>
          <a:p>
            <a:r>
              <a:rPr lang="ru-RU" b="1" dirty="0" smtClean="0">
                <a:ln w="19050">
                  <a:solidFill>
                    <a:prstClr val="white"/>
                  </a:solidFill>
                  <a:prstDash val="solid"/>
                </a:ln>
                <a:solidFill>
                  <a:srgbClr val="FF3300"/>
                </a:solidFill>
                <a:effectLst>
                  <a:outerShdw blurRad="50000" dist="50800" dir="7500000" algn="tl">
                    <a:srgbClr val="000000">
                      <a:shade val="5000"/>
                      <a:alpha val="35000"/>
                    </a:srgbClr>
                  </a:outerShdw>
                </a:effectLst>
                <a:latin typeface="Monotype Corsiva" pitchFamily="66" charset="0"/>
                <a:cs typeface="Arial" charset="0"/>
              </a:rPr>
              <a:t>«Закрытие Года здоровья»</a:t>
            </a:r>
            <a:endParaRPr lang="ru-RU" dirty="0">
              <a:solidFill>
                <a:srgbClr val="FF3300"/>
              </a:solidFill>
            </a:endParaRPr>
          </a:p>
        </p:txBody>
      </p:sp>
      <p:sp>
        <p:nvSpPr>
          <p:cNvPr id="3" name="Объект 2"/>
          <p:cNvSpPr>
            <a:spLocks noGrp="1"/>
          </p:cNvSpPr>
          <p:nvPr>
            <p:ph sz="half" idx="1"/>
          </p:nvPr>
        </p:nvSpPr>
        <p:spPr>
          <a:xfrm>
            <a:off x="457200" y="404664"/>
            <a:ext cx="4038600" cy="5721499"/>
          </a:xfrm>
        </p:spPr>
        <p:txBody>
          <a:bodyPr/>
          <a:lstStyle/>
          <a:p>
            <a:pPr marL="0" indent="457200" algn="just">
              <a:buNone/>
            </a:pPr>
            <a:r>
              <a:rPr lang="ru-RU" sz="1200" dirty="0" smtClean="0"/>
              <a:t>18 декабря </a:t>
            </a:r>
            <a:r>
              <a:rPr lang="ru-RU" sz="1200" dirty="0"/>
              <a:t>в нашем детском саду состоялась торжественная церемония закрытия "Года здоровья". Организатором данного праздника стала инструктор по физической культуре.</a:t>
            </a:r>
          </a:p>
          <a:p>
            <a:pPr marL="0" indent="457200" algn="just">
              <a:buNone/>
            </a:pPr>
            <a:r>
              <a:rPr lang="ru-RU" sz="1200" dirty="0"/>
              <a:t>Весь год с воспитанниками МДОУ проводились различные мероприятия, направленные на укрепление здоровья детей, развитие двигательной культуры, приобщение детей и родителей к здоровому образу жизни, воспитание в детях упорства, силы воли, умения преодолевать препятствия, умения побеждать и проигрывать, желания оказывать помощь, закрепление у детей понятия "здоровье".</a:t>
            </a:r>
          </a:p>
          <a:p>
            <a:pPr marL="0" indent="457200" algn="just">
              <a:buNone/>
            </a:pPr>
            <a:r>
              <a:rPr lang="ru-RU" sz="1200" dirty="0"/>
              <a:t>На праздник к воспитанникам приходила доктор </a:t>
            </a:r>
            <a:r>
              <a:rPr lang="ru-RU" sz="1200" dirty="0" err="1"/>
              <a:t>Неболейкина</a:t>
            </a:r>
            <a:r>
              <a:rPr lang="ru-RU" sz="1200" dirty="0"/>
              <a:t>, которая проверяла знания детей о здоровом образе жизни, спрашивала, как ребята соблюдают режим дня и устроила спортивный экзамен в виде весёлых, забавных эстафет.</a:t>
            </a:r>
          </a:p>
          <a:p>
            <a:pPr marL="0" indent="457200" algn="just">
              <a:buNone/>
            </a:pPr>
            <a:r>
              <a:rPr lang="ru-RU" sz="1200" dirty="0"/>
              <a:t>Спорт и движение доставили огромную радость, хорошее настроение и позитивный эмоциональный настрой всем детям. Мы уверены, что такие мероприятия приобщают всех участников образовательного процесса к здоровому образу жизни. Организация таких праздников является универсальным средством решения многих важных педагогических задач, главная из которых - растить детей здоровыми, сильными и жизнерадостными</a:t>
            </a:r>
            <a:r>
              <a:rPr lang="ru-RU" sz="1200" dirty="0" smtClean="0"/>
              <a:t>.</a:t>
            </a:r>
            <a:endParaRPr lang="ru-RU" sz="1200" dirty="0"/>
          </a:p>
        </p:txBody>
      </p:sp>
      <p:pic>
        <p:nvPicPr>
          <p:cNvPr id="8194" name="Picture 2" descr="IMG-20201218-WA00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008" y="1836663"/>
            <a:ext cx="1905000" cy="1428750"/>
          </a:xfrm>
          <a:prstGeom prst="rect">
            <a:avLst/>
          </a:prstGeom>
          <a:solidFill>
            <a:srgbClr val="FFFFFF">
              <a:shade val="85000"/>
            </a:srgbClr>
          </a:solidFill>
          <a:ln w="190500" cap="sq">
            <a:solidFill>
              <a:srgbClr val="FFFF66"/>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8196" name="Picture 4" descr="IMG-20201218-WA00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51561">
            <a:off x="6847202" y="1836663"/>
            <a:ext cx="1905000" cy="1428750"/>
          </a:xfrm>
          <a:prstGeom prst="rect">
            <a:avLst/>
          </a:prstGeom>
          <a:solidFill>
            <a:srgbClr val="FFFFFF">
              <a:shade val="85000"/>
            </a:srgbClr>
          </a:solidFill>
          <a:ln w="190500" cap="sq">
            <a:solidFill>
              <a:srgbClr val="FFFF66"/>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48130" name="Picture 2" descr="https://parohod.online/wp-content/uploads/2019/04/unnamed-file-7.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44206" y="3621078"/>
            <a:ext cx="4858516" cy="2734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63815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3538736" cy="1143000"/>
          </a:xfrm>
        </p:spPr>
        <p:txBody>
          <a:bodyPr/>
          <a:lstStyle/>
          <a:p>
            <a:r>
              <a:rPr lang="ru-RU" b="1" dirty="0" smtClean="0">
                <a:ln w="19050">
                  <a:solidFill>
                    <a:prstClr val="white"/>
                  </a:solidFill>
                  <a:prstDash val="solid"/>
                </a:ln>
                <a:solidFill>
                  <a:srgbClr val="FF3300"/>
                </a:solidFill>
                <a:effectLst>
                  <a:outerShdw blurRad="50000" dist="50800" dir="7500000" algn="tl">
                    <a:srgbClr val="000000">
                      <a:shade val="5000"/>
                      <a:alpha val="35000"/>
                    </a:srgbClr>
                  </a:outerShdw>
                </a:effectLst>
                <a:latin typeface="Monotype Corsiva" pitchFamily="66" charset="0"/>
                <a:cs typeface="Arial" charset="0"/>
              </a:rPr>
              <a:t>«Праздник чая»</a:t>
            </a:r>
            <a:endParaRPr lang="ru-RU" dirty="0">
              <a:solidFill>
                <a:srgbClr val="FF3300"/>
              </a:solidFill>
            </a:endParaRPr>
          </a:p>
        </p:txBody>
      </p:sp>
      <p:sp>
        <p:nvSpPr>
          <p:cNvPr id="4" name="Объект 3"/>
          <p:cNvSpPr>
            <a:spLocks noGrp="1"/>
          </p:cNvSpPr>
          <p:nvPr>
            <p:ph sz="half" idx="2"/>
          </p:nvPr>
        </p:nvSpPr>
        <p:spPr>
          <a:xfrm>
            <a:off x="4648200" y="404664"/>
            <a:ext cx="4038600" cy="5721499"/>
          </a:xfrm>
        </p:spPr>
        <p:txBody>
          <a:bodyPr/>
          <a:lstStyle/>
          <a:p>
            <a:pPr marL="0" indent="457200" algn="just">
              <a:buNone/>
            </a:pPr>
            <a:r>
              <a:rPr lang="ru-RU" sz="1200" dirty="0"/>
              <a:t>Ежегодно 15 декабря отмечается Международный день чая. Чай – напиток, хорошо известный во всех странах мира. В каждой стране существует свой излюбленный ритуал чаепития. Интересный, весёлый и познавательный праздник чая прошел и в средней группе. Дети совершили настоящее путешествие в страну чая.  Узнали, что родина чая - Китай, что бывают разные виды чая (чёрный, зелёный, красный, жёлтый, фруктовый, цветочный).</a:t>
            </a:r>
          </a:p>
          <a:p>
            <a:pPr marL="0" indent="457200" algn="just">
              <a:buNone/>
            </a:pPr>
            <a:r>
              <a:rPr lang="ru-RU" sz="1200" dirty="0" smtClean="0"/>
              <a:t>Узнали </a:t>
            </a:r>
            <a:r>
              <a:rPr lang="ru-RU" sz="1200" dirty="0"/>
              <a:t>ребята и легенду о китайском императоре, к которому в котелок с кипящей водой упали листья с чайного дерева, а напиток этот придал ему силу, бодрость и заряд энергии.</a:t>
            </a:r>
          </a:p>
          <a:p>
            <a:pPr marL="0" indent="457200" algn="just">
              <a:buNone/>
            </a:pPr>
            <a:r>
              <a:rPr lang="ru-RU" sz="1200" dirty="0" smtClean="0"/>
              <a:t>Дети </a:t>
            </a:r>
            <a:r>
              <a:rPr lang="ru-RU" sz="1200" dirty="0"/>
              <a:t>также познакомились с традициями чаепития в России. На Руси чаепитие всегда было в почёте, трудно найти семью, где не любили бы пить чай.  </a:t>
            </a:r>
          </a:p>
          <a:p>
            <a:pPr marL="0" indent="457200" algn="just">
              <a:buNone/>
            </a:pPr>
            <a:r>
              <a:rPr lang="ru-RU" sz="1200" dirty="0" smtClean="0"/>
              <a:t>У </a:t>
            </a:r>
            <a:r>
              <a:rPr lang="ru-RU" sz="1200" dirty="0"/>
              <a:t>нас любили чаёвничать с самоваром. А самовар — исконно русское изобретение. Выступления ребят сопровождались стихами о самоваре, о чае.    </a:t>
            </a:r>
          </a:p>
          <a:p>
            <a:pPr marL="0" indent="457200" algn="just">
              <a:buNone/>
            </a:pPr>
            <a:r>
              <a:rPr lang="ru-RU" sz="1200" dirty="0" smtClean="0"/>
              <a:t>Дети </a:t>
            </a:r>
            <a:r>
              <a:rPr lang="ru-RU" sz="1200" dirty="0"/>
              <a:t>отгадывали загадки, играли в познавательную игру «С чем пьем чай?», соревновались в разных играх: «Сервировка стола», «Веселые поварята».   </a:t>
            </a:r>
          </a:p>
          <a:p>
            <a:pPr marL="0" indent="457200" algn="just">
              <a:buNone/>
            </a:pPr>
            <a:r>
              <a:rPr lang="ru-RU" sz="1200" dirty="0" smtClean="0"/>
              <a:t>Закончилась </a:t>
            </a:r>
            <a:r>
              <a:rPr lang="ru-RU" sz="1200" dirty="0"/>
              <a:t>эта необычное мероприятие, конечно же чаепитием</a:t>
            </a:r>
            <a:r>
              <a:rPr lang="ru-RU" sz="1200" dirty="0" smtClean="0"/>
              <a:t>!</a:t>
            </a:r>
            <a:endParaRPr lang="ru-RU" sz="1200" dirty="0"/>
          </a:p>
        </p:txBody>
      </p:sp>
      <p:pic>
        <p:nvPicPr>
          <p:cNvPr id="9218" name="Picture 2" descr="WhatsApp Image 2020-12-17 at 15.42.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1" y="1268759"/>
            <a:ext cx="2107161" cy="1580371"/>
          </a:xfrm>
          <a:prstGeom prst="rect">
            <a:avLst/>
          </a:prstGeom>
          <a:solidFill>
            <a:srgbClr val="FFFFFF">
              <a:shade val="85000"/>
            </a:srgbClr>
          </a:solidFill>
          <a:ln w="190500" cap="sq">
            <a:solidFill>
              <a:srgbClr val="FFFF66"/>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9220" name="Picture 4" descr="WhatsApp Image 2020-12-17 at 15.42.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942">
            <a:off x="3008213" y="1420381"/>
            <a:ext cx="1347763" cy="1789066"/>
          </a:xfrm>
          <a:prstGeom prst="rect">
            <a:avLst/>
          </a:prstGeom>
          <a:solidFill>
            <a:srgbClr val="FFFFFF">
              <a:shade val="85000"/>
            </a:srgbClr>
          </a:solidFill>
          <a:ln w="190500" cap="sq">
            <a:solidFill>
              <a:srgbClr val="FFFF66"/>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49154" name="Picture 2" descr="https://www.culture.ru/storage/images/7402348bcfde8ad237620a095b568c12/cf39598b232e3e0ded5ee7f6d54ab986.jpe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8087" y="3609764"/>
            <a:ext cx="3989928" cy="2516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73548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11960" y="274638"/>
            <a:ext cx="4474840" cy="1143000"/>
          </a:xfrm>
        </p:spPr>
        <p:txBody>
          <a:bodyPr/>
          <a:lstStyle/>
          <a:p>
            <a:r>
              <a:rPr lang="ru-RU" b="1" dirty="0" smtClean="0">
                <a:ln w="19050">
                  <a:solidFill>
                    <a:prstClr val="white"/>
                  </a:solidFill>
                  <a:prstDash val="solid"/>
                </a:ln>
                <a:solidFill>
                  <a:srgbClr val="FF3300"/>
                </a:solidFill>
                <a:effectLst>
                  <a:outerShdw blurRad="50000" dist="50800" dir="7500000" algn="tl">
                    <a:srgbClr val="000000">
                      <a:shade val="5000"/>
                      <a:alpha val="35000"/>
                    </a:srgbClr>
                  </a:outerShdw>
                </a:effectLst>
                <a:latin typeface="Monotype Corsiva" pitchFamily="66" charset="0"/>
                <a:cs typeface="Arial" charset="0"/>
              </a:rPr>
              <a:t>Новогодние поделки «Символ года 2021»</a:t>
            </a:r>
            <a:endParaRPr lang="ru-RU" dirty="0">
              <a:solidFill>
                <a:srgbClr val="FF3300"/>
              </a:solidFill>
            </a:endParaRPr>
          </a:p>
        </p:txBody>
      </p:sp>
      <p:sp>
        <p:nvSpPr>
          <p:cNvPr id="3" name="Объект 2"/>
          <p:cNvSpPr>
            <a:spLocks noGrp="1"/>
          </p:cNvSpPr>
          <p:nvPr>
            <p:ph sz="half" idx="1"/>
          </p:nvPr>
        </p:nvSpPr>
        <p:spPr>
          <a:xfrm>
            <a:off x="457200" y="476672"/>
            <a:ext cx="4038600" cy="5649491"/>
          </a:xfrm>
        </p:spPr>
        <p:txBody>
          <a:bodyPr/>
          <a:lstStyle/>
          <a:p>
            <a:pPr marL="0" indent="457200" algn="just">
              <a:buNone/>
            </a:pPr>
            <a:r>
              <a:rPr lang="ru-RU" sz="1400" dirty="0"/>
              <a:t>В канун Нового Года, по традиции, в нашем детском саду проходит выставка поделок,  где  можно  увидеть поистине необыкновенные творения.</a:t>
            </a:r>
          </a:p>
          <a:p>
            <a:pPr marL="0" indent="457200" algn="just">
              <a:buNone/>
            </a:pPr>
            <a:r>
              <a:rPr lang="ru-RU" sz="1400" dirty="0" smtClean="0"/>
              <a:t>В </a:t>
            </a:r>
            <a:r>
              <a:rPr lang="ru-RU" sz="1400" dirty="0"/>
              <a:t>этом году организована выставка  по теме «Символ года 2021»</a:t>
            </a:r>
          </a:p>
          <a:p>
            <a:pPr marL="0" indent="457200" algn="just">
              <a:buNone/>
            </a:pPr>
            <a:r>
              <a:rPr lang="ru-RU" sz="1400" dirty="0"/>
              <a:t>На этот раз всем участникам предстояло оформить выставку различными фигурками бычков.</a:t>
            </a:r>
          </a:p>
          <a:p>
            <a:pPr marL="0" indent="457200" algn="just">
              <a:buNone/>
            </a:pPr>
            <a:r>
              <a:rPr lang="ru-RU" sz="1400" dirty="0" smtClean="0"/>
              <a:t>Приходящий </a:t>
            </a:r>
            <a:r>
              <a:rPr lang="ru-RU" sz="1400" dirty="0"/>
              <a:t>новый год имеет своего покровителя. Он сулит удачу и везение во многих делах, поэтому так хочется ему понравиться и заручиться его поддержкой.</a:t>
            </a:r>
          </a:p>
          <a:p>
            <a:pPr marL="0" indent="457200" algn="just">
              <a:buNone/>
            </a:pPr>
            <a:r>
              <a:rPr lang="ru-RU" sz="1400" dirty="0" smtClean="0"/>
              <a:t>Каждая </a:t>
            </a:r>
            <a:r>
              <a:rPr lang="ru-RU" sz="1400" dirty="0"/>
              <a:t>выполненная поделка на нашей выставке прекрасна и оригинальна, удивляла умениями детей и их родителей творить, мастерить! Теперь мы с уверенностью можем сказать, что угодили хозяину нового года Бычку, и любое начинание в 2021 году будет удачным и принесёт положительные плоды</a:t>
            </a:r>
            <a:r>
              <a:rPr lang="ru-RU" sz="1400" dirty="0" smtClean="0"/>
              <a:t>.</a:t>
            </a:r>
            <a:endParaRPr lang="ru-RU" sz="1400" dirty="0"/>
          </a:p>
        </p:txBody>
      </p:sp>
      <p:pic>
        <p:nvPicPr>
          <p:cNvPr id="10242" name="Picture 2" descr="DSCN05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4380" y="1872667"/>
            <a:ext cx="1905000" cy="1428750"/>
          </a:xfrm>
          <a:prstGeom prst="rect">
            <a:avLst/>
          </a:prstGeom>
          <a:solidFill>
            <a:srgbClr val="FFFFFF">
              <a:shade val="85000"/>
            </a:srgbClr>
          </a:solidFill>
          <a:ln w="190500" cap="sq">
            <a:solidFill>
              <a:srgbClr val="FFFF66"/>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0244" name="Picture 4" descr="DSCN05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53341">
            <a:off x="6819419" y="2099573"/>
            <a:ext cx="1905000" cy="1428750"/>
          </a:xfrm>
          <a:prstGeom prst="rect">
            <a:avLst/>
          </a:prstGeom>
          <a:solidFill>
            <a:srgbClr val="FFFFFF">
              <a:shade val="85000"/>
            </a:srgbClr>
          </a:solidFill>
          <a:ln w="190500" cap="sq">
            <a:solidFill>
              <a:srgbClr val="FFFF66"/>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50178" name="Picture 2" descr="https://god-byka.ru/wp-content/uploads/2020/04/5e33cd500b02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8811" y="3301417"/>
            <a:ext cx="2858298" cy="3306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34755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3754760" cy="1143000"/>
          </a:xfrm>
        </p:spPr>
        <p:txBody>
          <a:bodyPr/>
          <a:lstStyle/>
          <a:p>
            <a:r>
              <a:rPr lang="ru-RU" b="1" dirty="0" smtClean="0">
                <a:ln w="19050">
                  <a:solidFill>
                    <a:prstClr val="white"/>
                  </a:solidFill>
                  <a:prstDash val="solid"/>
                </a:ln>
                <a:solidFill>
                  <a:srgbClr val="FF3300"/>
                </a:solidFill>
                <a:effectLst>
                  <a:outerShdw blurRad="50000" dist="50800" dir="7500000" algn="tl">
                    <a:srgbClr val="000000">
                      <a:shade val="5000"/>
                      <a:alpha val="35000"/>
                    </a:srgbClr>
                  </a:outerShdw>
                </a:effectLst>
                <a:latin typeface="Monotype Corsiva" pitchFamily="66" charset="0"/>
                <a:cs typeface="Arial" charset="0"/>
              </a:rPr>
              <a:t>Конкурс «30-летие МЧС»</a:t>
            </a:r>
            <a:endParaRPr lang="ru-RU" dirty="0">
              <a:solidFill>
                <a:srgbClr val="FF3300"/>
              </a:solidFill>
            </a:endParaRPr>
          </a:p>
        </p:txBody>
      </p:sp>
      <p:sp>
        <p:nvSpPr>
          <p:cNvPr id="4" name="Объект 3"/>
          <p:cNvSpPr>
            <a:spLocks noGrp="1"/>
          </p:cNvSpPr>
          <p:nvPr>
            <p:ph sz="half" idx="2"/>
          </p:nvPr>
        </p:nvSpPr>
        <p:spPr>
          <a:xfrm>
            <a:off x="4648200" y="476672"/>
            <a:ext cx="4038600" cy="5649491"/>
          </a:xfrm>
        </p:spPr>
        <p:txBody>
          <a:bodyPr/>
          <a:lstStyle/>
          <a:p>
            <a:pPr marL="0" indent="457200" algn="just">
              <a:buNone/>
            </a:pPr>
            <a:r>
              <a:rPr lang="ru-RU" sz="1600" dirty="0"/>
              <a:t>Спасатели отмечают свой профессиональный праздник - 30-летие создания МЧС. Воспитанники дошкольных учреждений и ученики школ поздравили героев с помощью креативных рисунков, плакатов и поделок. Организатор районного конкурса  майор внутренней службы Дмитрий </a:t>
            </a:r>
            <a:r>
              <a:rPr lang="ru-RU" sz="1600" dirty="0" err="1"/>
              <a:t>Твиров</a:t>
            </a:r>
            <a:r>
              <a:rPr lang="ru-RU" sz="1600" dirty="0"/>
              <a:t> вместе с коллегами отметил творческий подход, интересные задумки юных художников. «Некоторые работы смело можно использовать как агитационные и профилактические плакаты», отметил Дмитрий Викторович.</a:t>
            </a:r>
          </a:p>
          <a:p>
            <a:pPr marL="0" indent="457200" algn="just">
              <a:buNone/>
            </a:pPr>
            <a:r>
              <a:rPr lang="ru-RU" sz="1600" dirty="0"/>
              <a:t>По итогам работы 1 место занял наш Петр </a:t>
            </a:r>
            <a:r>
              <a:rPr lang="ru-RU" sz="1600" dirty="0" err="1"/>
              <a:t>Савелкин</a:t>
            </a:r>
            <a:r>
              <a:rPr lang="ru-RU" sz="1600" dirty="0"/>
              <a:t>. Поздравляем Петра и желаем ему творческих успехов</a:t>
            </a:r>
            <a:r>
              <a:rPr lang="ru-RU" sz="1600" dirty="0" smtClean="0"/>
              <a:t>!</a:t>
            </a:r>
            <a:endParaRPr lang="ru-RU" sz="1600" dirty="0"/>
          </a:p>
        </p:txBody>
      </p:sp>
      <p:pic>
        <p:nvPicPr>
          <p:cNvPr id="11266" name="Picture 2" descr="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872667"/>
            <a:ext cx="1905000" cy="1428750"/>
          </a:xfrm>
          <a:prstGeom prst="rect">
            <a:avLst/>
          </a:prstGeom>
          <a:solidFill>
            <a:srgbClr val="FFFFFF">
              <a:shade val="85000"/>
            </a:srgbClr>
          </a:solidFill>
          <a:ln w="190500" cap="sq">
            <a:solidFill>
              <a:srgbClr val="FFFF66"/>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1268" name="Picture 4" descr="f3f00a69-30fe-40ea-80a8-dc5e6581dae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98055">
            <a:off x="2905291" y="2028715"/>
            <a:ext cx="1488689" cy="1993780"/>
          </a:xfrm>
          <a:prstGeom prst="rect">
            <a:avLst/>
          </a:prstGeom>
          <a:solidFill>
            <a:srgbClr val="FFFFFF">
              <a:shade val="85000"/>
            </a:srgbClr>
          </a:solidFill>
          <a:ln w="190500" cap="sq">
            <a:solidFill>
              <a:srgbClr val="FFFF66"/>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51204" name="Picture 4" descr="http://i.siteapi.org/eanZrcFjI1xLG1-1skM-gEeXouw=/0x0:650x824/1792ec197ef73d8.s.siteapi.org/img/5jgv3ax7nz0g0448s0s8g8gso440w4"/>
          <p:cNvPicPr>
            <a:picLocks noChangeAspect="1" noChangeArrowheads="1"/>
          </p:cNvPicPr>
          <p:nvPr/>
        </p:nvPicPr>
        <p:blipFill>
          <a:blip r:embed="rId4"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478624" y="3721097"/>
            <a:ext cx="2173158" cy="2754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18727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495800" y="274638"/>
            <a:ext cx="4191000" cy="1143000"/>
          </a:xfrm>
        </p:spPr>
        <p:txBody>
          <a:bodyPr/>
          <a:lstStyle/>
          <a:p>
            <a:r>
              <a:rPr lang="ru-RU" b="1" dirty="0" smtClean="0">
                <a:ln w="19050">
                  <a:solidFill>
                    <a:prstClr val="white"/>
                  </a:solidFill>
                  <a:prstDash val="solid"/>
                </a:ln>
                <a:solidFill>
                  <a:srgbClr val="002060"/>
                </a:solidFill>
                <a:effectLst>
                  <a:outerShdw blurRad="50000" dist="50800" dir="7500000" algn="tl">
                    <a:srgbClr val="000000">
                      <a:shade val="5000"/>
                      <a:alpha val="35000"/>
                    </a:srgbClr>
                  </a:outerShdw>
                </a:effectLst>
                <a:latin typeface="Monotype Corsiva" pitchFamily="66" charset="0"/>
                <a:cs typeface="Arial" charset="0"/>
              </a:rPr>
              <a:t>Акция «Новогодние окна - 2021»</a:t>
            </a:r>
            <a:endParaRPr lang="ru-RU" dirty="0"/>
          </a:p>
        </p:txBody>
      </p:sp>
      <p:sp>
        <p:nvSpPr>
          <p:cNvPr id="3" name="Объект 2"/>
          <p:cNvSpPr>
            <a:spLocks noGrp="1"/>
          </p:cNvSpPr>
          <p:nvPr>
            <p:ph sz="half" idx="1"/>
          </p:nvPr>
        </p:nvSpPr>
        <p:spPr>
          <a:xfrm>
            <a:off x="457200" y="404664"/>
            <a:ext cx="4038600" cy="5721499"/>
          </a:xfrm>
        </p:spPr>
        <p:txBody>
          <a:bodyPr/>
          <a:lstStyle/>
          <a:p>
            <a:pPr marL="0" indent="457200" algn="just">
              <a:buNone/>
            </a:pPr>
            <a:r>
              <a:rPr lang="ru-RU" sz="1600" dirty="0"/>
              <a:t>Накануне самого долгожданного праздника зимы наш детский сад принял участие в онлайн – акции «Новогоднего окна – 2021». Педагоги совместно с детьми украшали окна в группе.  В  создании праздничного интерьера к Новому году большую роль играет праздничное оформление окон.  Уже подходя к нашему  детскому саду, на окнах можно увидеть  необыкновенно красивые композиции.   На стеклах поселились сказочные  герои, зверушки, </a:t>
            </a:r>
            <a:r>
              <a:rPr lang="ru-RU" sz="1600" dirty="0" err="1"/>
              <a:t>снеговички</a:t>
            </a:r>
            <a:r>
              <a:rPr lang="ru-RU" sz="1600" dirty="0"/>
              <a:t>, ёлочки, Снегурочка с  Дедом Морозом, рассыпались  изящные снежинки и звездочки!</a:t>
            </a:r>
          </a:p>
        </p:txBody>
      </p:sp>
      <p:pic>
        <p:nvPicPr>
          <p:cNvPr id="12292" name="Picture 4" descr="IMG_90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1482">
            <a:off x="957723" y="4609490"/>
            <a:ext cx="1905000" cy="1428750"/>
          </a:xfrm>
          <a:prstGeom prst="rect">
            <a:avLst/>
          </a:prstGeom>
          <a:solidFill>
            <a:srgbClr val="FFFFFF">
              <a:shade val="85000"/>
            </a:srgbClr>
          </a:solidFill>
          <a:ln w="190500" cap="sq">
            <a:solidFill>
              <a:srgbClr val="85D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52226" name="Picture 2" descr="https://ds04.infourok.ru/uploads/ex/0145/00128b5c-35487f63/hello_html_f0a50db.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40615" y="2313124"/>
            <a:ext cx="2917552" cy="291755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290" name="Picture 2" descr="новогоднее окно"/>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1300" y="4897022"/>
            <a:ext cx="1905000" cy="1428750"/>
          </a:xfrm>
          <a:prstGeom prst="rect">
            <a:avLst/>
          </a:prstGeom>
          <a:solidFill>
            <a:srgbClr val="FFFFFF">
              <a:shade val="85000"/>
            </a:srgbClr>
          </a:solidFill>
          <a:ln w="190500" cap="sq">
            <a:solidFill>
              <a:srgbClr val="85D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14369691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ln w="19050">
                  <a:solidFill>
                    <a:prstClr val="white"/>
                  </a:solidFill>
                  <a:prstDash val="solid"/>
                </a:ln>
                <a:solidFill>
                  <a:srgbClr val="002060"/>
                </a:solidFill>
                <a:effectLst>
                  <a:outerShdw blurRad="50000" dist="50800" dir="7500000" algn="tl">
                    <a:srgbClr val="000000">
                      <a:shade val="5000"/>
                      <a:alpha val="35000"/>
                    </a:srgbClr>
                  </a:outerShdw>
                </a:effectLst>
                <a:latin typeface="Monotype Corsiva" pitchFamily="66" charset="0"/>
                <a:cs typeface="Arial" charset="0"/>
              </a:rPr>
              <a:t>Вам, родители!</a:t>
            </a:r>
            <a:endParaRPr lang="ru-RU" dirty="0"/>
          </a:p>
        </p:txBody>
      </p:sp>
      <p:sp>
        <p:nvSpPr>
          <p:cNvPr id="3" name="Объект 2"/>
          <p:cNvSpPr>
            <a:spLocks noGrp="1"/>
          </p:cNvSpPr>
          <p:nvPr>
            <p:ph sz="half" idx="1"/>
          </p:nvPr>
        </p:nvSpPr>
        <p:spPr>
          <a:xfrm>
            <a:off x="457200" y="1196752"/>
            <a:ext cx="4038600" cy="4929411"/>
          </a:xfrm>
        </p:spPr>
        <p:txBody>
          <a:bodyPr/>
          <a:lstStyle/>
          <a:p>
            <a:pPr marL="0" indent="457200" algn="just">
              <a:buNone/>
            </a:pPr>
            <a:r>
              <a:rPr lang="ru-RU" sz="1600" dirty="0"/>
              <a:t>Совсем немного времени осталось до прихода весны. Все ждут её с нетерпением, когда же наконец потеплеет и мы будем купаться в солнечных ласковых лучах. В </a:t>
            </a:r>
            <a:r>
              <a:rPr lang="ru-RU" sz="1600" dirty="0" smtClean="0"/>
              <a:t>связи со скорым концом зимы и приходом весны</a:t>
            </a:r>
            <a:r>
              <a:rPr lang="ru-RU" sz="1600" dirty="0"/>
              <a:t>, мы </a:t>
            </a:r>
            <a:r>
              <a:rPr lang="ru-RU" sz="1600" dirty="0" smtClean="0"/>
              <a:t>в нашей газете собрали </a:t>
            </a:r>
            <a:r>
              <a:rPr lang="ru-RU" sz="1600" dirty="0"/>
              <a:t>только самые теплые и красивые весенние </a:t>
            </a:r>
            <a:r>
              <a:rPr lang="ru-RU" sz="1600" dirty="0" smtClean="0"/>
              <a:t>пожелания, которыми </a:t>
            </a:r>
            <a:r>
              <a:rPr lang="ru-RU" sz="1600" dirty="0"/>
              <a:t>Вы можете согреть души своим любимым, родным, близким и друзьям. Зарядите их весенним позитивным настроением. С праздником весны! Улыбок, теплоты, яркого света, позитивных мыслей, незабываемых моментов, головокружительных чувств. Пусть удача, богатство и успех поспешат в ваш дом. Пусть первые весенние дни принесут отличное настроение и положительный заряд на будущее.</a:t>
            </a:r>
            <a:br>
              <a:rPr lang="ru-RU" sz="1600" dirty="0"/>
            </a:br>
            <a:r>
              <a:rPr lang="ru-RU" dirty="0"/>
              <a:t/>
            </a:r>
            <a:br>
              <a:rPr lang="ru-RU" dirty="0"/>
            </a:br>
            <a:r>
              <a:rPr lang="ru-RU" dirty="0"/>
              <a:t/>
            </a:r>
            <a:br>
              <a:rPr lang="ru-RU" dirty="0"/>
            </a:br>
            <a:r>
              <a:rPr lang="ru-RU" dirty="0"/>
              <a:t/>
            </a:r>
            <a:br>
              <a:rPr lang="ru-RU" dirty="0"/>
            </a:br>
            <a:endParaRPr lang="ru-RU" dirty="0"/>
          </a:p>
        </p:txBody>
      </p:sp>
      <p:pic>
        <p:nvPicPr>
          <p:cNvPr id="1026" name="Picture 2" descr="https://avatars.mds.yandex.net/get-pdb/1793884/16bf8af9-f38c-4599-9611-f4c8daf94ca8/s12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3862" y="1271286"/>
            <a:ext cx="3911823" cy="391182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7755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3898776" cy="1143000"/>
          </a:xfrm>
        </p:spPr>
        <p:txBody>
          <a:bodyPr/>
          <a:lstStyle/>
          <a:p>
            <a:r>
              <a:rPr lang="ru-RU" b="1" dirty="0" smtClean="0">
                <a:ln w="19050">
                  <a:solidFill>
                    <a:prstClr val="white"/>
                  </a:solidFill>
                  <a:prstDash val="solid"/>
                </a:ln>
                <a:solidFill>
                  <a:srgbClr val="002060"/>
                </a:solidFill>
                <a:effectLst>
                  <a:outerShdw blurRad="50000" dist="50800" dir="7500000" algn="tl">
                    <a:srgbClr val="000000">
                      <a:shade val="5000"/>
                      <a:alpha val="35000"/>
                    </a:srgbClr>
                  </a:outerShdw>
                </a:effectLst>
                <a:latin typeface="Monotype Corsiva" pitchFamily="66" charset="0"/>
                <a:cs typeface="Arial" charset="0"/>
              </a:rPr>
              <a:t>«Новогодние шапочки для елочки»</a:t>
            </a:r>
            <a:endParaRPr lang="ru-RU" dirty="0"/>
          </a:p>
        </p:txBody>
      </p:sp>
      <p:sp>
        <p:nvSpPr>
          <p:cNvPr id="4" name="Объект 3"/>
          <p:cNvSpPr>
            <a:spLocks noGrp="1"/>
          </p:cNvSpPr>
          <p:nvPr>
            <p:ph sz="half" idx="2"/>
          </p:nvPr>
        </p:nvSpPr>
        <p:spPr>
          <a:xfrm>
            <a:off x="4648200" y="476672"/>
            <a:ext cx="4038600" cy="5649491"/>
          </a:xfrm>
        </p:spPr>
        <p:txBody>
          <a:bodyPr/>
          <a:lstStyle/>
          <a:p>
            <a:pPr marL="0" indent="457200" algn="just">
              <a:buNone/>
            </a:pPr>
            <a:r>
              <a:rPr lang="ru-RU" sz="1600" dirty="0" smtClean="0"/>
              <a:t>30 декабря в </a:t>
            </a:r>
            <a:r>
              <a:rPr lang="ru-RU" sz="1600" dirty="0"/>
              <a:t>средней группе прошло занятие, на котором дети изготовили сюрприз для родителей «Новогодние шапочки для елочки».</a:t>
            </a:r>
          </a:p>
          <a:p>
            <a:pPr marL="0" indent="457200" algn="just">
              <a:buNone/>
            </a:pPr>
            <a:r>
              <a:rPr lang="ru-RU" sz="1600" dirty="0" smtClean="0"/>
              <a:t>С </a:t>
            </a:r>
            <a:r>
              <a:rPr lang="ru-RU" sz="1600" dirty="0"/>
              <a:t>большим старанием дети украшали формы шапочек на свой вкус. Ребята были заинтересованы процессом работы с ватой и стразами. Фантазии детей не было предела. Работы получились разнообразные, сказочные. Дети испытали восторг от проделанной работы и результата, который у них получился</a:t>
            </a:r>
            <a:r>
              <a:rPr lang="ru-RU" sz="1600" dirty="0" smtClean="0"/>
              <a:t>.</a:t>
            </a:r>
            <a:endParaRPr lang="ru-RU" sz="1600" dirty="0"/>
          </a:p>
        </p:txBody>
      </p:sp>
      <p:pic>
        <p:nvPicPr>
          <p:cNvPr id="13314" name="Picture 2" descr="image-28-12-20-01-05-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2587041"/>
            <a:ext cx="1296144" cy="1720545"/>
          </a:xfrm>
          <a:prstGeom prst="rect">
            <a:avLst/>
          </a:prstGeom>
          <a:solidFill>
            <a:srgbClr val="FFFFFF">
              <a:shade val="85000"/>
            </a:srgbClr>
          </a:solidFill>
          <a:ln w="190500" cap="sq">
            <a:solidFill>
              <a:srgbClr val="FFFF66"/>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3316" name="Picture 4" descr="image-28-12-20-01-05-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62152">
            <a:off x="2469169" y="2587042"/>
            <a:ext cx="1905000" cy="1428750"/>
          </a:xfrm>
          <a:prstGeom prst="rect">
            <a:avLst/>
          </a:prstGeom>
          <a:solidFill>
            <a:srgbClr val="FFFFFF">
              <a:shade val="85000"/>
            </a:srgbClr>
          </a:solidFill>
          <a:ln w="190500" cap="sq">
            <a:solidFill>
              <a:srgbClr val="FFFF66"/>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026" name="Picture 2" descr="https://images.ru.prom.st/785171959_w640_h640_obodok-karnavalnyj-winter.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1861" y="4050576"/>
            <a:ext cx="2454429" cy="263114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funforkids.ru/pictures/ny_pic/ngdetpic72.pn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71800" y="3707198"/>
            <a:ext cx="2894008" cy="295599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img.lovepik.com/free_png/32/48/80/03n58PICr5301Rvf8TQ31_PIC2018.png_860.png"/>
          <p:cNvPicPr>
            <a:picLocks noChangeAspect="1" noChangeArrowheads="1"/>
          </p:cNvPicPr>
          <p:nvPr/>
        </p:nvPicPr>
        <p:blipFill>
          <a:blip r:embed="rId6" cstate="print">
            <a:clrChange>
              <a:clrFrom>
                <a:srgbClr val="EBEBEB"/>
              </a:clrFrom>
              <a:clrTo>
                <a:srgbClr val="EBEBEB">
                  <a:alpha val="0"/>
                </a:srgbClr>
              </a:clrTo>
            </a:clrChange>
            <a:extLst>
              <a:ext uri="{28A0092B-C50C-407E-A947-70E740481C1C}">
                <a14:useLocalDpi xmlns:a14="http://schemas.microsoft.com/office/drawing/2010/main" val="0"/>
              </a:ext>
            </a:extLst>
          </a:blip>
          <a:srcRect/>
          <a:stretch>
            <a:fillRect/>
          </a:stretch>
        </p:blipFill>
        <p:spPr bwMode="auto">
          <a:xfrm>
            <a:off x="5818357" y="3553053"/>
            <a:ext cx="2841625" cy="2841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83942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48200" y="274638"/>
            <a:ext cx="4038600" cy="1143000"/>
          </a:xfrm>
        </p:spPr>
        <p:txBody>
          <a:bodyPr/>
          <a:lstStyle/>
          <a:p>
            <a:r>
              <a:rPr lang="ru-RU" b="1" dirty="0" smtClean="0">
                <a:ln w="19050">
                  <a:solidFill>
                    <a:prstClr val="white"/>
                  </a:solidFill>
                  <a:prstDash val="solid"/>
                </a:ln>
                <a:solidFill>
                  <a:srgbClr val="FF0000"/>
                </a:solidFill>
                <a:effectLst>
                  <a:outerShdw blurRad="50000" dist="50800" dir="7500000" algn="tl">
                    <a:srgbClr val="000000">
                      <a:shade val="5000"/>
                      <a:alpha val="35000"/>
                    </a:srgbClr>
                  </a:outerShdw>
                </a:effectLst>
                <a:latin typeface="Monotype Corsiva" pitchFamily="66" charset="0"/>
                <a:cs typeface="Arial" charset="0"/>
              </a:rPr>
              <a:t>Международный день «Спасибо»</a:t>
            </a:r>
            <a:endParaRPr lang="ru-RU" dirty="0">
              <a:solidFill>
                <a:srgbClr val="FF0000"/>
              </a:solidFill>
            </a:endParaRPr>
          </a:p>
        </p:txBody>
      </p:sp>
      <p:sp>
        <p:nvSpPr>
          <p:cNvPr id="3" name="Объект 2"/>
          <p:cNvSpPr>
            <a:spLocks noGrp="1"/>
          </p:cNvSpPr>
          <p:nvPr>
            <p:ph sz="half" idx="1"/>
          </p:nvPr>
        </p:nvSpPr>
        <p:spPr>
          <a:xfrm>
            <a:off x="457200" y="476672"/>
            <a:ext cx="4402832" cy="5649491"/>
          </a:xfrm>
        </p:spPr>
        <p:txBody>
          <a:bodyPr/>
          <a:lstStyle/>
          <a:p>
            <a:pPr marL="0" indent="0" algn="r">
              <a:buNone/>
            </a:pPr>
            <a:r>
              <a:rPr lang="ru-RU" sz="1200" dirty="0"/>
              <a:t>День «Спасибо» на дворе!</a:t>
            </a:r>
          </a:p>
          <a:p>
            <a:pPr marL="0" indent="0" algn="r">
              <a:buNone/>
            </a:pPr>
            <a:r>
              <a:rPr lang="ru-RU" sz="1200" dirty="0"/>
              <a:t>День международный!</a:t>
            </a:r>
          </a:p>
          <a:p>
            <a:pPr marL="0" indent="0" algn="r">
              <a:buNone/>
            </a:pPr>
            <a:r>
              <a:rPr lang="ru-RU" sz="1200" dirty="0"/>
              <a:t>Подключаемся к игре</a:t>
            </a:r>
          </a:p>
          <a:p>
            <a:pPr marL="0" indent="0" algn="r">
              <a:buNone/>
            </a:pPr>
            <a:r>
              <a:rPr lang="ru-RU" sz="1200" dirty="0"/>
              <a:t>Этой бесподобной!</a:t>
            </a:r>
          </a:p>
          <a:p>
            <a:pPr marL="0" indent="0" algn="r">
              <a:buNone/>
            </a:pPr>
            <a:r>
              <a:rPr lang="ru-RU" sz="1200" dirty="0"/>
              <a:t>Говорим «Спасибо» всем,</a:t>
            </a:r>
          </a:p>
          <a:p>
            <a:pPr marL="0" indent="0" algn="r">
              <a:buNone/>
            </a:pPr>
            <a:r>
              <a:rPr lang="ru-RU" sz="1200" dirty="0"/>
              <a:t>Делаем приятно,</a:t>
            </a:r>
          </a:p>
          <a:p>
            <a:pPr marL="0" indent="0" algn="r">
              <a:buNone/>
            </a:pPr>
            <a:r>
              <a:rPr lang="ru-RU" sz="1200" dirty="0"/>
              <a:t>Есть «Спасибо»- нет проблем!</a:t>
            </a:r>
          </a:p>
          <a:p>
            <a:pPr marL="0" indent="0" algn="r">
              <a:buNone/>
            </a:pPr>
            <a:r>
              <a:rPr lang="ru-RU" sz="1200" dirty="0"/>
              <a:t>День пройдёт занятно!</a:t>
            </a:r>
          </a:p>
          <a:p>
            <a:pPr marL="0" indent="457200" algn="just">
              <a:buNone/>
            </a:pPr>
            <a:r>
              <a:rPr lang="ru-RU" sz="1200" b="1" dirty="0"/>
              <a:t> </a:t>
            </a:r>
            <a:r>
              <a:rPr lang="ru-RU" sz="1200" dirty="0" smtClean="0"/>
              <a:t>11 </a:t>
            </a:r>
            <a:r>
              <a:rPr lang="ru-RU" sz="1200" dirty="0"/>
              <a:t>января - самая вежливая дата в году. В этот день отмечается Всемирный день «спасибо». Этот зимний день наполнен светом и теплом открытых сердец, пронизан искренностью пожеланий.</a:t>
            </a:r>
          </a:p>
          <a:p>
            <a:pPr marL="0" indent="457200" algn="just">
              <a:buNone/>
            </a:pPr>
            <a:r>
              <a:rPr lang="ru-RU" sz="1200" dirty="0"/>
              <a:t>Так 11 января, дошкольники отметили Всемирный день «Спасибо», совершив путешествие в Страну «Спасибо».</a:t>
            </a:r>
          </a:p>
          <a:p>
            <a:pPr marL="0" indent="457200" algn="just">
              <a:buNone/>
            </a:pPr>
            <a:r>
              <a:rPr lang="ru-RU" sz="1200" dirty="0" smtClean="0"/>
              <a:t>Еще </a:t>
            </a:r>
            <a:r>
              <a:rPr lang="ru-RU" sz="1200" dirty="0"/>
              <a:t>ребята поняли, что не обязательно говорить слова, а можно выразить свою благодарность и делами, например объятия, вручение подарков и т.д.</a:t>
            </a:r>
          </a:p>
          <a:p>
            <a:pPr marL="0" indent="457200" algn="just">
              <a:buNone/>
            </a:pPr>
            <a:r>
              <a:rPr lang="ru-RU" sz="1200" dirty="0"/>
              <a:t>Дети детского сада своими руками изготовили открытки «Символика праздника» и со словами благодарности дарили сотрудникам и друзьям.</a:t>
            </a:r>
          </a:p>
          <a:p>
            <a:pPr marL="0" indent="457200" algn="just">
              <a:buNone/>
            </a:pPr>
            <a:r>
              <a:rPr lang="ru-RU" sz="1200" dirty="0"/>
              <a:t>В этот день в группах царила атмосфера благодарности, проявления хороших манер и приличия. Дети и взрослые испытали незабываемое истинное чувство удовлетворения, радости и восторга</a:t>
            </a:r>
            <a:r>
              <a:rPr lang="ru-RU" sz="1200" dirty="0" smtClean="0"/>
              <a:t>.</a:t>
            </a:r>
            <a:endParaRPr lang="ru-RU" sz="1200" dirty="0"/>
          </a:p>
        </p:txBody>
      </p:sp>
      <p:pic>
        <p:nvPicPr>
          <p:cNvPr id="14338" name="Picture 2" descr="IMG-20210111-WA00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1988840"/>
            <a:ext cx="1905000" cy="1428750"/>
          </a:xfrm>
          <a:prstGeom prst="rect">
            <a:avLst/>
          </a:prstGeom>
          <a:solidFill>
            <a:srgbClr val="FFFFFF">
              <a:shade val="85000"/>
            </a:srgbClr>
          </a:solidFill>
          <a:ln w="190500" cap="sq">
            <a:solidFill>
              <a:srgbClr val="FFFF66"/>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4340" name="Picture 4" descr="IMG-20210111-WA00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275408">
            <a:off x="7044806" y="2169392"/>
            <a:ext cx="1905000" cy="1428750"/>
          </a:xfrm>
          <a:prstGeom prst="rect">
            <a:avLst/>
          </a:prstGeom>
          <a:solidFill>
            <a:srgbClr val="FFFFFF">
              <a:shade val="85000"/>
            </a:srgbClr>
          </a:solidFill>
          <a:ln w="190500" cap="sq">
            <a:solidFill>
              <a:srgbClr val="FFFF66"/>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2050" name="Picture 2" descr="https://m.3d-galleru.ru/3D/image/ssylka-na-otkrytku-52801/promo3.jpe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76934" y="3839865"/>
            <a:ext cx="6391275"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2545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3538736" cy="1143000"/>
          </a:xfrm>
        </p:spPr>
        <p:txBody>
          <a:bodyPr/>
          <a:lstStyle/>
          <a:p>
            <a:r>
              <a:rPr lang="ru-RU" b="1" dirty="0" smtClean="0">
                <a:ln w="19050">
                  <a:solidFill>
                    <a:prstClr val="white"/>
                  </a:solidFill>
                  <a:prstDash val="solid"/>
                </a:ln>
                <a:solidFill>
                  <a:srgbClr val="00B050"/>
                </a:solidFill>
                <a:effectLst>
                  <a:outerShdw blurRad="50000" dist="50800" dir="7500000" algn="tl">
                    <a:srgbClr val="000000">
                      <a:shade val="5000"/>
                      <a:alpha val="35000"/>
                    </a:srgbClr>
                  </a:outerShdw>
                </a:effectLst>
                <a:latin typeface="Monotype Corsiva" pitchFamily="66" charset="0"/>
                <a:cs typeface="Arial" charset="0"/>
              </a:rPr>
              <a:t>«До свиданья, елочка»</a:t>
            </a:r>
            <a:endParaRPr lang="ru-RU" dirty="0">
              <a:solidFill>
                <a:srgbClr val="00B050"/>
              </a:solidFill>
            </a:endParaRPr>
          </a:p>
        </p:txBody>
      </p:sp>
      <p:sp>
        <p:nvSpPr>
          <p:cNvPr id="4" name="Объект 3"/>
          <p:cNvSpPr>
            <a:spLocks noGrp="1"/>
          </p:cNvSpPr>
          <p:nvPr>
            <p:ph sz="half" idx="2"/>
          </p:nvPr>
        </p:nvSpPr>
        <p:spPr>
          <a:xfrm>
            <a:off x="4648200" y="404664"/>
            <a:ext cx="4038600" cy="5721499"/>
          </a:xfrm>
        </p:spPr>
        <p:txBody>
          <a:bodyPr/>
          <a:lstStyle/>
          <a:p>
            <a:pPr marL="0" indent="457200" algn="just">
              <a:buNone/>
            </a:pPr>
            <a:r>
              <a:rPr lang="ru-RU" sz="1600" dirty="0"/>
              <a:t>Вот и наступил новый год. </a:t>
            </a:r>
            <a:r>
              <a:rPr lang="ru-RU" sz="1600" dirty="0" smtClean="0"/>
              <a:t>11 января мы </a:t>
            </a:r>
            <a:r>
              <a:rPr lang="ru-RU" sz="1600" dirty="0"/>
              <a:t>вернулись в детский сад. И воспитатель старшей группы провела развлечение «До свиданья, Ёлочка!». Дети с удовольствием спели праздничные песни, водили хоровод. С азартом играли в игры: «Кто быстрее пролетит на метле», «Заяц и лиса», «Бездомный заяц», которые вызвали у них взрыв эмоций и радости!</a:t>
            </a:r>
          </a:p>
          <a:p>
            <a:pPr marL="0" indent="457200" algn="just">
              <a:buNone/>
            </a:pPr>
            <a:r>
              <a:rPr lang="ru-RU" sz="1600" dirty="0"/>
              <a:t>Вот так весело и позитивно мы попрощались с елочкой до следующего праздника</a:t>
            </a:r>
            <a:r>
              <a:rPr lang="ru-RU" sz="1600" dirty="0" smtClean="0"/>
              <a:t>!</a:t>
            </a:r>
            <a:endParaRPr lang="ru-RU" sz="1600" dirty="0"/>
          </a:p>
        </p:txBody>
      </p:sp>
      <p:pic>
        <p:nvPicPr>
          <p:cNvPr id="15362" name="Picture 2" descr="IMG-20210111-WA00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861962"/>
            <a:ext cx="1905000" cy="1428750"/>
          </a:xfrm>
          <a:prstGeom prst="rect">
            <a:avLst/>
          </a:prstGeom>
          <a:solidFill>
            <a:srgbClr val="FFFFFF">
              <a:shade val="85000"/>
            </a:srgbClr>
          </a:solidFill>
          <a:ln w="190500" cap="sq">
            <a:solidFill>
              <a:srgbClr val="92D050"/>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5364" name="Picture 4" descr="IMG-20210111-WA00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77344">
            <a:off x="2400406" y="2031661"/>
            <a:ext cx="1905000" cy="1428750"/>
          </a:xfrm>
          <a:prstGeom prst="rect">
            <a:avLst/>
          </a:prstGeom>
          <a:solidFill>
            <a:srgbClr val="FFFFFF">
              <a:shade val="85000"/>
            </a:srgbClr>
          </a:solidFill>
          <a:ln w="190500" cap="sq">
            <a:solidFill>
              <a:srgbClr val="92D050"/>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3074" name="Picture 2" descr="https://ds9-nikel.murm.prosadiki.ru/media/2020/01/15/1251790624/pvlo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1800" y="3576140"/>
            <a:ext cx="5825771" cy="325052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85855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48200" y="274638"/>
            <a:ext cx="4038600" cy="1143000"/>
          </a:xfrm>
        </p:spPr>
        <p:txBody>
          <a:bodyPr/>
          <a:lstStyle/>
          <a:p>
            <a:r>
              <a:rPr lang="ru-RU" b="1" dirty="0" smtClean="0">
                <a:ln w="19050">
                  <a:solidFill>
                    <a:prstClr val="white"/>
                  </a:solidFill>
                  <a:prstDash val="solid"/>
                </a:ln>
                <a:solidFill>
                  <a:srgbClr val="FF3300"/>
                </a:solidFill>
                <a:effectLst>
                  <a:outerShdw blurRad="50000" dist="50800" dir="7500000" algn="tl">
                    <a:srgbClr val="000000">
                      <a:shade val="5000"/>
                      <a:alpha val="35000"/>
                    </a:srgbClr>
                  </a:outerShdw>
                </a:effectLst>
                <a:latin typeface="Monotype Corsiva" pitchFamily="66" charset="0"/>
                <a:cs typeface="Arial" charset="0"/>
              </a:rPr>
              <a:t>«Спасибо говорят малыши!»</a:t>
            </a:r>
            <a:endParaRPr lang="ru-RU" dirty="0">
              <a:solidFill>
                <a:srgbClr val="FF3300"/>
              </a:solidFill>
            </a:endParaRPr>
          </a:p>
        </p:txBody>
      </p:sp>
      <p:sp>
        <p:nvSpPr>
          <p:cNvPr id="3" name="Объект 2"/>
          <p:cNvSpPr>
            <a:spLocks noGrp="1"/>
          </p:cNvSpPr>
          <p:nvPr>
            <p:ph sz="half" idx="1"/>
          </p:nvPr>
        </p:nvSpPr>
        <p:spPr>
          <a:xfrm>
            <a:off x="457200" y="404664"/>
            <a:ext cx="4038600" cy="5721499"/>
          </a:xfrm>
        </p:spPr>
        <p:txBody>
          <a:bodyPr/>
          <a:lstStyle/>
          <a:p>
            <a:pPr marL="0" indent="457200" algn="just">
              <a:buNone/>
            </a:pPr>
            <a:r>
              <a:rPr lang="ru-RU" sz="1400" dirty="0"/>
              <a:t>11-е января – Всемирный день спасибо. В этот день принято быть вежливыми и почаще вспоминать хорошие манеры. С раннего детства детей учат говорить это важное вежливое слово «спасибо», например, за оказанную помощь, за подарки, за предоставленные услуги. Благодарный человек внимателен и открыт к людям, он замечает любую услугу, сделанную для него. Он готов отплатить той же монетой доброты и отзывчивости, которую получил от других.</a:t>
            </a:r>
          </a:p>
          <a:p>
            <a:pPr marL="0" indent="457200" algn="just">
              <a:buNone/>
            </a:pPr>
            <a:r>
              <a:rPr lang="ru-RU" sz="1400" dirty="0"/>
              <a:t>Дети 1 младшей группы вместе с воспитателем вспомнили об этом дне. Воспитанники играли в игру, в которой с помощью воздушных шариков, передавая их друг другу, вспоминали и произносили вежливые слова. Также посмотрели занимательный мультфильм «Мешок яблок».</a:t>
            </a:r>
          </a:p>
          <a:p>
            <a:pPr marL="0" indent="457200" algn="just">
              <a:buNone/>
            </a:pPr>
            <a:r>
              <a:rPr lang="ru-RU" sz="1400" dirty="0"/>
              <a:t>Не забывайте говорить «спасибо» и добро обязательно вернется</a:t>
            </a:r>
            <a:r>
              <a:rPr lang="ru-RU" sz="1400" dirty="0" smtClean="0"/>
              <a:t>!</a:t>
            </a:r>
            <a:endParaRPr lang="ru-RU" sz="1400" dirty="0"/>
          </a:p>
        </p:txBody>
      </p:sp>
      <p:pic>
        <p:nvPicPr>
          <p:cNvPr id="16386" name="Picture 2" descr="IMG-20210111-WA00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4990" y="2008154"/>
            <a:ext cx="1289217" cy="1711350"/>
          </a:xfrm>
          <a:prstGeom prst="rect">
            <a:avLst/>
          </a:prstGeom>
          <a:solidFill>
            <a:srgbClr val="FFFFFF">
              <a:shade val="85000"/>
            </a:srgbClr>
          </a:solidFill>
          <a:ln w="190500" cap="sq">
            <a:solidFill>
              <a:srgbClr val="FFFF66"/>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6388" name="Picture 4" descr="IMG-20210111-WA00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35843">
            <a:off x="6620543" y="1960588"/>
            <a:ext cx="1360884" cy="1806483"/>
          </a:xfrm>
          <a:prstGeom prst="rect">
            <a:avLst/>
          </a:prstGeom>
          <a:solidFill>
            <a:srgbClr val="FFFFFF">
              <a:shade val="85000"/>
            </a:srgbClr>
          </a:solidFill>
          <a:ln w="190500" cap="sq">
            <a:solidFill>
              <a:srgbClr val="FFFF66"/>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4098" name="Picture 2" descr="https://cache3.youla.io/files/images/780_780/5a/15/5a159239b261ff8aca3df874.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78120" y="3573016"/>
            <a:ext cx="3578760" cy="29823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s://img-fotki.yandex.ru/get/5304/16969765.22a/0_8f5bd_6e3b2243_ori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5534" y="4797152"/>
            <a:ext cx="4592940" cy="1589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74624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4330824" cy="1143000"/>
          </a:xfrm>
        </p:spPr>
        <p:txBody>
          <a:bodyPr/>
          <a:lstStyle/>
          <a:p>
            <a:r>
              <a:rPr lang="ru-RU" b="1" dirty="0" smtClean="0">
                <a:ln w="19050">
                  <a:solidFill>
                    <a:prstClr val="white"/>
                  </a:solidFill>
                  <a:prstDash val="solid"/>
                </a:ln>
                <a:solidFill>
                  <a:srgbClr val="002060"/>
                </a:solidFill>
                <a:effectLst>
                  <a:outerShdw blurRad="50000" dist="50800" dir="7500000" algn="tl">
                    <a:srgbClr val="000000">
                      <a:shade val="5000"/>
                      <a:alpha val="35000"/>
                    </a:srgbClr>
                  </a:outerShdw>
                </a:effectLst>
                <a:latin typeface="Monotype Corsiva" pitchFamily="66" charset="0"/>
                <a:cs typeface="Arial" charset="0"/>
              </a:rPr>
              <a:t>«На деревья, на лужок, тихо падает снежок»</a:t>
            </a:r>
            <a:endParaRPr lang="ru-RU" dirty="0"/>
          </a:p>
        </p:txBody>
      </p:sp>
      <p:sp>
        <p:nvSpPr>
          <p:cNvPr id="4" name="Объект 3"/>
          <p:cNvSpPr>
            <a:spLocks noGrp="1"/>
          </p:cNvSpPr>
          <p:nvPr>
            <p:ph sz="half" idx="2"/>
          </p:nvPr>
        </p:nvSpPr>
        <p:spPr>
          <a:xfrm>
            <a:off x="4648200" y="404664"/>
            <a:ext cx="4038600" cy="5721499"/>
          </a:xfrm>
        </p:spPr>
        <p:txBody>
          <a:bodyPr/>
          <a:lstStyle/>
          <a:p>
            <a:pPr marL="0" indent="457200" algn="just">
              <a:buNone/>
            </a:pPr>
            <a:r>
              <a:rPr lang="ru-RU" sz="1800" dirty="0"/>
              <a:t>Воспитатель ясельной группы провела с ребятами тематическое мероприятие по обучению рисованию кисточкой, способом </a:t>
            </a:r>
            <a:r>
              <a:rPr lang="ru-RU" sz="1800" dirty="0" err="1"/>
              <a:t>примакивания</a:t>
            </a:r>
            <a:r>
              <a:rPr lang="ru-RU" sz="1800" dirty="0"/>
              <a:t>.</a:t>
            </a:r>
          </a:p>
          <a:p>
            <a:pPr marL="0" indent="457200" algn="just">
              <a:buNone/>
            </a:pPr>
            <a:r>
              <a:rPr lang="ru-RU" sz="1800" dirty="0"/>
              <a:t>Малыши очень заинтересовались стихами о зиме и снеге, которые выразительно читала педагог. А далее играли в игры: «Подуй на снежинку» и «Мы веселые снежинки», во время которых закрепили знания о белом цвете.</a:t>
            </a:r>
          </a:p>
          <a:p>
            <a:pPr marL="0" indent="457200" algn="just">
              <a:buNone/>
            </a:pPr>
            <a:r>
              <a:rPr lang="ru-RU" sz="1800" dirty="0"/>
              <a:t>В конце мероприятия все вместе под музыку со звуком падающих снежинок любовались красотою зимних деревьев</a:t>
            </a:r>
            <a:r>
              <a:rPr lang="ru-RU" sz="1800" dirty="0" smtClean="0"/>
              <a:t>.</a:t>
            </a:r>
            <a:endParaRPr lang="ru-RU" sz="1800" dirty="0"/>
          </a:p>
        </p:txBody>
      </p:sp>
      <p:pic>
        <p:nvPicPr>
          <p:cNvPr id="5122" name="Picture 2" descr="https://img-fotki.yandex.ru/get/9062/192316549.266/0_f019d_cc1dd624_X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2348879"/>
            <a:ext cx="4091608" cy="409160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img-fotki.yandex.ru/get/9062/192316549.266/0_f019d_cc1dd624_X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369256" y="2034555"/>
            <a:ext cx="4091608" cy="4091608"/>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IMG-20210113-WA00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2551038"/>
            <a:ext cx="1303755" cy="1730648"/>
          </a:xfrm>
          <a:prstGeom prst="rect">
            <a:avLst/>
          </a:prstGeom>
          <a:solidFill>
            <a:srgbClr val="FFFFFF">
              <a:shade val="85000"/>
            </a:srgbClr>
          </a:solidFill>
          <a:ln w="190500" cap="sq">
            <a:solidFill>
              <a:srgbClr val="66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7412" name="Picture 4" descr="IMG-20210113-WA00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411781">
            <a:off x="2527670" y="2577099"/>
            <a:ext cx="1580183" cy="2097588"/>
          </a:xfrm>
          <a:prstGeom prst="rect">
            <a:avLst/>
          </a:prstGeom>
          <a:solidFill>
            <a:srgbClr val="FFFFFF">
              <a:shade val="85000"/>
            </a:srgbClr>
          </a:solidFill>
          <a:ln w="190500" cap="sq">
            <a:solidFill>
              <a:srgbClr val="66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39944270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495800" y="274638"/>
            <a:ext cx="4191000" cy="1143000"/>
          </a:xfrm>
        </p:spPr>
        <p:txBody>
          <a:bodyPr/>
          <a:lstStyle/>
          <a:p>
            <a:r>
              <a:rPr lang="ru-RU" b="1" dirty="0" smtClean="0">
                <a:ln w="19050">
                  <a:solidFill>
                    <a:prstClr val="white"/>
                  </a:solidFill>
                  <a:prstDash val="solid"/>
                </a:ln>
                <a:solidFill>
                  <a:srgbClr val="002060"/>
                </a:solidFill>
                <a:effectLst>
                  <a:outerShdw blurRad="50000" dist="50800" dir="7500000" algn="tl">
                    <a:srgbClr val="000000">
                      <a:shade val="5000"/>
                      <a:alpha val="35000"/>
                    </a:srgbClr>
                  </a:outerShdw>
                </a:effectLst>
                <a:latin typeface="Monotype Corsiva" pitchFamily="66" charset="0"/>
                <a:cs typeface="Arial" charset="0"/>
              </a:rPr>
              <a:t>«Ай, да снеговик!»</a:t>
            </a:r>
            <a:endParaRPr lang="ru-RU" dirty="0"/>
          </a:p>
        </p:txBody>
      </p:sp>
      <p:sp>
        <p:nvSpPr>
          <p:cNvPr id="3" name="Объект 2"/>
          <p:cNvSpPr>
            <a:spLocks noGrp="1"/>
          </p:cNvSpPr>
          <p:nvPr>
            <p:ph sz="half" idx="1"/>
          </p:nvPr>
        </p:nvSpPr>
        <p:spPr>
          <a:xfrm>
            <a:off x="457200" y="476672"/>
            <a:ext cx="4038600" cy="5649491"/>
          </a:xfrm>
        </p:spPr>
        <p:txBody>
          <a:bodyPr/>
          <a:lstStyle/>
          <a:p>
            <a:pPr marL="0" indent="457200" algn="just">
              <a:buNone/>
            </a:pPr>
            <a:r>
              <a:rPr lang="ru-RU" sz="1800" dirty="0"/>
              <a:t>В ясельной группе педагог </a:t>
            </a:r>
            <a:r>
              <a:rPr lang="ru-RU" sz="1800" dirty="0" smtClean="0"/>
              <a:t>14 декабря провела </a:t>
            </a:r>
            <a:r>
              <a:rPr lang="ru-RU" sz="1800" dirty="0"/>
              <a:t>тематическое мероприятие о снеговике, которое было посвящено обучению детей лепке снеговика, развитию мелкой моторики рук, обучению навыков раскатывания комков пластилина круговыми движениями и соединению их вместе. Для развития большего интереса у детей к деятельности показала воспитатель несколько различных снеговиков, потом загадала загадку и предложила слепить друзей для большого </a:t>
            </a:r>
            <a:r>
              <a:rPr lang="ru-RU" sz="1800" dirty="0" err="1"/>
              <a:t>снеговичка</a:t>
            </a:r>
            <a:r>
              <a:rPr lang="ru-RU" sz="1800" dirty="0"/>
              <a:t>. Также ребята играли в снежки. А в конце мероприятия малыши отправили снеговиков гулять на лесную полянку.</a:t>
            </a:r>
          </a:p>
        </p:txBody>
      </p:sp>
      <p:pic>
        <p:nvPicPr>
          <p:cNvPr id="18434" name="Picture 2" descr="IMG-20210113-WA00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1196751"/>
            <a:ext cx="1296144" cy="1720545"/>
          </a:xfrm>
          <a:prstGeom prst="rect">
            <a:avLst/>
          </a:prstGeom>
          <a:solidFill>
            <a:srgbClr val="FFFFFF">
              <a:shade val="85000"/>
            </a:srgbClr>
          </a:solidFill>
          <a:ln w="190500" cap="sq">
            <a:solidFill>
              <a:srgbClr val="66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8436" name="Picture 4" descr="IMG-20210113-WA00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72520">
            <a:off x="6742178" y="1160849"/>
            <a:ext cx="1482280" cy="1967628"/>
          </a:xfrm>
          <a:prstGeom prst="rect">
            <a:avLst/>
          </a:prstGeom>
          <a:solidFill>
            <a:srgbClr val="FFFFFF">
              <a:shade val="85000"/>
            </a:srgbClr>
          </a:solidFill>
          <a:ln w="190500" cap="sq">
            <a:solidFill>
              <a:srgbClr val="66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6146" name="Picture 2" descr="https://clipart-best.com/img/snowman/snowman-clip-art-2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98503" y="3456377"/>
            <a:ext cx="2366575" cy="231116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5bucks.ru/wp-content/uploads/2020/01/snowman_PNG9929.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6272929" y="3301417"/>
            <a:ext cx="2420777" cy="2488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16092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3538736" cy="1143000"/>
          </a:xfrm>
        </p:spPr>
        <p:txBody>
          <a:bodyPr/>
          <a:lstStyle/>
          <a:p>
            <a:r>
              <a:rPr lang="ru-RU" b="1" dirty="0" smtClean="0">
                <a:ln w="19050">
                  <a:solidFill>
                    <a:prstClr val="white"/>
                  </a:solidFill>
                  <a:prstDash val="solid"/>
                </a:ln>
                <a:solidFill>
                  <a:srgbClr val="FF3300"/>
                </a:solidFill>
                <a:effectLst>
                  <a:outerShdw blurRad="50000" dist="50800" dir="7500000" algn="tl">
                    <a:srgbClr val="000000">
                      <a:shade val="5000"/>
                      <a:alpha val="35000"/>
                    </a:srgbClr>
                  </a:outerShdw>
                </a:effectLst>
                <a:latin typeface="Monotype Corsiva" pitchFamily="66" charset="0"/>
                <a:cs typeface="Arial" charset="0"/>
              </a:rPr>
              <a:t>«День детских изобретений»</a:t>
            </a:r>
            <a:endParaRPr lang="ru-RU" dirty="0">
              <a:solidFill>
                <a:srgbClr val="FF3300"/>
              </a:solidFill>
            </a:endParaRPr>
          </a:p>
        </p:txBody>
      </p:sp>
      <p:sp>
        <p:nvSpPr>
          <p:cNvPr id="4" name="Объект 3"/>
          <p:cNvSpPr>
            <a:spLocks noGrp="1"/>
          </p:cNvSpPr>
          <p:nvPr>
            <p:ph sz="half" idx="2"/>
          </p:nvPr>
        </p:nvSpPr>
        <p:spPr>
          <a:xfrm>
            <a:off x="4648200" y="476672"/>
            <a:ext cx="4038600" cy="5649491"/>
          </a:xfrm>
        </p:spPr>
        <p:txBody>
          <a:bodyPr/>
          <a:lstStyle/>
          <a:p>
            <a:pPr marL="0" indent="457200" algn="just">
              <a:buNone/>
            </a:pPr>
            <a:r>
              <a:rPr lang="ru-RU" sz="1600" dirty="0"/>
              <a:t>17 января во всем мире отмечается День детских изобретений. Несомненно они делают нашу жизнь интереснее. Вот и в подготовительной группе растут любознательные и интересующиеся изобретатели. Полет мыслей не знает границ и не зависит от возраста. Дети с удовольствием посмотрели фильм об известных изобретениях, которые сделали дети. Наушники, фруктовый лед, снегоход, бумага, на которой можно писать в темноте и многое другое было изобретено детьми.</a:t>
            </a:r>
          </a:p>
          <a:p>
            <a:pPr marL="0" indent="457200" algn="just">
              <a:buNone/>
            </a:pPr>
            <a:r>
              <a:rPr lang="ru-RU" sz="1600" dirty="0"/>
              <a:t>Для своих изобретений наши воспитанники используют конструкторы, бумагу, веревочки, ленточки, различный материал, используемы в быту, пластилин, глину и другое.</a:t>
            </a:r>
          </a:p>
          <a:p>
            <a:pPr marL="0" indent="457200" algn="just">
              <a:buNone/>
            </a:pPr>
            <a:r>
              <a:rPr lang="ru-RU" sz="1600" dirty="0"/>
              <a:t>В головах наших мальчишек и девчонок целый «рой» необычных идей! И пусть они воплощаются в жизнь</a:t>
            </a:r>
            <a:r>
              <a:rPr lang="ru-RU" sz="1600" dirty="0" smtClean="0"/>
              <a:t>!</a:t>
            </a:r>
            <a:endParaRPr lang="ru-RU" sz="1600" dirty="0"/>
          </a:p>
        </p:txBody>
      </p:sp>
      <p:pic>
        <p:nvPicPr>
          <p:cNvPr id="19458" name="Picture 2" descr="IMG-20210115-WA003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872667"/>
            <a:ext cx="1557337" cy="2067262"/>
          </a:xfrm>
          <a:prstGeom prst="rect">
            <a:avLst/>
          </a:prstGeom>
          <a:solidFill>
            <a:srgbClr val="FFFFFF">
              <a:shade val="85000"/>
            </a:srgbClr>
          </a:solidFill>
          <a:ln w="190500" cap="sq">
            <a:solidFill>
              <a:srgbClr val="FFFF66"/>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9460" name="Picture 4" descr="IMG-20210115-WA00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134521">
            <a:off x="2131895" y="1789457"/>
            <a:ext cx="1843419" cy="2447016"/>
          </a:xfrm>
          <a:prstGeom prst="rect">
            <a:avLst/>
          </a:prstGeom>
          <a:solidFill>
            <a:srgbClr val="FFFFFF">
              <a:shade val="85000"/>
            </a:srgbClr>
          </a:solidFill>
          <a:ln w="190500" cap="sq">
            <a:solidFill>
              <a:srgbClr val="FFFF66"/>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7170" name="Picture 2" descr="https://thrashlaw.com/wp-content/uploads/2017/03/5-1024x931.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556" y="3939929"/>
            <a:ext cx="2821119" cy="2564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04039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14056" y="260648"/>
            <a:ext cx="4906888" cy="1143000"/>
          </a:xfrm>
        </p:spPr>
        <p:txBody>
          <a:bodyPr/>
          <a:lstStyle/>
          <a:p>
            <a:r>
              <a:rPr lang="ru-RU" b="1" dirty="0">
                <a:ln w="19050">
                  <a:solidFill>
                    <a:prstClr val="white"/>
                  </a:solidFill>
                  <a:prstDash val="solid"/>
                </a:ln>
                <a:solidFill>
                  <a:srgbClr val="002060"/>
                </a:solidFill>
                <a:effectLst>
                  <a:outerShdw blurRad="50000" dist="50800" dir="7500000" algn="tl">
                    <a:srgbClr val="000000">
                      <a:shade val="5000"/>
                      <a:alpha val="35000"/>
                    </a:srgbClr>
                  </a:outerShdw>
                </a:effectLst>
                <a:latin typeface="Monotype Corsiva" pitchFamily="66" charset="0"/>
                <a:cs typeface="Arial" charset="0"/>
              </a:rPr>
              <a:t>«</a:t>
            </a:r>
            <a:r>
              <a:rPr lang="ru-RU" b="1" dirty="0" smtClean="0">
                <a:ln w="19050">
                  <a:solidFill>
                    <a:prstClr val="white"/>
                  </a:solidFill>
                  <a:prstDash val="solid"/>
                </a:ln>
                <a:solidFill>
                  <a:srgbClr val="002060"/>
                </a:solidFill>
                <a:effectLst>
                  <a:outerShdw blurRad="50000" dist="50800" dir="7500000" algn="tl">
                    <a:srgbClr val="000000">
                      <a:shade val="5000"/>
                      <a:alpha val="35000"/>
                    </a:srgbClr>
                  </a:outerShdw>
                </a:effectLst>
                <a:latin typeface="Monotype Corsiva" pitchFamily="66" charset="0"/>
                <a:cs typeface="Arial" charset="0"/>
              </a:rPr>
              <a:t>Друзья для снеговика»</a:t>
            </a:r>
            <a:endParaRPr lang="ru-RU" dirty="0"/>
          </a:p>
        </p:txBody>
      </p:sp>
      <p:sp>
        <p:nvSpPr>
          <p:cNvPr id="3" name="Объект 2"/>
          <p:cNvSpPr>
            <a:spLocks noGrp="1"/>
          </p:cNvSpPr>
          <p:nvPr>
            <p:ph sz="half" idx="1"/>
          </p:nvPr>
        </p:nvSpPr>
        <p:spPr>
          <a:xfrm>
            <a:off x="457200" y="404664"/>
            <a:ext cx="4038600" cy="5721499"/>
          </a:xfrm>
        </p:spPr>
        <p:txBody>
          <a:bodyPr/>
          <a:lstStyle/>
          <a:p>
            <a:pPr marL="0" indent="0" algn="r">
              <a:buNone/>
            </a:pPr>
            <a:r>
              <a:rPr lang="ru-RU" sz="1600" dirty="0"/>
              <a:t>По сугробам, напрямик</a:t>
            </a:r>
          </a:p>
          <a:p>
            <a:pPr marL="0" indent="0" algn="r">
              <a:buNone/>
            </a:pPr>
            <a:r>
              <a:rPr lang="ru-RU" sz="1600" dirty="0"/>
              <a:t>Шел веселый снеговик,</a:t>
            </a:r>
          </a:p>
          <a:p>
            <a:pPr marL="0" indent="0" algn="r">
              <a:buNone/>
            </a:pPr>
            <a:r>
              <a:rPr lang="ru-RU" sz="1600" dirty="0"/>
              <a:t>А руках его была</a:t>
            </a:r>
          </a:p>
          <a:p>
            <a:pPr marL="0" indent="0" algn="r">
              <a:buNone/>
            </a:pPr>
            <a:r>
              <a:rPr lang="ru-RU" sz="1600" dirty="0"/>
              <a:t>Не корзина, не метла,</a:t>
            </a:r>
          </a:p>
          <a:p>
            <a:pPr marL="0" indent="0" algn="r">
              <a:buNone/>
            </a:pPr>
            <a:r>
              <a:rPr lang="ru-RU" sz="1600" dirty="0"/>
              <a:t>Не плитка шоколадная,</a:t>
            </a:r>
          </a:p>
          <a:p>
            <a:pPr marL="0" indent="0" algn="r">
              <a:buNone/>
            </a:pPr>
            <a:r>
              <a:rPr lang="ru-RU" sz="1600" dirty="0"/>
              <a:t>А елочка нарядная!</a:t>
            </a:r>
          </a:p>
          <a:p>
            <a:pPr marL="0" indent="457200" algn="just">
              <a:buNone/>
            </a:pPr>
            <a:r>
              <a:rPr lang="ru-RU" sz="1600" dirty="0"/>
              <a:t>Во второй младшей группе прошло тематическое мероприятие, посвященное Дню Снеговика. Воспитатель вместе с детьми поговорили о времени года на улице, о том в какие игры можно играть. А потом в гости пришел снеговик, который рассказал, что он очень любит, когда вокруг много друзей. И педагог предложила ребятам помочь гостю и найти для него друзей. Поэтому воспитанники все вместе сделали очень красивую коллективную аппликацию, где были все друзья для </a:t>
            </a:r>
            <a:r>
              <a:rPr lang="ru-RU" sz="1600" dirty="0" err="1"/>
              <a:t>снеговичка</a:t>
            </a:r>
            <a:r>
              <a:rPr lang="ru-RU" sz="1600" dirty="0" smtClean="0"/>
              <a:t>.</a:t>
            </a:r>
            <a:endParaRPr lang="ru-RU" sz="1600" dirty="0"/>
          </a:p>
        </p:txBody>
      </p:sp>
      <p:pic>
        <p:nvPicPr>
          <p:cNvPr id="20482" name="Picture 2" descr="IMG-20210115-WA00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1844824"/>
            <a:ext cx="1656184" cy="2198474"/>
          </a:xfrm>
          <a:prstGeom prst="rect">
            <a:avLst/>
          </a:prstGeom>
          <a:solidFill>
            <a:srgbClr val="FFFFFF">
              <a:shade val="85000"/>
            </a:srgbClr>
          </a:solidFill>
          <a:ln w="190500" cap="sq">
            <a:solidFill>
              <a:srgbClr val="85D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8194" name="Picture 2" descr="https://w7.pngwing.com/pngs/404/92/png-transparent-child-winter-clothing-play-children-and-snowman-miscellaneous-childrens-clothing-child.png"/>
          <p:cNvPicPr>
            <a:picLocks noChangeAspect="1" noChangeArrowheads="1"/>
          </p:cNvPicPr>
          <p:nvPr/>
        </p:nvPicPr>
        <p:blipFill>
          <a:blip r:embed="rId3" cstate="print">
            <a:clrChange>
              <a:clrFrom>
                <a:srgbClr val="E6E6E6"/>
              </a:clrFrom>
              <a:clrTo>
                <a:srgbClr val="E6E6E6">
                  <a:alpha val="0"/>
                </a:srgbClr>
              </a:clrTo>
            </a:clrChange>
            <a:extLst>
              <a:ext uri="{28A0092B-C50C-407E-A947-70E740481C1C}">
                <a14:useLocalDpi xmlns:a14="http://schemas.microsoft.com/office/drawing/2010/main" val="0"/>
              </a:ext>
            </a:extLst>
          </a:blip>
          <a:srcRect/>
          <a:stretch>
            <a:fillRect/>
          </a:stretch>
        </p:blipFill>
        <p:spPr bwMode="auto">
          <a:xfrm>
            <a:off x="6372200" y="4221088"/>
            <a:ext cx="2235796" cy="21458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4994496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3898776" cy="1143000"/>
          </a:xfrm>
        </p:spPr>
        <p:txBody>
          <a:bodyPr/>
          <a:lstStyle/>
          <a:p>
            <a:r>
              <a:rPr lang="ru-RU" b="1" dirty="0" smtClean="0">
                <a:ln w="19050">
                  <a:solidFill>
                    <a:prstClr val="white"/>
                  </a:solidFill>
                  <a:prstDash val="solid"/>
                </a:ln>
                <a:solidFill>
                  <a:srgbClr val="002060"/>
                </a:solidFill>
                <a:effectLst>
                  <a:outerShdw blurRad="50000" dist="50800" dir="7500000" algn="tl">
                    <a:srgbClr val="000000">
                      <a:shade val="5000"/>
                      <a:alpha val="35000"/>
                    </a:srgbClr>
                  </a:outerShdw>
                </a:effectLst>
                <a:latin typeface="Monotype Corsiva" pitchFamily="66" charset="0"/>
                <a:cs typeface="Arial" charset="0"/>
              </a:rPr>
              <a:t>«Всемирный день снеговика</a:t>
            </a:r>
            <a:r>
              <a:rPr lang="ru-RU" b="1" dirty="0">
                <a:ln w="19050">
                  <a:solidFill>
                    <a:prstClr val="white"/>
                  </a:solidFill>
                  <a:prstDash val="solid"/>
                </a:ln>
                <a:solidFill>
                  <a:srgbClr val="002060"/>
                </a:solidFill>
                <a:effectLst>
                  <a:outerShdw blurRad="50000" dist="50800" dir="7500000" algn="tl">
                    <a:srgbClr val="000000">
                      <a:shade val="5000"/>
                      <a:alpha val="35000"/>
                    </a:srgbClr>
                  </a:outerShdw>
                </a:effectLst>
                <a:latin typeface="Monotype Corsiva" pitchFamily="66" charset="0"/>
                <a:cs typeface="Arial" charset="0"/>
              </a:rPr>
              <a:t>»</a:t>
            </a:r>
            <a:endParaRPr lang="ru-RU" dirty="0"/>
          </a:p>
        </p:txBody>
      </p:sp>
      <p:sp>
        <p:nvSpPr>
          <p:cNvPr id="4" name="Объект 3"/>
          <p:cNvSpPr>
            <a:spLocks noGrp="1"/>
          </p:cNvSpPr>
          <p:nvPr>
            <p:ph sz="half" idx="2"/>
          </p:nvPr>
        </p:nvSpPr>
        <p:spPr>
          <a:xfrm>
            <a:off x="4648200" y="404664"/>
            <a:ext cx="4038600" cy="5721499"/>
          </a:xfrm>
        </p:spPr>
        <p:txBody>
          <a:bodyPr/>
          <a:lstStyle/>
          <a:p>
            <a:pPr marL="0" indent="457200" algn="just">
              <a:buNone/>
            </a:pPr>
            <a:r>
              <a:rPr lang="ru-RU" sz="1200" dirty="0"/>
              <a:t>18 января в нашем саду прошел необычный праздник. Мы праздновали  День Рождения Снеговика.</a:t>
            </a:r>
          </a:p>
          <a:p>
            <a:pPr marL="0" indent="457200" algn="just">
              <a:buNone/>
            </a:pPr>
            <a:r>
              <a:rPr lang="ru-RU" sz="1200" dirty="0" smtClean="0"/>
              <a:t>Сюрпризный </a:t>
            </a:r>
            <a:r>
              <a:rPr lang="ru-RU" sz="1200" dirty="0"/>
              <a:t>момент от Деда Мороза сразу заинтриговал малышей: дедушка  забыл мешок, а в нем оказались  снежные комки.</a:t>
            </a:r>
          </a:p>
          <a:p>
            <a:pPr marL="0" indent="457200" algn="just">
              <a:buNone/>
            </a:pPr>
            <a:r>
              <a:rPr lang="ru-RU" sz="1200" dirty="0"/>
              <a:t> Детям  было предложено выложить  снеговика, состоящего из снежных шаров. Самый большой становился брюшком, поменьше - грудью, а самый  маленький - головой.</a:t>
            </a:r>
          </a:p>
          <a:p>
            <a:pPr marL="0" indent="457200" algn="just">
              <a:buNone/>
            </a:pPr>
            <a:r>
              <a:rPr lang="ru-RU" sz="1200" dirty="0" err="1"/>
              <a:t>Снеговичок</a:t>
            </a:r>
            <a:r>
              <a:rPr lang="ru-RU" sz="1200" dirty="0"/>
              <a:t> был грустный и рассказал, что у него заяц отгрыз нос-морковку, дети с удовольствием помогли ему - подрисовали нос.</a:t>
            </a:r>
          </a:p>
          <a:p>
            <a:pPr marL="0" indent="457200" algn="just">
              <a:buNone/>
            </a:pPr>
            <a:r>
              <a:rPr lang="ru-RU" sz="1200" dirty="0"/>
              <a:t>Подбирали  снеговику ведро и пуговицы одинакового цвета.</a:t>
            </a:r>
          </a:p>
          <a:p>
            <a:pPr marL="0" indent="457200" algn="just">
              <a:buNone/>
            </a:pPr>
            <a:r>
              <a:rPr lang="ru-RU" sz="1200" dirty="0"/>
              <a:t>Самым желанным гостем стал  сам именинник   - Снеговик. Дети водили каравай с героем, играли в снежки, игру «Замри»</a:t>
            </a:r>
          </a:p>
          <a:p>
            <a:pPr marL="0" indent="457200" algn="just">
              <a:buNone/>
            </a:pPr>
            <a:r>
              <a:rPr lang="ru-RU" sz="1200" dirty="0"/>
              <a:t>Группа малышей  «слепила» из  ладошек снеговика. Дети самостоятельно приклеивали ладошки по кругу основы для снеговика. Нарисовали  имениннику глазки, нос, ротик и розовые щечки. Надели ведро на голову и «пришили» пуговицы.</a:t>
            </a:r>
          </a:p>
          <a:p>
            <a:pPr marL="0" indent="457200" algn="just">
              <a:buNone/>
            </a:pPr>
            <a:r>
              <a:rPr lang="ru-RU" sz="1200" b="1" dirty="0" smtClean="0"/>
              <a:t>Мероприятие </a:t>
            </a:r>
            <a:r>
              <a:rPr lang="ru-RU" sz="1200" b="1" dirty="0"/>
              <a:t>прошло в атмосфере веселья. Дети  проникли в  радостное зимнее событие,  в море эмоций, позитива, встречу с зимним другом Снеговиком! </a:t>
            </a:r>
          </a:p>
        </p:txBody>
      </p:sp>
      <p:pic>
        <p:nvPicPr>
          <p:cNvPr id="21506" name="Picture 2" descr="IMG-20210115-WA00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860" y="1982268"/>
            <a:ext cx="1905000" cy="1724025"/>
          </a:xfrm>
          <a:prstGeom prst="rect">
            <a:avLst/>
          </a:prstGeom>
          <a:solidFill>
            <a:srgbClr val="FFFFFF">
              <a:shade val="85000"/>
            </a:srgbClr>
          </a:solidFill>
          <a:ln w="190500" cap="sq">
            <a:solidFill>
              <a:srgbClr val="85D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21508" name="Picture 4" descr="IMG-20210115-WA00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10893">
            <a:off x="2529030" y="2135715"/>
            <a:ext cx="1905000" cy="1895476"/>
          </a:xfrm>
          <a:prstGeom prst="rect">
            <a:avLst/>
          </a:prstGeom>
          <a:solidFill>
            <a:srgbClr val="FFFFFF">
              <a:shade val="85000"/>
            </a:srgbClr>
          </a:solidFill>
          <a:ln w="190500" cap="sq">
            <a:solidFill>
              <a:srgbClr val="85D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9218" name="Picture 2" descr="https://img-fotki.yandex.ru/get/15573/81454286.ae0/0_de81d_867996fd_XXX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354061" y="3706292"/>
            <a:ext cx="3624605" cy="3151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96938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48200" y="274638"/>
            <a:ext cx="4038600" cy="1143000"/>
          </a:xfrm>
        </p:spPr>
        <p:txBody>
          <a:bodyPr/>
          <a:lstStyle/>
          <a:p>
            <a:r>
              <a:rPr lang="ru-RU" b="1" dirty="0" smtClean="0">
                <a:ln w="19050">
                  <a:solidFill>
                    <a:prstClr val="white"/>
                  </a:solidFill>
                  <a:prstDash val="solid"/>
                </a:ln>
                <a:solidFill>
                  <a:srgbClr val="FF3300"/>
                </a:solidFill>
                <a:effectLst>
                  <a:outerShdw blurRad="50000" dist="50800" dir="7500000" algn="tl">
                    <a:srgbClr val="000000">
                      <a:shade val="5000"/>
                      <a:alpha val="35000"/>
                    </a:srgbClr>
                  </a:outerShdw>
                </a:effectLst>
                <a:latin typeface="Monotype Corsiva" pitchFamily="66" charset="0"/>
                <a:cs typeface="Arial" charset="0"/>
              </a:rPr>
              <a:t>«Кризис 3-х лет»</a:t>
            </a:r>
            <a:endParaRPr lang="ru-RU" dirty="0">
              <a:solidFill>
                <a:srgbClr val="FF3300"/>
              </a:solidFill>
            </a:endParaRPr>
          </a:p>
        </p:txBody>
      </p:sp>
      <p:sp>
        <p:nvSpPr>
          <p:cNvPr id="3" name="Объект 2"/>
          <p:cNvSpPr>
            <a:spLocks noGrp="1"/>
          </p:cNvSpPr>
          <p:nvPr>
            <p:ph sz="half" idx="1"/>
          </p:nvPr>
        </p:nvSpPr>
        <p:spPr>
          <a:xfrm>
            <a:off x="457200" y="404664"/>
            <a:ext cx="4038600" cy="5721499"/>
          </a:xfrm>
        </p:spPr>
        <p:txBody>
          <a:bodyPr/>
          <a:lstStyle/>
          <a:p>
            <a:pPr marL="0" indent="457200" algn="just">
              <a:buNone/>
            </a:pPr>
            <a:r>
              <a:rPr lang="ru-RU" sz="1400" dirty="0"/>
              <a:t>Когда малышу исполняется 3 года, многие родители сталкиваются с тем, что ребенок  меняется, становится совсем другим. Все время спорит, упрямится, отмечается «скандальным» поведением. Именно поэтому  совместно  воспитатель и педагог-психолог, организовали лекцию для родителей по теме «Кризис 3 лет», которые попытались  разобраться, в чем суть этого кризиса, как он проявляется, и чем можно помочь.</a:t>
            </a:r>
          </a:p>
          <a:p>
            <a:pPr marL="0" indent="457200" algn="just">
              <a:buNone/>
            </a:pPr>
            <a:r>
              <a:rPr lang="ru-RU" sz="1400" dirty="0"/>
              <a:t>Педагоги познакомили родителей с лекционным материалом по данной теме, вручили буклеты, в которых раскрывались вопросы: что такое кризис, раскрыли симптомы семизвездия кризиса 3 лет, как помочь ребенку преодолеть кризисную ситуацию, как вести себя в сложный период, чтобы не обидеть ребенка, но и самим оставаться при здоровых нервах.  Кризис трех лет серьезное испытание не только для ребенка, но и для родителей. Поэтому педагоги   предложили родителям на этот год принять для себя девиз: терпение, терпение и еще раз терпение</a:t>
            </a:r>
            <a:r>
              <a:rPr lang="ru-RU" sz="1400" dirty="0" smtClean="0"/>
              <a:t>!</a:t>
            </a:r>
            <a:endParaRPr lang="ru-RU" sz="1400" dirty="0"/>
          </a:p>
        </p:txBody>
      </p:sp>
      <p:pic>
        <p:nvPicPr>
          <p:cNvPr id="22530" name="Picture 2" descr="IMG-20210114-WA004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4067" y="1196752"/>
            <a:ext cx="1905000" cy="1428750"/>
          </a:xfrm>
          <a:prstGeom prst="rect">
            <a:avLst/>
          </a:prstGeom>
          <a:solidFill>
            <a:srgbClr val="FFFFFF">
              <a:shade val="85000"/>
            </a:srgbClr>
          </a:solidFill>
          <a:ln w="190500" cap="sq">
            <a:solidFill>
              <a:srgbClr val="FFFF66"/>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22532" name="Picture 4" descr="IMG-20210114-WA00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42377">
            <a:off x="6903985" y="1379879"/>
            <a:ext cx="1656184" cy="2198474"/>
          </a:xfrm>
          <a:prstGeom prst="rect">
            <a:avLst/>
          </a:prstGeom>
          <a:solidFill>
            <a:srgbClr val="FFFFFF">
              <a:shade val="85000"/>
            </a:srgbClr>
          </a:solidFill>
          <a:ln w="190500" cap="sq">
            <a:solidFill>
              <a:srgbClr val="FFFF66"/>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0242" name="Picture 2" descr="https://ds05.infourok.ru/uploads/ex/0d54/00074ccb-a7001e6a/hello_html_38c0f684.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81005" y="3356992"/>
            <a:ext cx="2312658" cy="3101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22594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ln w="19050">
                  <a:solidFill>
                    <a:prstClr val="white"/>
                  </a:solidFill>
                  <a:prstDash val="solid"/>
                </a:ln>
                <a:solidFill>
                  <a:srgbClr val="002060"/>
                </a:solidFill>
                <a:effectLst>
                  <a:outerShdw blurRad="50000" dist="50800" dir="7500000" algn="tl">
                    <a:srgbClr val="000000">
                      <a:shade val="5000"/>
                      <a:alpha val="35000"/>
                    </a:srgbClr>
                  </a:outerShdw>
                </a:effectLst>
                <a:latin typeface="Monotype Corsiva" pitchFamily="66" charset="0"/>
                <a:cs typeface="Arial" charset="0"/>
              </a:rPr>
              <a:t>Наши праздники.</a:t>
            </a:r>
            <a:endParaRPr lang="ru-RU" dirty="0"/>
          </a:p>
        </p:txBody>
      </p:sp>
      <p:sp>
        <p:nvSpPr>
          <p:cNvPr id="4" name="Объект 3"/>
          <p:cNvSpPr>
            <a:spLocks noGrp="1"/>
          </p:cNvSpPr>
          <p:nvPr>
            <p:ph sz="half" idx="2"/>
          </p:nvPr>
        </p:nvSpPr>
        <p:spPr>
          <a:xfrm>
            <a:off x="4648200" y="1124744"/>
            <a:ext cx="4038600" cy="5184576"/>
          </a:xfrm>
        </p:spPr>
        <p:txBody>
          <a:bodyPr/>
          <a:lstStyle/>
          <a:p>
            <a:pPr marL="0" indent="0">
              <a:buNone/>
            </a:pPr>
            <a:r>
              <a:rPr lang="ru-RU" sz="3200" b="1" dirty="0" smtClean="0">
                <a:ln w="19050">
                  <a:solidFill>
                    <a:prstClr val="white"/>
                  </a:solidFill>
                  <a:prstDash val="solid"/>
                </a:ln>
                <a:solidFill>
                  <a:srgbClr val="C00000"/>
                </a:solidFill>
                <a:effectLst>
                  <a:outerShdw blurRad="50000" dist="50800" dir="7500000" algn="tl">
                    <a:srgbClr val="000000">
                      <a:shade val="5000"/>
                      <a:alpha val="35000"/>
                    </a:srgbClr>
                  </a:outerShdw>
                </a:effectLst>
                <a:latin typeface="Monotype Corsiva" pitchFamily="66" charset="0"/>
                <a:cs typeface="Arial" charset="0"/>
              </a:rPr>
              <a:t>Веселый праздник «Новый год».</a:t>
            </a:r>
            <a:endParaRPr lang="ru-RU" sz="1200" dirty="0"/>
          </a:p>
          <a:p>
            <a:pPr marL="0" indent="457200" algn="just">
              <a:buNone/>
            </a:pPr>
            <a:r>
              <a:rPr lang="ru-RU" sz="1200" dirty="0"/>
              <a:t>Новый год – это время волшебства, доброй сказки и ожидания чуда. Один из самых любимых всеми, долгожданных, радостных и душевных праздников.</a:t>
            </a:r>
          </a:p>
          <a:p>
            <a:pPr marL="0" indent="457200" algn="just">
              <a:buNone/>
            </a:pPr>
            <a:r>
              <a:rPr lang="ru-RU" sz="1200" dirty="0"/>
              <a:t>Для ребёнка новогодний утренник в детском саду – важнейшая часть встречи Нового года. Это долгожданное и очень ответственное мероприятие, в подготовку к которому включены </a:t>
            </a:r>
            <a:r>
              <a:rPr lang="ru-RU" sz="1200" dirty="0" smtClean="0"/>
              <a:t>все.</a:t>
            </a:r>
          </a:p>
          <a:p>
            <a:pPr marL="0" indent="457200" algn="just">
              <a:buNone/>
            </a:pPr>
            <a:r>
              <a:rPr lang="ru-RU" sz="1200" dirty="0" smtClean="0"/>
              <a:t>22 </a:t>
            </a:r>
            <a:r>
              <a:rPr lang="ru-RU" sz="1200" dirty="0"/>
              <a:t>и 23  декабря в ясельной и 1 младшей группах прошли  утренники, посвящённые  НОВОМУ </a:t>
            </a:r>
            <a:r>
              <a:rPr lang="ru-RU" sz="1200" dirty="0" smtClean="0"/>
              <a:t>ГОДУ. Праздники </a:t>
            </a:r>
            <a:r>
              <a:rPr lang="ru-RU" sz="1200" dirty="0"/>
              <a:t>начинались  с сюрпризов и зажигания красавицы елки. Ребятишки и сказочные герои веселились от души: пели, танцевали, читали стихи, участвовали в веселых </a:t>
            </a:r>
            <a:r>
              <a:rPr lang="ru-RU" sz="1200" dirty="0" smtClean="0"/>
              <a:t>играх.</a:t>
            </a:r>
            <a:endParaRPr lang="ru-RU" sz="1200" dirty="0"/>
          </a:p>
          <a:p>
            <a:pPr marL="0" indent="457200" algn="just">
              <a:buNone/>
            </a:pPr>
            <a:r>
              <a:rPr lang="ru-RU" sz="1200" dirty="0" smtClean="0"/>
              <a:t>Никто </a:t>
            </a:r>
            <a:r>
              <a:rPr lang="ru-RU" sz="1200" dirty="0"/>
              <a:t>не скучал на праздниках, радость была на лицах детей – все получили мощный заряд бодрости и хорошего </a:t>
            </a:r>
            <a:r>
              <a:rPr lang="ru-RU" sz="1200" dirty="0" smtClean="0"/>
              <a:t>настроения.</a:t>
            </a:r>
          </a:p>
          <a:p>
            <a:pPr marL="0" indent="457200" algn="just">
              <a:buNone/>
            </a:pPr>
            <a:r>
              <a:rPr lang="ru-RU" sz="1200" dirty="0" smtClean="0"/>
              <a:t>В </a:t>
            </a:r>
            <a:r>
              <a:rPr lang="ru-RU" sz="1200" dirty="0"/>
              <a:t>завершение праздников Дед Мороз и Снегурочка поздравляли всех с Новым годом и вручили детям </a:t>
            </a:r>
            <a:r>
              <a:rPr lang="ru-RU" sz="1200" dirty="0" smtClean="0"/>
              <a:t>подарки.</a:t>
            </a:r>
          </a:p>
          <a:p>
            <a:pPr marL="0" indent="457200" algn="just">
              <a:buNone/>
            </a:pPr>
            <a:r>
              <a:rPr lang="ru-RU" sz="1200" dirty="0" smtClean="0"/>
              <a:t>Радостными </a:t>
            </a:r>
            <a:r>
              <a:rPr lang="ru-RU" sz="1200" dirty="0"/>
              <a:t>и незабываемыми для детей прошли  новогодние праздники</a:t>
            </a:r>
            <a:r>
              <a:rPr lang="ru-RU" sz="1200" dirty="0" smtClean="0"/>
              <a:t>.</a:t>
            </a:r>
            <a:endParaRPr lang="ru-RU" sz="1200" dirty="0"/>
          </a:p>
        </p:txBody>
      </p:sp>
      <p:pic>
        <p:nvPicPr>
          <p:cNvPr id="2050" name="Picture 2" descr="IMG-20201223-WA00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 y="980728"/>
            <a:ext cx="1905000" cy="1428750"/>
          </a:xfrm>
          <a:prstGeom prst="rect">
            <a:avLst/>
          </a:prstGeom>
          <a:solidFill>
            <a:srgbClr val="FFFFFF">
              <a:shade val="85000"/>
            </a:srgbClr>
          </a:solidFill>
          <a:ln w="190500" cap="sq">
            <a:solidFill>
              <a:srgbClr val="66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2052" name="Picture 4" descr="IMG-20201223-WA00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209584">
            <a:off x="2552700" y="1449469"/>
            <a:ext cx="1905000" cy="1428750"/>
          </a:xfrm>
          <a:prstGeom prst="rect">
            <a:avLst/>
          </a:prstGeom>
          <a:solidFill>
            <a:srgbClr val="FFFFFF">
              <a:shade val="85000"/>
            </a:srgbClr>
          </a:solidFill>
          <a:ln w="190500" cap="sq">
            <a:solidFill>
              <a:srgbClr val="66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9460" name="Picture 4" descr="https://img0.liveinternet.ru/images/attach/c/0/119/226/119226132_large_0_1050c3_1b2c26ba_X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6" y="2537823"/>
            <a:ext cx="4182801" cy="3955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53213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ln w="19050">
                  <a:solidFill>
                    <a:prstClr val="white"/>
                  </a:solidFill>
                  <a:prstDash val="solid"/>
                </a:ln>
                <a:solidFill>
                  <a:srgbClr val="002060"/>
                </a:solidFill>
                <a:effectLst>
                  <a:outerShdw blurRad="50000" dist="50800" dir="7500000" algn="tl">
                    <a:srgbClr val="000000">
                      <a:shade val="5000"/>
                      <a:alpha val="35000"/>
                    </a:srgbClr>
                  </a:outerShdw>
                </a:effectLst>
                <a:latin typeface="Monotype Corsiva" pitchFamily="66" charset="0"/>
                <a:cs typeface="Arial" charset="0"/>
              </a:rPr>
              <a:t>Акция «Трудно птицам зимовать – надо птицам помогать»</a:t>
            </a:r>
            <a:endParaRPr lang="ru-RU" dirty="0"/>
          </a:p>
        </p:txBody>
      </p:sp>
      <p:sp>
        <p:nvSpPr>
          <p:cNvPr id="4" name="Объект 3"/>
          <p:cNvSpPr>
            <a:spLocks noGrp="1"/>
          </p:cNvSpPr>
          <p:nvPr>
            <p:ph sz="half" idx="2"/>
          </p:nvPr>
        </p:nvSpPr>
        <p:spPr/>
        <p:txBody>
          <a:bodyPr/>
          <a:lstStyle/>
          <a:p>
            <a:pPr marL="0" indent="457200" algn="just">
              <a:buNone/>
            </a:pPr>
            <a:r>
              <a:rPr lang="ru-RU" sz="1400" dirty="0"/>
              <a:t>В нашем саду стало доброй традицией проводить каждую зиму акцию, посвященную помощи птицам.</a:t>
            </a:r>
          </a:p>
          <a:p>
            <a:pPr marL="0" indent="457200" algn="just">
              <a:buNone/>
            </a:pPr>
            <a:r>
              <a:rPr lang="ru-RU" sz="1400" dirty="0"/>
              <a:t>И в результате этого мероприятия дети могут ответить на самый главный вопрос: «Что страшнее зимой для птиц – холод или голод?».</a:t>
            </a:r>
          </a:p>
          <a:p>
            <a:pPr marL="0" indent="457200" algn="just">
              <a:buNone/>
            </a:pPr>
            <a:r>
              <a:rPr lang="ru-RU" sz="1400" dirty="0"/>
              <a:t>Птицы прилетают к нашим жилищам за помощью и мы с вами должны помочь пережить пернатым зиму. Педагог с ребятами развесили кормушки на участке и насыпали зерна и семечки.</a:t>
            </a:r>
          </a:p>
          <a:p>
            <a:pPr marL="0" indent="457200" algn="just">
              <a:buNone/>
            </a:pPr>
            <a:r>
              <a:rPr lang="ru-RU" sz="1400" dirty="0"/>
              <a:t>Благодаря этой акции мы помогли многим птицам обрести дом, не замерзнуть в морозные ночи, пережить стужу и тем самым сохранить их численность</a:t>
            </a:r>
            <a:r>
              <a:rPr lang="ru-RU" sz="1400" dirty="0" smtClean="0"/>
              <a:t>.</a:t>
            </a:r>
            <a:endParaRPr lang="ru-RU" sz="1400" dirty="0"/>
          </a:p>
        </p:txBody>
      </p:sp>
      <p:pic>
        <p:nvPicPr>
          <p:cNvPr id="23554" name="Picture 2" descr="IMG-20210115-WA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5395" y="1667235"/>
            <a:ext cx="1076325" cy="1428750"/>
          </a:xfrm>
          <a:prstGeom prst="rect">
            <a:avLst/>
          </a:prstGeom>
          <a:solidFill>
            <a:srgbClr val="FFFFFF">
              <a:shade val="85000"/>
            </a:srgbClr>
          </a:solidFill>
          <a:ln w="190500" cap="sq">
            <a:solidFill>
              <a:srgbClr val="85D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23556" name="Picture 4" descr="IMG-20210121-WA00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7914" y="1916832"/>
            <a:ext cx="1076325" cy="1428750"/>
          </a:xfrm>
          <a:prstGeom prst="rect">
            <a:avLst/>
          </a:prstGeom>
          <a:solidFill>
            <a:srgbClr val="FFFFFF">
              <a:shade val="85000"/>
            </a:srgbClr>
          </a:solidFill>
          <a:ln w="190500" cap="sq">
            <a:solidFill>
              <a:srgbClr val="85D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23558" name="Picture 6" descr="IMG_948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980" y="3615155"/>
            <a:ext cx="1076325" cy="1428750"/>
          </a:xfrm>
          <a:prstGeom prst="rect">
            <a:avLst/>
          </a:prstGeom>
          <a:solidFill>
            <a:srgbClr val="FFFFFF">
              <a:shade val="85000"/>
            </a:srgbClr>
          </a:solidFill>
          <a:ln w="190500" cap="sq">
            <a:solidFill>
              <a:srgbClr val="85D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23560" name="Picture 8" descr="IMG-20210126-WA00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21495" y="3573016"/>
            <a:ext cx="1076325" cy="1428750"/>
          </a:xfrm>
          <a:prstGeom prst="rect">
            <a:avLst/>
          </a:prstGeom>
          <a:solidFill>
            <a:srgbClr val="FFFFFF">
              <a:shade val="85000"/>
            </a:srgbClr>
          </a:solidFill>
          <a:ln w="190500" cap="sq">
            <a:solidFill>
              <a:srgbClr val="85D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1266" name="Picture 2" descr="https://kanci.by/img_products/full_193_1_.jpg"/>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80112" y="4755777"/>
            <a:ext cx="3244778" cy="1825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54317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48200" y="274638"/>
            <a:ext cx="4038600" cy="1143000"/>
          </a:xfrm>
        </p:spPr>
        <p:txBody>
          <a:bodyPr/>
          <a:lstStyle/>
          <a:p>
            <a:r>
              <a:rPr lang="ru-RU" b="1" dirty="0" smtClean="0">
                <a:ln w="19050">
                  <a:solidFill>
                    <a:prstClr val="white"/>
                  </a:solidFill>
                  <a:prstDash val="solid"/>
                </a:ln>
                <a:solidFill>
                  <a:srgbClr val="002060"/>
                </a:solidFill>
                <a:effectLst>
                  <a:outerShdw blurRad="50000" dist="50800" dir="7500000" algn="tl">
                    <a:srgbClr val="000000">
                      <a:shade val="5000"/>
                      <a:alpha val="35000"/>
                    </a:srgbClr>
                  </a:outerShdw>
                </a:effectLst>
                <a:latin typeface="Monotype Corsiva" pitchFamily="66" charset="0"/>
                <a:cs typeface="Arial" charset="0"/>
              </a:rPr>
              <a:t>«Снег, снег, белый снег!»</a:t>
            </a:r>
            <a:endParaRPr lang="ru-RU" dirty="0"/>
          </a:p>
        </p:txBody>
      </p:sp>
      <p:sp>
        <p:nvSpPr>
          <p:cNvPr id="3" name="Объект 2"/>
          <p:cNvSpPr>
            <a:spLocks noGrp="1"/>
          </p:cNvSpPr>
          <p:nvPr>
            <p:ph sz="half" idx="1"/>
          </p:nvPr>
        </p:nvSpPr>
        <p:spPr>
          <a:xfrm>
            <a:off x="457200" y="476672"/>
            <a:ext cx="4038600" cy="5649491"/>
          </a:xfrm>
        </p:spPr>
        <p:txBody>
          <a:bodyPr/>
          <a:lstStyle/>
          <a:p>
            <a:pPr marL="0" indent="457200" algn="just">
              <a:buNone/>
            </a:pPr>
            <a:r>
              <a:rPr lang="ru-RU" sz="1400" dirty="0"/>
              <a:t>Педагог ясельной группы </a:t>
            </a:r>
            <a:r>
              <a:rPr lang="ru-RU" sz="1400" dirty="0" smtClean="0"/>
              <a:t>20 декабря провела </a:t>
            </a:r>
            <a:r>
              <a:rPr lang="ru-RU" sz="1400" dirty="0"/>
              <a:t>тематическое мероприятие-эксперимент по знакомству детей со свойствами снега.</a:t>
            </a:r>
          </a:p>
          <a:p>
            <a:pPr marL="0" indent="457200" algn="just">
              <a:buNone/>
            </a:pPr>
            <a:r>
              <a:rPr lang="ru-RU" sz="1400" dirty="0"/>
              <a:t>Малыши учились наблюдать, видеть причинно-следственные связи, развивали логическое мышление, речь, расширяли свой кругозор.</a:t>
            </a:r>
          </a:p>
          <a:p>
            <a:pPr marL="0" indent="457200" algn="just">
              <a:buNone/>
            </a:pPr>
            <a:r>
              <a:rPr lang="ru-RU" sz="1400" dirty="0"/>
              <a:t>Воспитатель принесла снег в группу, который воспитанники потрогали руками, ощутили какой он холодный и положили его на окошко. Далее всем вместе наблюдали как снег тает в тазике и ладошке взрослого. С большим интересом дети красили снег краской, а затем рассматривали окрашенную воду. Потом девочки превратились в снежинок и кружились вокруг елочки.</a:t>
            </a:r>
          </a:p>
          <a:p>
            <a:pPr marL="0" indent="457200" algn="just">
              <a:buNone/>
            </a:pPr>
            <a:r>
              <a:rPr lang="ru-RU" sz="1400" dirty="0"/>
              <a:t>В конце мероприятия педагог обратила внимание детей на то, во что превратился снег, что вода после него мутная и с разными соринками. Именно потому холодный и не очень чистый снег нельзя кушать</a:t>
            </a:r>
            <a:r>
              <a:rPr lang="ru-RU" sz="1400" dirty="0" smtClean="0"/>
              <a:t>.</a:t>
            </a:r>
            <a:endParaRPr lang="ru-RU" sz="1400" dirty="0"/>
          </a:p>
        </p:txBody>
      </p:sp>
      <p:pic>
        <p:nvPicPr>
          <p:cNvPr id="24578" name="Picture 2" descr="IMG-20210118-WA00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9894" y="5013176"/>
            <a:ext cx="1905000" cy="1428750"/>
          </a:xfrm>
          <a:prstGeom prst="rect">
            <a:avLst/>
          </a:prstGeom>
          <a:solidFill>
            <a:srgbClr val="FFFFFF">
              <a:shade val="85000"/>
            </a:srgbClr>
          </a:solidFill>
          <a:ln w="190500" cap="sq">
            <a:solidFill>
              <a:srgbClr val="85D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24580" name="Picture 4" descr="IMG-20210118-WA00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5855" y="4687038"/>
            <a:ext cx="1905000" cy="1428750"/>
          </a:xfrm>
          <a:prstGeom prst="rect">
            <a:avLst/>
          </a:prstGeom>
          <a:solidFill>
            <a:srgbClr val="FFFFFF">
              <a:shade val="85000"/>
            </a:srgbClr>
          </a:solidFill>
          <a:ln w="190500" cap="sq">
            <a:solidFill>
              <a:srgbClr val="85D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2292" name="Picture 4" descr="https://bscl.ir/child/uploads/Weather/Snowy.jpg"/>
          <p:cNvPicPr>
            <a:picLocks noChangeAspect="1" noChangeArrowheads="1"/>
          </p:cNvPicPr>
          <p:nvPr/>
        </p:nvPicPr>
        <p:blipFill rotWithShape="1">
          <a:blip r:embed="rId4" cstate="print">
            <a:clrChange>
              <a:clrFrom>
                <a:srgbClr val="E9E9E9"/>
              </a:clrFrom>
              <a:clrTo>
                <a:srgbClr val="E9E9E9">
                  <a:alpha val="0"/>
                </a:srgbClr>
              </a:clrTo>
            </a:clrChange>
            <a:extLst>
              <a:ext uri="{28A0092B-C50C-407E-A947-70E740481C1C}">
                <a14:useLocalDpi xmlns:a14="http://schemas.microsoft.com/office/drawing/2010/main" val="0"/>
              </a:ext>
            </a:extLst>
          </a:blip>
          <a:srcRect t="4462"/>
          <a:stretch/>
        </p:blipFill>
        <p:spPr bwMode="auto">
          <a:xfrm>
            <a:off x="4671434" y="1524985"/>
            <a:ext cx="2946921" cy="2799790"/>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https://static.tildacdn.com/tild3636-3237-4166-a539-353930633838/e51d1cd9e1bac07dd6c7.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3036" y="5301208"/>
            <a:ext cx="2408716" cy="1364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08698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4038600" cy="1143000"/>
          </a:xfrm>
        </p:spPr>
        <p:txBody>
          <a:bodyPr/>
          <a:lstStyle/>
          <a:p>
            <a:r>
              <a:rPr lang="ru-RU" b="1" dirty="0" smtClean="0">
                <a:ln w="19050">
                  <a:solidFill>
                    <a:prstClr val="white"/>
                  </a:solidFill>
                  <a:prstDash val="solid"/>
                </a:ln>
                <a:solidFill>
                  <a:srgbClr val="002060"/>
                </a:solidFill>
                <a:effectLst>
                  <a:outerShdw blurRad="50000" dist="50800" dir="7500000" algn="tl">
                    <a:srgbClr val="000000">
                      <a:shade val="5000"/>
                      <a:alpha val="35000"/>
                    </a:srgbClr>
                  </a:outerShdw>
                </a:effectLst>
                <a:latin typeface="Monotype Corsiva" pitchFamily="66" charset="0"/>
                <a:cs typeface="Arial" charset="0"/>
              </a:rPr>
              <a:t>«День снега»</a:t>
            </a:r>
            <a:endParaRPr lang="ru-RU" dirty="0"/>
          </a:p>
        </p:txBody>
      </p:sp>
      <p:sp>
        <p:nvSpPr>
          <p:cNvPr id="4" name="Объект 3"/>
          <p:cNvSpPr>
            <a:spLocks noGrp="1"/>
          </p:cNvSpPr>
          <p:nvPr>
            <p:ph sz="half" idx="2"/>
          </p:nvPr>
        </p:nvSpPr>
        <p:spPr>
          <a:xfrm>
            <a:off x="4648200" y="476672"/>
            <a:ext cx="4038600" cy="5649491"/>
          </a:xfrm>
        </p:spPr>
        <p:txBody>
          <a:bodyPr/>
          <a:lstStyle/>
          <a:p>
            <a:pPr marL="0" indent="457200" algn="just">
              <a:buNone/>
            </a:pPr>
            <a:r>
              <a:rPr lang="ru-RU" sz="2000" dirty="0"/>
              <a:t>Всемирный день снега – международный день зимних видов спорта. Проходит под девизом: «Насладиться, ознакомиться и испытать!».</a:t>
            </a:r>
          </a:p>
          <a:p>
            <a:pPr marL="0" indent="457200" algn="just">
              <a:buNone/>
            </a:pPr>
            <a:r>
              <a:rPr lang="ru-RU" sz="2000" dirty="0"/>
              <a:t>В 1 младшую группу в этот раз снеговик пришел с рассказом о дне снега и о зимних развлечениях. А потом ребята вместе с гостем и воспитателем знакомились со свойствами снега, что он тает от тепла и превращается в воду. А потом ребята сделали из бумаги много маленьких </a:t>
            </a:r>
            <a:r>
              <a:rPr lang="ru-RU" sz="2000" dirty="0" err="1"/>
              <a:t>снеговичков</a:t>
            </a:r>
            <a:r>
              <a:rPr lang="ru-RU" sz="2000" dirty="0" smtClean="0"/>
              <a:t>.</a:t>
            </a:r>
            <a:endParaRPr lang="ru-RU" sz="2000" dirty="0"/>
          </a:p>
        </p:txBody>
      </p:sp>
      <p:pic>
        <p:nvPicPr>
          <p:cNvPr id="25602" name="Picture 2" descr="IMG-20210120-WA00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417637"/>
            <a:ext cx="1440160" cy="1911717"/>
          </a:xfrm>
          <a:prstGeom prst="rect">
            <a:avLst/>
          </a:prstGeom>
          <a:solidFill>
            <a:srgbClr val="FFFFFF">
              <a:shade val="85000"/>
            </a:srgbClr>
          </a:solidFill>
          <a:ln w="190500" cap="sq">
            <a:solidFill>
              <a:srgbClr val="85D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25604" name="Picture 4" descr="IMG-20210120-WA00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76013">
            <a:off x="2589685" y="1436202"/>
            <a:ext cx="1512168" cy="1874588"/>
          </a:xfrm>
          <a:prstGeom prst="rect">
            <a:avLst/>
          </a:prstGeom>
          <a:solidFill>
            <a:srgbClr val="FFFFFF">
              <a:shade val="85000"/>
            </a:srgbClr>
          </a:solidFill>
          <a:ln w="190500" cap="sq">
            <a:solidFill>
              <a:srgbClr val="85D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3314" name="Picture 2" descr="https://fsd.multiurok.ru/html/2018/03/07/s_5a9fafb8d9971/850435_2.jpe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4631" y="3717032"/>
            <a:ext cx="2604913" cy="2677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32055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495800" y="274638"/>
            <a:ext cx="4191000" cy="1143000"/>
          </a:xfrm>
        </p:spPr>
        <p:txBody>
          <a:bodyPr/>
          <a:lstStyle/>
          <a:p>
            <a:r>
              <a:rPr lang="ru-RU" b="1" dirty="0" smtClean="0">
                <a:ln w="19050">
                  <a:solidFill>
                    <a:prstClr val="white"/>
                  </a:solidFill>
                  <a:prstDash val="solid"/>
                </a:ln>
                <a:solidFill>
                  <a:srgbClr val="002060"/>
                </a:solidFill>
                <a:effectLst>
                  <a:outerShdw blurRad="50000" dist="50800" dir="7500000" algn="tl">
                    <a:srgbClr val="000000">
                      <a:shade val="5000"/>
                      <a:alpha val="35000"/>
                    </a:srgbClr>
                  </a:outerShdw>
                </a:effectLst>
                <a:latin typeface="Monotype Corsiva" pitchFamily="66" charset="0"/>
                <a:cs typeface="Arial" charset="0"/>
              </a:rPr>
              <a:t>«Международный день зимних видов спорта»</a:t>
            </a:r>
            <a:endParaRPr lang="ru-RU" dirty="0"/>
          </a:p>
        </p:txBody>
      </p:sp>
      <p:sp>
        <p:nvSpPr>
          <p:cNvPr id="3" name="Объект 2"/>
          <p:cNvSpPr>
            <a:spLocks noGrp="1"/>
          </p:cNvSpPr>
          <p:nvPr>
            <p:ph sz="half" idx="1"/>
          </p:nvPr>
        </p:nvSpPr>
        <p:spPr>
          <a:xfrm>
            <a:off x="457200" y="404664"/>
            <a:ext cx="4038600" cy="5721499"/>
          </a:xfrm>
        </p:spPr>
        <p:txBody>
          <a:bodyPr/>
          <a:lstStyle/>
          <a:p>
            <a:pPr marL="0" indent="457200" algn="just">
              <a:buNone/>
            </a:pPr>
            <a:r>
              <a:rPr lang="ru-RU" sz="1400" dirty="0"/>
              <a:t>В рамках Международного дня зимних видов спорта 19 января в нашем детском саду был проведён спортивный праздник, посвященный зимним видам спорта. Организатором данного мероприятия стала инструктор по физической культуре. К сожалению, из-за сильных морозов праздник не возможно было провести на улице, поэтому оно прошло в спортивном зале. Но всё же данное мероприятие останется на долго в памяти у ребят!</a:t>
            </a:r>
          </a:p>
          <a:p>
            <a:pPr marL="0" indent="457200" algn="just">
              <a:buNone/>
            </a:pPr>
            <a:r>
              <a:rPr lang="ru-RU" sz="1400" dirty="0" smtClean="0"/>
              <a:t>Не </a:t>
            </a:r>
            <a:r>
              <a:rPr lang="ru-RU" sz="1400" dirty="0"/>
              <a:t>важно, кто стал победителем соревнований, главное, что все почувствовали атмосферу праздника, сердечности и доброжелательности, взаимного уважения и понимания. Мы, работники детского сада, уверены, что данные мероприятия будут способствовать сплочению детского коллектива и появлению желания и дальше заниматься спортом</a:t>
            </a:r>
            <a:r>
              <a:rPr lang="ru-RU" sz="1400" dirty="0" smtClean="0"/>
              <a:t>.</a:t>
            </a:r>
            <a:endParaRPr lang="ru-RU" sz="1400" dirty="0"/>
          </a:p>
        </p:txBody>
      </p:sp>
      <p:pic>
        <p:nvPicPr>
          <p:cNvPr id="26626" name="Picture 2" descr="IMG-20210121-WA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6300" y="2343150"/>
            <a:ext cx="1905000" cy="1428750"/>
          </a:xfrm>
          <a:prstGeom prst="rect">
            <a:avLst/>
          </a:prstGeom>
          <a:solidFill>
            <a:srgbClr val="FFFFFF">
              <a:shade val="85000"/>
            </a:srgbClr>
          </a:solidFill>
          <a:ln w="190500" cap="sq">
            <a:solidFill>
              <a:srgbClr val="85D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26628" name="Picture 4" descr="IMG-20210119-WA00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164096">
            <a:off x="6781800" y="2636912"/>
            <a:ext cx="1905000" cy="1743076"/>
          </a:xfrm>
          <a:prstGeom prst="rect">
            <a:avLst/>
          </a:prstGeom>
          <a:solidFill>
            <a:srgbClr val="FFFFFF">
              <a:shade val="85000"/>
            </a:srgbClr>
          </a:solidFill>
          <a:ln w="190500" cap="sq">
            <a:solidFill>
              <a:srgbClr val="85D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4338" name="Picture 2" descr="https://conceptdraw.com/a2256c3/p18/preview/640/pict--ski-jumping-winter-sports-pictograms---vector-stencils-library.png--diagram-flowchart-example.pn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14464" y="3508450"/>
            <a:ext cx="3143672" cy="3143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29090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4038600" cy="1143000"/>
          </a:xfrm>
        </p:spPr>
        <p:txBody>
          <a:bodyPr/>
          <a:lstStyle/>
          <a:p>
            <a:r>
              <a:rPr lang="ru-RU" b="1" dirty="0" smtClean="0">
                <a:ln w="19050">
                  <a:solidFill>
                    <a:prstClr val="white"/>
                  </a:solidFill>
                  <a:prstDash val="solid"/>
                </a:ln>
                <a:solidFill>
                  <a:srgbClr val="FF3300"/>
                </a:solidFill>
                <a:effectLst>
                  <a:outerShdw blurRad="50000" dist="50800" dir="7500000" algn="tl">
                    <a:srgbClr val="000000">
                      <a:shade val="5000"/>
                      <a:alpha val="35000"/>
                    </a:srgbClr>
                  </a:outerShdw>
                </a:effectLst>
                <a:latin typeface="Monotype Corsiva" pitchFamily="66" charset="0"/>
                <a:cs typeface="Arial" charset="0"/>
              </a:rPr>
              <a:t>«День объятий»</a:t>
            </a:r>
            <a:endParaRPr lang="ru-RU" dirty="0">
              <a:solidFill>
                <a:srgbClr val="FF3300"/>
              </a:solidFill>
            </a:endParaRPr>
          </a:p>
        </p:txBody>
      </p:sp>
      <p:sp>
        <p:nvSpPr>
          <p:cNvPr id="4" name="Объект 3"/>
          <p:cNvSpPr>
            <a:spLocks noGrp="1"/>
          </p:cNvSpPr>
          <p:nvPr>
            <p:ph sz="half" idx="2"/>
          </p:nvPr>
        </p:nvSpPr>
        <p:spPr>
          <a:xfrm>
            <a:off x="4648200" y="476672"/>
            <a:ext cx="4038600" cy="5649491"/>
          </a:xfrm>
        </p:spPr>
        <p:txBody>
          <a:bodyPr/>
          <a:lstStyle/>
          <a:p>
            <a:pPr marL="0" indent="457200" algn="just">
              <a:buNone/>
            </a:pPr>
            <a:r>
              <a:rPr lang="ru-RU" sz="1600" dirty="0"/>
              <a:t>В середине зимы, есть удивительно теплый праздник. 21 января во всем мире отмечается один из самых необычных праздников - Международный день объятий. Объятия, иногда, сильнее слов, они могут успокоить, вселить надежду, да и просто согреть. Объятия могут сделать много хорошего – особенно для детей.</a:t>
            </a:r>
          </a:p>
          <a:p>
            <a:pPr marL="0" indent="457200" algn="just">
              <a:buNone/>
            </a:pPr>
            <a:r>
              <a:rPr lang="ru-RU" sz="1600" dirty="0"/>
              <a:t>В детском саду этот день - еще один способ повеселиться, доставить радость друг другу, поиграть в интересные </a:t>
            </a:r>
            <a:r>
              <a:rPr lang="ru-RU" sz="1600" dirty="0" smtClean="0"/>
              <a:t>игры</a:t>
            </a:r>
            <a:endParaRPr lang="ru-RU" sz="1600" dirty="0"/>
          </a:p>
        </p:txBody>
      </p:sp>
      <p:pic>
        <p:nvPicPr>
          <p:cNvPr id="27650" name="Picture 2" descr="IMG_947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124744"/>
            <a:ext cx="1905000" cy="1428750"/>
          </a:xfrm>
          <a:prstGeom prst="rect">
            <a:avLst/>
          </a:prstGeom>
          <a:solidFill>
            <a:srgbClr val="FFFFFF">
              <a:shade val="85000"/>
            </a:srgbClr>
          </a:solidFill>
          <a:ln w="190500" cap="sq">
            <a:solidFill>
              <a:srgbClr val="FFFF66"/>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27652" name="Picture 4" descr="IMG-20210122-WA00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95475">
            <a:off x="2411977" y="1324146"/>
            <a:ext cx="1905000" cy="1428750"/>
          </a:xfrm>
          <a:prstGeom prst="rect">
            <a:avLst/>
          </a:prstGeom>
          <a:solidFill>
            <a:srgbClr val="FFFFFF">
              <a:shade val="85000"/>
            </a:srgbClr>
          </a:solidFill>
          <a:ln w="190500" cap="sq">
            <a:solidFill>
              <a:srgbClr val="FFFF66"/>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27654" name="Picture 6" descr="IMG-20210121-WA00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983" y="2712339"/>
            <a:ext cx="1324199" cy="1757786"/>
          </a:xfrm>
          <a:prstGeom prst="rect">
            <a:avLst/>
          </a:prstGeom>
          <a:solidFill>
            <a:srgbClr val="FFFFFF">
              <a:shade val="85000"/>
            </a:srgbClr>
          </a:solidFill>
          <a:ln w="190500" cap="sq">
            <a:solidFill>
              <a:srgbClr val="FFFF66"/>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5362" name="Picture 2" descr="https://kartinki-life.ru/articles/2020/08/22/mezhdunarodnyy-den-obyatiy-118.jp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87174" y="3188568"/>
            <a:ext cx="3354606" cy="3354606"/>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https://www.beesona.ru/upload/679/5ff076b6c33c26fda7e54e074d470713.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697211" y="3717032"/>
            <a:ext cx="4141989" cy="1884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62825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48200" y="274638"/>
            <a:ext cx="4038600" cy="1143000"/>
          </a:xfrm>
        </p:spPr>
        <p:txBody>
          <a:bodyPr/>
          <a:lstStyle/>
          <a:p>
            <a:r>
              <a:rPr lang="ru-RU" b="1" dirty="0" smtClean="0">
                <a:ln w="19050">
                  <a:solidFill>
                    <a:prstClr val="white"/>
                  </a:solidFill>
                  <a:prstDash val="solid"/>
                </a:ln>
                <a:solidFill>
                  <a:srgbClr val="FF3300"/>
                </a:solidFill>
                <a:effectLst>
                  <a:outerShdw blurRad="50000" dist="50800" dir="7500000" algn="tl">
                    <a:srgbClr val="000000">
                      <a:shade val="5000"/>
                      <a:alpha val="35000"/>
                    </a:srgbClr>
                  </a:outerShdw>
                </a:effectLst>
                <a:latin typeface="Monotype Corsiva" pitchFamily="66" charset="0"/>
                <a:cs typeface="Arial" charset="0"/>
              </a:rPr>
              <a:t>«Блокадный Ленинград»</a:t>
            </a:r>
            <a:endParaRPr lang="ru-RU" dirty="0">
              <a:solidFill>
                <a:srgbClr val="FF3300"/>
              </a:solidFill>
            </a:endParaRPr>
          </a:p>
        </p:txBody>
      </p:sp>
      <p:sp>
        <p:nvSpPr>
          <p:cNvPr id="3" name="Объект 2"/>
          <p:cNvSpPr>
            <a:spLocks noGrp="1"/>
          </p:cNvSpPr>
          <p:nvPr>
            <p:ph sz="half" idx="1"/>
          </p:nvPr>
        </p:nvSpPr>
        <p:spPr>
          <a:xfrm>
            <a:off x="457200" y="476672"/>
            <a:ext cx="4038600" cy="5649491"/>
          </a:xfrm>
        </p:spPr>
        <p:txBody>
          <a:bodyPr/>
          <a:lstStyle/>
          <a:p>
            <a:pPr marL="0" indent="457200" algn="just">
              <a:buNone/>
            </a:pPr>
            <a:r>
              <a:rPr lang="ru-RU" sz="1400" dirty="0" smtClean="0"/>
              <a:t>26 января в </a:t>
            </a:r>
            <a:r>
              <a:rPr lang="ru-RU" sz="1400" dirty="0"/>
              <a:t>нашем детском саду состоялось тематическое мероприятие, посвященное освобождению Ленинграда от фашистской блокады. Воспитанники узнали о том, как мужественно сражался осажденный город, о стойкости его жителей. Дети ознакомились с фотоматериалами будней людей во время войны и трагическими событиями того времени. Ребята осознали то, как тяжело доставался кусок хлеба людям и на фронте, и в тылу. Хлеб ценился наравне с боевым оружием.</a:t>
            </a:r>
          </a:p>
          <a:p>
            <a:pPr marL="0" indent="457200" algn="just">
              <a:buNone/>
            </a:pPr>
            <a:r>
              <a:rPr lang="ru-RU" sz="1400" dirty="0"/>
              <a:t>Дети не остались равнодушными к увиденному и с воодушевлением читали стихотворения, а также инсценировали их.</a:t>
            </a:r>
          </a:p>
          <a:p>
            <a:pPr marL="0" indent="457200" algn="just">
              <a:buNone/>
            </a:pPr>
            <a:r>
              <a:rPr lang="ru-RU" sz="1400" dirty="0"/>
              <a:t>В конце мероприятия внимательно слушали песни «Священная война» и «Эх, Ладога» для поддержания патриотического духа</a:t>
            </a:r>
            <a:r>
              <a:rPr lang="ru-RU" sz="1400" dirty="0" smtClean="0"/>
              <a:t>.</a:t>
            </a:r>
            <a:endParaRPr lang="ru-RU" sz="1400" dirty="0"/>
          </a:p>
        </p:txBody>
      </p:sp>
      <p:pic>
        <p:nvPicPr>
          <p:cNvPr id="28674" name="Picture 2" descr="IMG-20210125-WA00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0693" y="1772816"/>
            <a:ext cx="1905000" cy="1666875"/>
          </a:xfrm>
          <a:prstGeom prst="rect">
            <a:avLst/>
          </a:prstGeom>
          <a:solidFill>
            <a:srgbClr val="FFFFFF">
              <a:shade val="85000"/>
            </a:srgbClr>
          </a:solidFill>
          <a:ln w="190500" cap="sq">
            <a:solidFill>
              <a:srgbClr val="92D050"/>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28676" name="Picture 4" descr="IMG-20210125-WA00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50184">
            <a:off x="7087654" y="1910029"/>
            <a:ext cx="1905000" cy="1790701"/>
          </a:xfrm>
          <a:prstGeom prst="rect">
            <a:avLst/>
          </a:prstGeom>
          <a:solidFill>
            <a:srgbClr val="FFFFFF">
              <a:shade val="85000"/>
            </a:srgbClr>
          </a:solidFill>
          <a:ln w="190500" cap="sq">
            <a:solidFill>
              <a:srgbClr val="92D050"/>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6386" name="Picture 2" descr="https://ds04.infourok.ru/uploads/ex/0f55/000c57dc-dbec1016/img2.jpg"/>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4038" b="9160"/>
          <a:stretch/>
        </p:blipFill>
        <p:spPr bwMode="auto">
          <a:xfrm>
            <a:off x="4628162" y="3863840"/>
            <a:ext cx="3892054" cy="2533801"/>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https://s-2-suz.edusite.ru/images/blokada_leningrada_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5616" y="4005064"/>
            <a:ext cx="2187513" cy="2615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88408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4038600" cy="1143000"/>
          </a:xfrm>
        </p:spPr>
        <p:txBody>
          <a:bodyPr/>
          <a:lstStyle/>
          <a:p>
            <a:r>
              <a:rPr lang="ru-RU" b="1" dirty="0" smtClean="0">
                <a:ln w="19050">
                  <a:solidFill>
                    <a:prstClr val="white"/>
                  </a:solidFill>
                  <a:prstDash val="solid"/>
                </a:ln>
                <a:solidFill>
                  <a:srgbClr val="FF3300"/>
                </a:solidFill>
                <a:effectLst>
                  <a:outerShdw blurRad="50000" dist="50800" dir="7500000" algn="tl">
                    <a:srgbClr val="000000">
                      <a:shade val="5000"/>
                      <a:alpha val="35000"/>
                    </a:srgbClr>
                  </a:outerShdw>
                </a:effectLst>
                <a:latin typeface="Monotype Corsiva" pitchFamily="66" charset="0"/>
                <a:cs typeface="Arial" charset="0"/>
              </a:rPr>
              <a:t>«Герб семьи»</a:t>
            </a:r>
            <a:endParaRPr lang="ru-RU" dirty="0">
              <a:solidFill>
                <a:srgbClr val="FF3300"/>
              </a:solidFill>
            </a:endParaRPr>
          </a:p>
        </p:txBody>
      </p:sp>
      <p:sp>
        <p:nvSpPr>
          <p:cNvPr id="4" name="Объект 3"/>
          <p:cNvSpPr>
            <a:spLocks noGrp="1"/>
          </p:cNvSpPr>
          <p:nvPr>
            <p:ph sz="half" idx="2"/>
          </p:nvPr>
        </p:nvSpPr>
        <p:spPr>
          <a:xfrm>
            <a:off x="4648200" y="404664"/>
            <a:ext cx="4038600" cy="5721499"/>
          </a:xfrm>
        </p:spPr>
        <p:txBody>
          <a:bodyPr/>
          <a:lstStyle/>
          <a:p>
            <a:pPr marL="0" indent="457200" algn="just">
              <a:buNone/>
            </a:pPr>
            <a:r>
              <a:rPr lang="ru-RU" sz="1600" dirty="0"/>
              <a:t>Герб – это символическое изображение главных заслуг, отличительных особенностей человека, рода, города или страны. Вот с этого и начала предварительную работу с родителями педагог ясельной группы. Она посоветовала с чего начать и побеседовала о индивидуальной семейной гордости.</a:t>
            </a:r>
          </a:p>
          <a:p>
            <a:pPr marL="0" indent="457200" algn="just">
              <a:buNone/>
            </a:pPr>
            <a:r>
              <a:rPr lang="ru-RU" sz="1600" dirty="0"/>
              <a:t>Сами родители при изготовлении герба вместе с ребенком объяснили ему, что означает герб семьи и для чего он нужен. Малыши помогали при оформлении: раскрашивали крупные детали, приклеивали части герба.</a:t>
            </a:r>
          </a:p>
          <a:p>
            <a:pPr marL="0" indent="457200" algn="just">
              <a:buNone/>
            </a:pPr>
            <a:r>
              <a:rPr lang="ru-RU" sz="1600" dirty="0"/>
              <a:t>Гербы семей получились яркими и понятными, а также эстетически выразительными. Вот и получилось, что даже самой обычной на вид семье всегда есть чем гордиться</a:t>
            </a:r>
            <a:r>
              <a:rPr lang="ru-RU" sz="1600" dirty="0" smtClean="0"/>
              <a:t>.</a:t>
            </a:r>
            <a:endParaRPr lang="ru-RU" sz="1600" dirty="0"/>
          </a:p>
        </p:txBody>
      </p:sp>
      <p:pic>
        <p:nvPicPr>
          <p:cNvPr id="29698" name="Picture 2" descr="IMG-20210119-WA00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052736"/>
            <a:ext cx="1076325" cy="1428750"/>
          </a:xfrm>
          <a:prstGeom prst="rect">
            <a:avLst/>
          </a:prstGeom>
          <a:solidFill>
            <a:srgbClr val="FFFFFF">
              <a:shade val="85000"/>
            </a:srgbClr>
          </a:solidFill>
          <a:ln w="190500" cap="sq">
            <a:solidFill>
              <a:srgbClr val="FFFF66"/>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29700" name="Picture 4" descr="IMG-20210119-WA00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36908">
            <a:off x="1776726" y="1061406"/>
            <a:ext cx="1076325" cy="1428750"/>
          </a:xfrm>
          <a:prstGeom prst="rect">
            <a:avLst/>
          </a:prstGeom>
          <a:solidFill>
            <a:srgbClr val="FFFFFF">
              <a:shade val="85000"/>
            </a:srgbClr>
          </a:solidFill>
          <a:ln w="190500" cap="sq">
            <a:solidFill>
              <a:srgbClr val="FFFF66"/>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29702" name="Picture 6" descr="IMG-20210119-WA00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80223">
            <a:off x="2730665" y="2469154"/>
            <a:ext cx="1076325" cy="1428750"/>
          </a:xfrm>
          <a:prstGeom prst="rect">
            <a:avLst/>
          </a:prstGeom>
          <a:solidFill>
            <a:srgbClr val="FFFFFF">
              <a:shade val="85000"/>
            </a:srgbClr>
          </a:solidFill>
          <a:ln w="190500" cap="sq">
            <a:solidFill>
              <a:srgbClr val="FFFF66"/>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29704" name="Picture 8" descr="IMG-20210122-WA002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0762" y="2640790"/>
            <a:ext cx="1076325" cy="1428750"/>
          </a:xfrm>
          <a:prstGeom prst="rect">
            <a:avLst/>
          </a:prstGeom>
          <a:solidFill>
            <a:srgbClr val="FFFFFF">
              <a:shade val="85000"/>
            </a:srgbClr>
          </a:solidFill>
          <a:ln w="190500" cap="sq">
            <a:solidFill>
              <a:srgbClr val="FFFF66"/>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34566165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48200" y="274638"/>
            <a:ext cx="4038600" cy="1143000"/>
          </a:xfrm>
        </p:spPr>
        <p:txBody>
          <a:bodyPr/>
          <a:lstStyle/>
          <a:p>
            <a:r>
              <a:rPr lang="ru-RU" b="1" dirty="0" smtClean="0">
                <a:ln w="19050">
                  <a:solidFill>
                    <a:prstClr val="white"/>
                  </a:solidFill>
                  <a:prstDash val="solid"/>
                </a:ln>
                <a:solidFill>
                  <a:srgbClr val="FF3300"/>
                </a:solidFill>
                <a:effectLst>
                  <a:outerShdw blurRad="50000" dist="50800" dir="7500000" algn="tl">
                    <a:srgbClr val="000000">
                      <a:shade val="5000"/>
                      <a:alpha val="35000"/>
                    </a:srgbClr>
                  </a:outerShdw>
                </a:effectLst>
                <a:latin typeface="Monotype Corsiva" pitchFamily="66" charset="0"/>
                <a:cs typeface="Arial" charset="0"/>
              </a:rPr>
              <a:t>«Поссорились – помирились!»</a:t>
            </a:r>
            <a:endParaRPr lang="ru-RU" dirty="0">
              <a:solidFill>
                <a:srgbClr val="FF3300"/>
              </a:solidFill>
            </a:endParaRPr>
          </a:p>
        </p:txBody>
      </p:sp>
      <p:sp>
        <p:nvSpPr>
          <p:cNvPr id="3" name="Объект 2"/>
          <p:cNvSpPr>
            <a:spLocks noGrp="1"/>
          </p:cNvSpPr>
          <p:nvPr>
            <p:ph sz="half" idx="1"/>
          </p:nvPr>
        </p:nvSpPr>
        <p:spPr>
          <a:xfrm>
            <a:off x="457200" y="404664"/>
            <a:ext cx="4038600" cy="5721499"/>
          </a:xfrm>
        </p:spPr>
        <p:txBody>
          <a:bodyPr/>
          <a:lstStyle/>
          <a:p>
            <a:pPr marL="0" indent="457200" algn="just">
              <a:buNone/>
            </a:pPr>
            <a:r>
              <a:rPr lang="ru-RU" sz="1400" dirty="0"/>
              <a:t>Дошкольники много времени проводят в общении со сверстниками. Наблюдая за детскими играми, взрослые радуются, если ребенок легко контактирует с окружающими, и тревожатся, если общение  не складывается. Дети младшего возраста еще не умеют правильно общаться друг с другом, поддерживать дружеские отношения. Их «Я сам», «Я первый», зачастую приводят к спорам. Именно в среднем  возрасте нужно формировать навыки благородного и вежливого общения. С детьми было проведено мероприятие, по  социально-коммуникативному развитию «Поссорились-помирились</a:t>
            </a:r>
            <a:r>
              <a:rPr lang="ru-RU" sz="1400" dirty="0" smtClean="0"/>
              <a:t>!»</a:t>
            </a:r>
          </a:p>
          <a:p>
            <a:pPr marL="0" indent="457200" algn="just">
              <a:buNone/>
            </a:pPr>
            <a:r>
              <a:rPr lang="ru-RU" sz="1400" dirty="0"/>
              <a:t>Дети пришли к выводу, что у дружбы не бывает выходных и что дружить – значит, помогать друг другу, не обижать и делиться друг с другом </a:t>
            </a:r>
            <a:r>
              <a:rPr lang="ru-RU" sz="1400" dirty="0" smtClean="0"/>
              <a:t>игрушками. Дети </a:t>
            </a:r>
            <a:r>
              <a:rPr lang="ru-RU" sz="1400" dirty="0"/>
              <a:t>пришли к выводу, что у дружбы не бывает выходных и что дружить – значит, помогать друг другу, не обижать и делиться друг с другом игрушками</a:t>
            </a:r>
          </a:p>
        </p:txBody>
      </p:sp>
      <p:pic>
        <p:nvPicPr>
          <p:cNvPr id="30722" name="Picture 2" descr="IMG-20210120-WA00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3658" y="1684262"/>
            <a:ext cx="1905000" cy="1581151"/>
          </a:xfrm>
          <a:prstGeom prst="rect">
            <a:avLst/>
          </a:prstGeom>
          <a:solidFill>
            <a:srgbClr val="FFFFFF">
              <a:shade val="85000"/>
            </a:srgbClr>
          </a:solidFill>
          <a:ln w="190500" cap="sq">
            <a:solidFill>
              <a:srgbClr val="FFFF66"/>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30724" name="Picture 4" descr="IMG-20210120-WA0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166120">
            <a:off x="6887716" y="1960492"/>
            <a:ext cx="1905000" cy="1428750"/>
          </a:xfrm>
          <a:prstGeom prst="rect">
            <a:avLst/>
          </a:prstGeom>
          <a:solidFill>
            <a:srgbClr val="FFFFFF">
              <a:shade val="85000"/>
            </a:srgbClr>
          </a:solidFill>
          <a:ln w="190500" cap="sq">
            <a:solidFill>
              <a:srgbClr val="FFFF66"/>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7412" name="Picture 4" descr="https://ds05.infourok.ru/uploads/ex/11cb/00172fc2-5c99ee8a/hello_html_1afa1b64.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3848" y="4437112"/>
            <a:ext cx="2075727" cy="2075727"/>
          </a:xfrm>
          <a:prstGeom prst="rect">
            <a:avLst/>
          </a:prstGeom>
          <a:noFill/>
          <a:extLst>
            <a:ext uri="{909E8E84-426E-40DD-AFC4-6F175D3DCCD1}">
              <a14:hiddenFill xmlns:a14="http://schemas.microsoft.com/office/drawing/2010/main">
                <a:solidFill>
                  <a:srgbClr val="FFFFFF"/>
                </a:solidFill>
              </a14:hiddenFill>
            </a:ext>
          </a:extLst>
        </p:spPr>
      </p:pic>
      <p:pic>
        <p:nvPicPr>
          <p:cNvPr id="17416" name="Picture 8" descr="http://img.desmotivaciones.es/201104/images3_242.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6657" t="6561" r="6258" b="18255"/>
          <a:stretch/>
        </p:blipFill>
        <p:spPr bwMode="auto">
          <a:xfrm>
            <a:off x="6156176" y="3785535"/>
            <a:ext cx="2670448" cy="2731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50946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4038600" cy="1143000"/>
          </a:xfrm>
        </p:spPr>
        <p:txBody>
          <a:bodyPr/>
          <a:lstStyle/>
          <a:p>
            <a:r>
              <a:rPr lang="ru-RU" b="1" dirty="0" smtClean="0">
                <a:ln w="19050">
                  <a:solidFill>
                    <a:prstClr val="white"/>
                  </a:solidFill>
                  <a:prstDash val="solid"/>
                </a:ln>
                <a:solidFill>
                  <a:srgbClr val="002060"/>
                </a:solidFill>
                <a:effectLst>
                  <a:outerShdw blurRad="50000" dist="50800" dir="7500000" algn="tl">
                    <a:srgbClr val="000000">
                      <a:shade val="5000"/>
                      <a:alpha val="35000"/>
                    </a:srgbClr>
                  </a:outerShdw>
                </a:effectLst>
                <a:latin typeface="Monotype Corsiva" pitchFamily="66" charset="0"/>
                <a:cs typeface="Arial" charset="0"/>
              </a:rPr>
              <a:t>«Чародейка зима»</a:t>
            </a:r>
            <a:endParaRPr lang="ru-RU" dirty="0"/>
          </a:p>
        </p:txBody>
      </p:sp>
      <p:sp>
        <p:nvSpPr>
          <p:cNvPr id="4" name="Объект 3"/>
          <p:cNvSpPr>
            <a:spLocks noGrp="1"/>
          </p:cNvSpPr>
          <p:nvPr>
            <p:ph sz="half" idx="2"/>
          </p:nvPr>
        </p:nvSpPr>
        <p:spPr>
          <a:xfrm>
            <a:off x="4648200" y="404664"/>
            <a:ext cx="4038600" cy="5721499"/>
          </a:xfrm>
        </p:spPr>
        <p:txBody>
          <a:bodyPr/>
          <a:lstStyle/>
          <a:p>
            <a:pPr marL="0" indent="457200" algn="just">
              <a:buNone/>
            </a:pPr>
            <a:r>
              <a:rPr lang="ru-RU" sz="1200" dirty="0"/>
              <a:t>Зима – волшебное время года, наступление которого с нетерпением ждут наши дети. Пожалуй, никакое другое время не может порадовать их таким большим разнообразием игр и развлечений на свежем воздухе.</a:t>
            </a:r>
          </a:p>
          <a:p>
            <a:pPr marL="0" indent="457200" algn="just">
              <a:buNone/>
            </a:pPr>
            <a:r>
              <a:rPr lang="ru-RU" sz="1200" dirty="0"/>
              <a:t>На территории нашего детского сада, как в сказке, появились различные персонажи, вылепленные из снега. Оформление зимних участков – работа непростая, требующая больших физических затрат. Поэтому без привлечения родителей не обойтись. И благодаря совместным усилиям педагогов, воспитанников и их родителей снежные постройки появились на территории детского сада.</a:t>
            </a:r>
          </a:p>
          <a:p>
            <a:pPr marL="0" indent="457200" algn="just">
              <a:buNone/>
            </a:pPr>
            <a:r>
              <a:rPr lang="ru-RU" sz="1200" b="1" i="1" dirty="0" smtClean="0"/>
              <a:t>3 февраля подведены </a:t>
            </a:r>
            <a:r>
              <a:rPr lang="ru-RU" sz="1200" b="1" i="1" dirty="0"/>
              <a:t>итоги смотра — конкурса снежных построек «Чародейка зима».</a:t>
            </a:r>
            <a:endParaRPr lang="ru-RU" sz="1200" dirty="0"/>
          </a:p>
          <a:p>
            <a:pPr marL="0" indent="457200" algn="just">
              <a:buNone/>
            </a:pPr>
            <a:r>
              <a:rPr lang="ru-RU" sz="1200" dirty="0"/>
              <a:t>Все группы творчески и организованно подошли к делу: к работе приступили заранее, сначала накидав кучи снега, затем создавали силуэты своих фигур, отсекая лишнее.   В результате все фигуры получились разными. И это были не только сюжетные фигуры, но и постройки для развития двигательной активности детей: лабиринты, горки, орки для метания в цель и многое другое.</a:t>
            </a:r>
          </a:p>
          <a:p>
            <a:pPr marL="0" indent="457200" algn="just">
              <a:buNone/>
            </a:pPr>
            <a:r>
              <a:rPr lang="ru-RU" sz="1200" dirty="0"/>
              <a:t>В этом конкурсе не было проигравших. И самая большая награда – светящиеся от радости глаза ребят!</a:t>
            </a:r>
          </a:p>
          <a:p>
            <a:pPr marL="0" indent="457200" algn="just">
              <a:buNone/>
            </a:pPr>
            <a:r>
              <a:rPr lang="ru-RU" sz="1200" b="1" i="1" dirty="0"/>
              <a:t>Благодарим всех за участие и творческий подход к конкурсу</a:t>
            </a:r>
            <a:r>
              <a:rPr lang="ru-RU" sz="1200" b="1" i="1" dirty="0" smtClean="0"/>
              <a:t>!</a:t>
            </a:r>
            <a:endParaRPr lang="ru-RU" sz="1200" dirty="0"/>
          </a:p>
        </p:txBody>
      </p:sp>
      <p:pic>
        <p:nvPicPr>
          <p:cNvPr id="31746" name="Picture 2" descr="IMG-20210121-WA004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016" y="1268760"/>
            <a:ext cx="1905000" cy="1428750"/>
          </a:xfrm>
          <a:prstGeom prst="rect">
            <a:avLst/>
          </a:prstGeom>
          <a:solidFill>
            <a:srgbClr val="FFFFFF">
              <a:shade val="85000"/>
            </a:srgbClr>
          </a:solidFill>
          <a:ln w="190500" cap="sq">
            <a:solidFill>
              <a:srgbClr val="85D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31748" name="Picture 4" descr="IMG-20210202-WA00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101281">
            <a:off x="2467297" y="1292255"/>
            <a:ext cx="1905000" cy="1428750"/>
          </a:xfrm>
          <a:prstGeom prst="rect">
            <a:avLst/>
          </a:prstGeom>
          <a:solidFill>
            <a:srgbClr val="FFFFFF">
              <a:shade val="85000"/>
            </a:srgbClr>
          </a:solidFill>
          <a:ln w="190500" cap="sq">
            <a:solidFill>
              <a:srgbClr val="85D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8434" name="Picture 2" descr="https://i.pinimg.com/736x/d8/64/f5/d864f5013d85181f2f657628dd38edb5.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9592" y="2745174"/>
            <a:ext cx="2952388" cy="3785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55393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63888" y="274638"/>
            <a:ext cx="5122912" cy="1143000"/>
          </a:xfrm>
        </p:spPr>
        <p:txBody>
          <a:bodyPr/>
          <a:lstStyle/>
          <a:p>
            <a:r>
              <a:rPr lang="ru-RU" b="1" dirty="0" smtClean="0">
                <a:ln w="19050">
                  <a:solidFill>
                    <a:prstClr val="white"/>
                  </a:solidFill>
                  <a:prstDash val="solid"/>
                </a:ln>
                <a:solidFill>
                  <a:srgbClr val="FF3300"/>
                </a:solidFill>
                <a:effectLst>
                  <a:outerShdw blurRad="50000" dist="50800" dir="7500000" algn="tl">
                    <a:srgbClr val="000000">
                      <a:shade val="5000"/>
                      <a:alpha val="35000"/>
                    </a:srgbClr>
                  </a:outerShdw>
                </a:effectLst>
                <a:latin typeface="Monotype Corsiva" pitchFamily="66" charset="0"/>
                <a:cs typeface="Arial" charset="0"/>
              </a:rPr>
              <a:t>«Все профессии важны, все профессии нужны»</a:t>
            </a:r>
            <a:endParaRPr lang="ru-RU" dirty="0">
              <a:solidFill>
                <a:srgbClr val="FF3300"/>
              </a:solidFill>
            </a:endParaRPr>
          </a:p>
        </p:txBody>
      </p:sp>
      <p:sp>
        <p:nvSpPr>
          <p:cNvPr id="3" name="Объект 2"/>
          <p:cNvSpPr>
            <a:spLocks noGrp="1"/>
          </p:cNvSpPr>
          <p:nvPr>
            <p:ph sz="half" idx="1"/>
          </p:nvPr>
        </p:nvSpPr>
        <p:spPr>
          <a:xfrm>
            <a:off x="457200" y="476672"/>
            <a:ext cx="4474840" cy="5649491"/>
          </a:xfrm>
        </p:spPr>
        <p:txBody>
          <a:bodyPr/>
          <a:lstStyle/>
          <a:p>
            <a:pPr marL="0" indent="0" algn="ctr">
              <a:buNone/>
            </a:pPr>
            <a:r>
              <a:rPr lang="ru-RU" sz="1200" dirty="0"/>
              <a:t>Все профессии нужны,</a:t>
            </a:r>
          </a:p>
          <a:p>
            <a:pPr marL="0" indent="0" algn="ctr">
              <a:buNone/>
            </a:pPr>
            <a:r>
              <a:rPr lang="ru-RU" sz="1200" dirty="0"/>
              <a:t>Все профессии важны.</a:t>
            </a:r>
          </a:p>
          <a:p>
            <a:pPr marL="0" indent="0" algn="ctr">
              <a:buNone/>
            </a:pPr>
            <a:r>
              <a:rPr lang="ru-RU" sz="1200" dirty="0"/>
              <a:t>Лечит врач больных людей,</a:t>
            </a:r>
          </a:p>
          <a:p>
            <a:pPr marL="0" indent="0" algn="ctr">
              <a:buNone/>
            </a:pPr>
            <a:r>
              <a:rPr lang="ru-RU" sz="1200" dirty="0"/>
              <a:t>А ветеринар – зверей.</a:t>
            </a:r>
          </a:p>
          <a:p>
            <a:pPr marL="0" indent="0" algn="ctr">
              <a:buNone/>
            </a:pPr>
            <a:r>
              <a:rPr lang="ru-RU" sz="1200" dirty="0"/>
              <a:t>Строит здания строитель,</a:t>
            </a:r>
          </a:p>
          <a:p>
            <a:pPr marL="0" indent="0" algn="ctr">
              <a:buNone/>
            </a:pPr>
            <a:r>
              <a:rPr lang="ru-RU" sz="1200" dirty="0"/>
              <a:t>Чтобы было, где нам жить.</a:t>
            </a:r>
          </a:p>
          <a:p>
            <a:pPr marL="0" indent="0" algn="ctr">
              <a:buNone/>
            </a:pPr>
            <a:r>
              <a:rPr lang="ru-RU" sz="1200" dirty="0"/>
              <a:t>Шьет портниха нам одежду,</a:t>
            </a:r>
          </a:p>
          <a:p>
            <a:pPr marL="0" indent="0" algn="ctr">
              <a:buNone/>
            </a:pPr>
            <a:r>
              <a:rPr lang="ru-RU" sz="1200" dirty="0"/>
              <a:t>Чтобы было, что носить.</a:t>
            </a:r>
          </a:p>
          <a:p>
            <a:pPr marL="0" indent="0" algn="ctr">
              <a:buNone/>
            </a:pPr>
            <a:r>
              <a:rPr lang="ru-RU" sz="1200" dirty="0"/>
              <a:t>А учитель в школу ходит,</a:t>
            </a:r>
          </a:p>
          <a:p>
            <a:pPr marL="0" indent="0" algn="ctr">
              <a:buNone/>
            </a:pPr>
            <a:r>
              <a:rPr lang="ru-RU" sz="1200" dirty="0"/>
              <a:t>Чтобы деток нам учить.</a:t>
            </a:r>
          </a:p>
          <a:p>
            <a:pPr marL="0" indent="0" algn="ctr">
              <a:buNone/>
            </a:pPr>
            <a:r>
              <a:rPr lang="ru-RU" sz="1200" dirty="0"/>
              <a:t>Повар варит, жарит, тушит,</a:t>
            </a:r>
          </a:p>
          <a:p>
            <a:pPr marL="0" indent="0" algn="ctr">
              <a:buNone/>
            </a:pPr>
            <a:r>
              <a:rPr lang="ru-RU" sz="1200" dirty="0"/>
              <a:t>Чтоб людей всех накормить.</a:t>
            </a:r>
          </a:p>
          <a:p>
            <a:pPr marL="0" indent="0" algn="ctr">
              <a:buNone/>
            </a:pPr>
            <a:r>
              <a:rPr lang="ru-RU" sz="1200" dirty="0"/>
              <a:t>Каждый делу верно служит,</a:t>
            </a:r>
          </a:p>
          <a:p>
            <a:pPr marL="0" indent="0" algn="ctr">
              <a:buNone/>
            </a:pPr>
            <a:r>
              <a:rPr lang="ru-RU" sz="1200" dirty="0"/>
              <a:t>Чтоб было людям лучше жить.</a:t>
            </a:r>
          </a:p>
          <a:p>
            <a:pPr marL="0" indent="457200" algn="just">
              <a:buNone/>
            </a:pPr>
            <a:r>
              <a:rPr lang="ru-RU" sz="1200" dirty="0"/>
              <a:t>Сегодня в мире насчитывается множество профессий, какие-то уходят своими корнями в далеко прошлое, а некоторые только-только делают первые шаги. Тем сложнее и </a:t>
            </a:r>
            <a:r>
              <a:rPr lang="ru-RU" sz="1200" dirty="0" err="1"/>
              <a:t>ответственнее</a:t>
            </a:r>
            <a:r>
              <a:rPr lang="ru-RU" sz="1200" dirty="0"/>
              <a:t> выбор. На сегодняшний день мы знаем очень много профессий и каждая из них уникальна по-своему.</a:t>
            </a:r>
          </a:p>
          <a:p>
            <a:pPr marL="0" indent="457200" algn="just">
              <a:buNone/>
            </a:pPr>
            <a:r>
              <a:rPr lang="ru-RU" sz="1200" dirty="0"/>
              <a:t>В нашем саду во 2 младшей группе </a:t>
            </a:r>
            <a:r>
              <a:rPr lang="ru-RU" sz="1200" dirty="0" smtClean="0"/>
              <a:t>3 января прошло </a:t>
            </a:r>
            <a:r>
              <a:rPr lang="ru-RU" sz="1200" dirty="0"/>
              <a:t>тематическое мероприятие под названием «Все профессии важны, все профессии нужны». Ребята познакомились с картинками и иллюстрациями с изображением людей разных профессий. Дети читали стихотворение «Кем быть», играли в игры «Полицейский», «Доктор», «Строитель». В гости пришла медсестра и наглядно продемонстрировала как она работает. Мероприятие прошло увлекательно и весело</a:t>
            </a:r>
            <a:r>
              <a:rPr lang="ru-RU" sz="1200" dirty="0" smtClean="0"/>
              <a:t>.</a:t>
            </a:r>
            <a:endParaRPr lang="ru-RU" sz="1200" dirty="0"/>
          </a:p>
        </p:txBody>
      </p:sp>
      <p:pic>
        <p:nvPicPr>
          <p:cNvPr id="32770" name="Picture 2" descr="IMG-20210129-WA00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8" y="1844824"/>
            <a:ext cx="1477195" cy="1960878"/>
          </a:xfrm>
          <a:prstGeom prst="rect">
            <a:avLst/>
          </a:prstGeom>
          <a:solidFill>
            <a:srgbClr val="FFFFFF">
              <a:shade val="85000"/>
            </a:srgbClr>
          </a:solidFill>
          <a:ln w="190500" cap="sq">
            <a:solidFill>
              <a:srgbClr val="FFFF66"/>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32772" name="Picture 4" descr="IMG-20210129-WA00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39616">
            <a:off x="6879839" y="1977465"/>
            <a:ext cx="1512168" cy="2007303"/>
          </a:xfrm>
          <a:prstGeom prst="rect">
            <a:avLst/>
          </a:prstGeom>
          <a:solidFill>
            <a:srgbClr val="FFFFFF">
              <a:shade val="85000"/>
            </a:srgbClr>
          </a:solidFill>
          <a:ln w="190500" cap="sq">
            <a:solidFill>
              <a:srgbClr val="FFFF66"/>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9458" name="Picture 2" descr="https://xn--80abcop8aggcmag3a4gta4b.xn--p1ai/wp-content/uploads/2021/01/2eb070b8e2178b3cc97d2d6e1ff0f276-1.png"/>
          <p:cNvPicPr>
            <a:picLocks noChangeAspect="1" noChangeArrowheads="1"/>
          </p:cNvPicPr>
          <p:nvPr/>
        </p:nvPicPr>
        <p:blipFill rotWithShape="1">
          <a:blip r:embed="rId4" cstate="print">
            <a:clrChange>
              <a:clrFrom>
                <a:srgbClr val="D8D8D8"/>
              </a:clrFrom>
              <a:clrTo>
                <a:srgbClr val="D8D8D8">
                  <a:alpha val="0"/>
                </a:srgbClr>
              </a:clrTo>
            </a:clrChange>
            <a:extLst>
              <a:ext uri="{28A0092B-C50C-407E-A947-70E740481C1C}">
                <a14:useLocalDpi xmlns:a14="http://schemas.microsoft.com/office/drawing/2010/main" val="0"/>
              </a:ext>
            </a:extLst>
          </a:blip>
          <a:srcRect b="4158"/>
          <a:stretch/>
        </p:blipFill>
        <p:spPr bwMode="auto">
          <a:xfrm>
            <a:off x="5004048" y="4287771"/>
            <a:ext cx="3616211" cy="1949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00114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ln w="19050">
                  <a:solidFill>
                    <a:prstClr val="white"/>
                  </a:solidFill>
                  <a:prstDash val="solid"/>
                </a:ln>
                <a:solidFill>
                  <a:srgbClr val="C00000"/>
                </a:solidFill>
                <a:effectLst>
                  <a:outerShdw blurRad="50000" dist="50800" dir="7500000" algn="tl">
                    <a:srgbClr val="000000">
                      <a:shade val="5000"/>
                      <a:alpha val="35000"/>
                    </a:srgbClr>
                  </a:outerShdw>
                </a:effectLst>
                <a:latin typeface="Monotype Corsiva" pitchFamily="66" charset="0"/>
                <a:cs typeface="Arial" charset="0"/>
              </a:rPr>
              <a:t>Новогодняя сказка!</a:t>
            </a:r>
            <a:endParaRPr lang="ru-RU" dirty="0">
              <a:solidFill>
                <a:srgbClr val="C00000"/>
              </a:solidFill>
            </a:endParaRPr>
          </a:p>
        </p:txBody>
      </p:sp>
      <p:sp>
        <p:nvSpPr>
          <p:cNvPr id="5" name="Объект 3"/>
          <p:cNvSpPr>
            <a:spLocks noGrp="1"/>
          </p:cNvSpPr>
          <p:nvPr>
            <p:ph sz="half" idx="1"/>
          </p:nvPr>
        </p:nvSpPr>
        <p:spPr>
          <a:xfrm>
            <a:off x="457200" y="1175414"/>
            <a:ext cx="4038600" cy="4950749"/>
          </a:xfrm>
        </p:spPr>
        <p:txBody>
          <a:bodyPr/>
          <a:lstStyle/>
          <a:p>
            <a:pPr marL="0" indent="457200" algn="just">
              <a:buNone/>
            </a:pPr>
            <a:r>
              <a:rPr lang="ru-RU" sz="1400" dirty="0"/>
              <a:t>Новый год – это время волшебства, доброй сказки и ожидания чуда, один из самых любимых и долгожданных, радостных и душевных праздников. Новогодний утренник в детском саду – важнейшая часть встречи Нового года  для </a:t>
            </a:r>
            <a:r>
              <a:rPr lang="ru-RU" sz="1400" dirty="0" smtClean="0"/>
              <a:t>воспитанников.</a:t>
            </a:r>
          </a:p>
          <a:p>
            <a:pPr marL="0" indent="457200" algn="just">
              <a:buNone/>
            </a:pPr>
            <a:r>
              <a:rPr lang="ru-RU" sz="1400" dirty="0" smtClean="0"/>
              <a:t>Разноцветные</a:t>
            </a:r>
            <a:r>
              <a:rPr lang="ru-RU" sz="1400" dirty="0"/>
              <a:t>, сверкающие гирлянды и ярко украшенная ёлочка принесли детям ощущение </a:t>
            </a:r>
            <a:r>
              <a:rPr lang="ru-RU" sz="1400" dirty="0" smtClean="0"/>
              <a:t>чуда.</a:t>
            </a:r>
          </a:p>
          <a:p>
            <a:pPr marL="0" indent="457200" algn="just">
              <a:buNone/>
            </a:pPr>
            <a:r>
              <a:rPr lang="ru-RU" sz="1400" dirty="0" smtClean="0"/>
              <a:t>Воспитанники </a:t>
            </a:r>
            <a:r>
              <a:rPr lang="ru-RU" sz="1400" dirty="0"/>
              <a:t>2 младшей и средней группы  были рады встрече  с Дедом Морозом  и его внучкой Снегурочкой. </a:t>
            </a:r>
            <a:endParaRPr lang="ru-RU" sz="1400" dirty="0" smtClean="0"/>
          </a:p>
          <a:p>
            <a:pPr marL="0" indent="457200" algn="just">
              <a:buNone/>
            </a:pPr>
            <a:r>
              <a:rPr lang="ru-RU" sz="1400" dirty="0" smtClean="0"/>
              <a:t>Ребята </a:t>
            </a:r>
            <a:r>
              <a:rPr lang="ru-RU" sz="1400" dirty="0"/>
              <a:t>с удовольствием проявляли свои таланты: танцевали, водили хороводы, рассказывали стихи, пели песни, играли. Никто не остался равнодушным. Море радости и эмоций вызвали подарки, врученные детям из рук самого Дедушки </a:t>
            </a:r>
            <a:r>
              <a:rPr lang="ru-RU" sz="1400" dirty="0" smtClean="0"/>
              <a:t>Мороза!</a:t>
            </a:r>
          </a:p>
          <a:p>
            <a:pPr marL="0" indent="457200" algn="just">
              <a:buNone/>
            </a:pPr>
            <a:r>
              <a:rPr lang="ru-RU" sz="1400" dirty="0" smtClean="0"/>
              <a:t>Праздники </a:t>
            </a:r>
            <a:r>
              <a:rPr lang="ru-RU" sz="1400" dirty="0"/>
              <a:t> получились очень весёлыми  и радостными, оставили  много приятных впечатлений и эмоций</a:t>
            </a:r>
            <a:r>
              <a:rPr lang="ru-RU" sz="1400" dirty="0" smtClean="0"/>
              <a:t>.</a:t>
            </a:r>
            <a:endParaRPr lang="ru-RU" sz="1400" dirty="0"/>
          </a:p>
        </p:txBody>
      </p:sp>
      <p:pic>
        <p:nvPicPr>
          <p:cNvPr id="3074" name="Picture 2" descr="DSCN04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1988" y="1124744"/>
            <a:ext cx="1905000" cy="1428750"/>
          </a:xfrm>
          <a:prstGeom prst="rect">
            <a:avLst/>
          </a:prstGeom>
          <a:solidFill>
            <a:srgbClr val="FFFFFF">
              <a:shade val="85000"/>
            </a:srgbClr>
          </a:solidFill>
          <a:ln w="190500" cap="sq">
            <a:solidFill>
              <a:srgbClr val="66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3076" name="Picture 4" descr="IMG_909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95409">
            <a:off x="6714635" y="1417638"/>
            <a:ext cx="1905000" cy="1428750"/>
          </a:xfrm>
          <a:prstGeom prst="rect">
            <a:avLst/>
          </a:prstGeom>
          <a:solidFill>
            <a:srgbClr val="FFFFFF">
              <a:shade val="85000"/>
            </a:srgbClr>
          </a:solidFill>
          <a:ln w="190500" cap="sq">
            <a:solidFill>
              <a:srgbClr val="66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20482" name="Picture 2" descr="http://gymn2.slutsk.edu.by/sm_full.aspx?guid=50623"/>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88024" y="3104101"/>
            <a:ext cx="4227025" cy="3270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65402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4038600" cy="1143000"/>
          </a:xfrm>
        </p:spPr>
        <p:txBody>
          <a:bodyPr/>
          <a:lstStyle/>
          <a:p>
            <a:r>
              <a:rPr lang="ru-RU" b="1" dirty="0" smtClean="0">
                <a:ln w="19050">
                  <a:solidFill>
                    <a:prstClr val="white"/>
                  </a:solidFill>
                  <a:prstDash val="solid"/>
                </a:ln>
                <a:solidFill>
                  <a:srgbClr val="002060"/>
                </a:solidFill>
                <a:effectLst>
                  <a:outerShdw blurRad="50000" dist="50800" dir="7500000" algn="tl">
                    <a:srgbClr val="000000">
                      <a:shade val="5000"/>
                      <a:alpha val="35000"/>
                    </a:srgbClr>
                  </a:outerShdw>
                </a:effectLst>
                <a:latin typeface="Monotype Corsiva" pitchFamily="66" charset="0"/>
                <a:cs typeface="Arial" charset="0"/>
              </a:rPr>
              <a:t>«День морозных узоров»</a:t>
            </a:r>
            <a:endParaRPr lang="ru-RU" dirty="0"/>
          </a:p>
        </p:txBody>
      </p:sp>
      <p:sp>
        <p:nvSpPr>
          <p:cNvPr id="4" name="Объект 3"/>
          <p:cNvSpPr>
            <a:spLocks noGrp="1"/>
          </p:cNvSpPr>
          <p:nvPr>
            <p:ph sz="half" idx="2"/>
          </p:nvPr>
        </p:nvSpPr>
        <p:spPr>
          <a:xfrm>
            <a:off x="4648200" y="476672"/>
            <a:ext cx="4038600" cy="5649491"/>
          </a:xfrm>
        </p:spPr>
        <p:txBody>
          <a:bodyPr/>
          <a:lstStyle/>
          <a:p>
            <a:pPr marL="0" indent="0" algn="r">
              <a:buNone/>
            </a:pPr>
            <a:r>
              <a:rPr lang="ru-RU" sz="1400" dirty="0"/>
              <a:t>Невидимкой, осторожно</a:t>
            </a:r>
          </a:p>
          <a:p>
            <a:pPr marL="0" indent="0" algn="r">
              <a:buNone/>
            </a:pPr>
            <a:r>
              <a:rPr lang="ru-RU" sz="1400" dirty="0"/>
              <a:t>Он является ко мне,</a:t>
            </a:r>
          </a:p>
          <a:p>
            <a:pPr marL="0" indent="0" algn="r">
              <a:buNone/>
            </a:pPr>
            <a:r>
              <a:rPr lang="ru-RU" sz="1400" dirty="0"/>
              <a:t>И рисует, как художник,</a:t>
            </a:r>
          </a:p>
          <a:p>
            <a:pPr marL="0" indent="0" algn="r">
              <a:buNone/>
            </a:pPr>
            <a:r>
              <a:rPr lang="ru-RU" sz="1400" dirty="0"/>
              <a:t>Он узоры на окне.</a:t>
            </a:r>
          </a:p>
          <a:p>
            <a:pPr marL="0" indent="0" algn="r">
              <a:buNone/>
            </a:pPr>
            <a:r>
              <a:rPr lang="ru-RU" sz="1400" dirty="0"/>
              <a:t>Это клен, а это ива,</a:t>
            </a:r>
          </a:p>
          <a:p>
            <a:pPr marL="0" indent="0" algn="r">
              <a:buNone/>
            </a:pPr>
            <a:r>
              <a:rPr lang="ru-RU" sz="1400" dirty="0"/>
              <a:t>Вот и пальма предо мной.</a:t>
            </a:r>
          </a:p>
          <a:p>
            <a:pPr marL="0" indent="0" algn="r">
              <a:buNone/>
            </a:pPr>
            <a:r>
              <a:rPr lang="ru-RU" sz="1400" dirty="0"/>
              <a:t>Как рисует он красиво</a:t>
            </a:r>
          </a:p>
          <a:p>
            <a:pPr marL="0" indent="0" algn="r">
              <a:buNone/>
            </a:pPr>
            <a:r>
              <a:rPr lang="ru-RU" sz="1400" dirty="0"/>
              <a:t>Белой </a:t>
            </a:r>
            <a:r>
              <a:rPr lang="ru-RU" sz="1400" dirty="0" err="1"/>
              <a:t>краскою</a:t>
            </a:r>
            <a:r>
              <a:rPr lang="ru-RU" sz="1400" dirty="0"/>
              <a:t> одной!</a:t>
            </a:r>
          </a:p>
          <a:p>
            <a:pPr marL="0" indent="0" algn="r">
              <a:buNone/>
            </a:pPr>
            <a:r>
              <a:rPr lang="ru-RU" sz="1400" dirty="0"/>
              <a:t>Я гляжу – не оторваться.</a:t>
            </a:r>
          </a:p>
          <a:p>
            <a:pPr marL="0" indent="0" algn="r">
              <a:buNone/>
            </a:pPr>
            <a:r>
              <a:rPr lang="ru-RU" sz="1400" dirty="0"/>
              <a:t>Веток линии нежны!</a:t>
            </a:r>
          </a:p>
          <a:p>
            <a:pPr marL="0" indent="0" algn="r">
              <a:buNone/>
            </a:pPr>
            <a:r>
              <a:rPr lang="ru-RU" sz="1400" dirty="0"/>
              <a:t>А художник – рад стараться,</a:t>
            </a:r>
          </a:p>
          <a:p>
            <a:pPr marL="0" indent="0" algn="r">
              <a:buNone/>
            </a:pPr>
            <a:r>
              <a:rPr lang="ru-RU" sz="1400" dirty="0"/>
              <a:t>Даже кисти не нужны.</a:t>
            </a:r>
          </a:p>
          <a:p>
            <a:pPr marL="0" indent="457200" algn="just">
              <a:buNone/>
            </a:pPr>
            <a:r>
              <a:rPr lang="ru-RU" sz="1400" dirty="0"/>
              <a:t>23 января – «День морозных узоров». Наши малыши из 2 младшей группы и воспитатель участвовали в тематическом мероприятии, посвященном этому дню. Ребята познакомились с множеством картинок и иллюстраций с изображениями узоров на стекле. Познавательная презентация помогла воспитанникам узнать о том, как и почему возникают узоры на окнах. Также играли в пальчиковую игру «Зимушка-зима!». Итогом занятия стало коллективное рисование в нетрадиционной технике «Зубной щеткой» - «Морозные узоры</a:t>
            </a:r>
            <a:r>
              <a:rPr lang="ru-RU" sz="1400" dirty="0" smtClean="0"/>
              <a:t>».</a:t>
            </a:r>
            <a:endParaRPr lang="ru-RU" sz="1400" dirty="0"/>
          </a:p>
        </p:txBody>
      </p:sp>
      <p:pic>
        <p:nvPicPr>
          <p:cNvPr id="1026" name="Picture 2" descr="https://i.pinimg.com/736x/6f/d0/9c/6fd09c56111427c09a13f19d4c9927a9--printable-frames-paper-background.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35213" y="3145848"/>
            <a:ext cx="3337992" cy="3337992"/>
          </a:xfrm>
          <a:prstGeom prst="rect">
            <a:avLst/>
          </a:prstGeom>
          <a:noFill/>
          <a:extLst>
            <a:ext uri="{909E8E84-426E-40DD-AFC4-6F175D3DCCD1}">
              <a14:hiddenFill xmlns:a14="http://schemas.microsoft.com/office/drawing/2010/main">
                <a:solidFill>
                  <a:srgbClr val="FFFFFF"/>
                </a:solidFill>
              </a14:hiddenFill>
            </a:ext>
          </a:extLst>
        </p:spPr>
      </p:pic>
      <p:pic>
        <p:nvPicPr>
          <p:cNvPr id="33794" name="Picture 2" descr="IMG-20210129-WA00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844824"/>
            <a:ext cx="1584176" cy="2102888"/>
          </a:xfrm>
          <a:prstGeom prst="rect">
            <a:avLst/>
          </a:prstGeom>
          <a:solidFill>
            <a:srgbClr val="FFFFFF">
              <a:shade val="85000"/>
            </a:srgbClr>
          </a:solidFill>
          <a:ln w="190500" cap="sq">
            <a:solidFill>
              <a:srgbClr val="85D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33796" name="Picture 4" descr="IMG-20210129-WA00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13261">
            <a:off x="4759247" y="1014232"/>
            <a:ext cx="1152128" cy="2057371"/>
          </a:xfrm>
          <a:prstGeom prst="rect">
            <a:avLst/>
          </a:prstGeom>
          <a:solidFill>
            <a:srgbClr val="FFFFFF">
              <a:shade val="85000"/>
            </a:srgbClr>
          </a:solidFill>
          <a:ln w="190500" cap="sq">
            <a:solidFill>
              <a:srgbClr val="85D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10954482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88024" y="188640"/>
            <a:ext cx="4038600" cy="1143000"/>
          </a:xfrm>
        </p:spPr>
        <p:txBody>
          <a:bodyPr/>
          <a:lstStyle/>
          <a:p>
            <a:r>
              <a:rPr lang="ru-RU" b="1" dirty="0">
                <a:ln w="19050">
                  <a:solidFill>
                    <a:prstClr val="white"/>
                  </a:solidFill>
                  <a:prstDash val="solid"/>
                </a:ln>
                <a:solidFill>
                  <a:srgbClr val="FF0000"/>
                </a:solidFill>
                <a:effectLst>
                  <a:outerShdw blurRad="50000" dist="50800" dir="7500000" algn="tl">
                    <a:srgbClr val="000000">
                      <a:shade val="5000"/>
                      <a:alpha val="35000"/>
                    </a:srgbClr>
                  </a:outerShdw>
                </a:effectLst>
                <a:latin typeface="Monotype Corsiva" pitchFamily="66" charset="0"/>
                <a:cs typeface="Arial" charset="0"/>
              </a:rPr>
              <a:t>«День </a:t>
            </a:r>
            <a:r>
              <a:rPr lang="ru-RU" b="1" dirty="0" smtClean="0">
                <a:ln w="19050">
                  <a:solidFill>
                    <a:prstClr val="white"/>
                  </a:solidFill>
                  <a:prstDash val="solid"/>
                </a:ln>
                <a:solidFill>
                  <a:srgbClr val="FF0000"/>
                </a:solidFill>
                <a:effectLst>
                  <a:outerShdw blurRad="50000" dist="50800" dir="7500000" algn="tl">
                    <a:srgbClr val="000000">
                      <a:shade val="5000"/>
                      <a:alpha val="35000"/>
                    </a:srgbClr>
                  </a:outerShdw>
                </a:effectLst>
                <a:latin typeface="Monotype Corsiva" pitchFamily="66" charset="0"/>
                <a:cs typeface="Arial" charset="0"/>
              </a:rPr>
              <a:t>автомобиля»</a:t>
            </a:r>
            <a:endParaRPr lang="ru-RU" dirty="0">
              <a:solidFill>
                <a:srgbClr val="FF0000"/>
              </a:solidFill>
            </a:endParaRPr>
          </a:p>
        </p:txBody>
      </p:sp>
      <p:sp>
        <p:nvSpPr>
          <p:cNvPr id="3" name="Объект 2"/>
          <p:cNvSpPr>
            <a:spLocks noGrp="1"/>
          </p:cNvSpPr>
          <p:nvPr>
            <p:ph sz="half" idx="1"/>
          </p:nvPr>
        </p:nvSpPr>
        <p:spPr>
          <a:xfrm>
            <a:off x="457200" y="476672"/>
            <a:ext cx="4690864" cy="5649491"/>
          </a:xfrm>
        </p:spPr>
        <p:txBody>
          <a:bodyPr/>
          <a:lstStyle/>
          <a:p>
            <a:pPr marL="0" indent="457200" algn="just">
              <a:buNone/>
            </a:pPr>
            <a:r>
              <a:rPr lang="ru-RU" sz="1400" dirty="0"/>
              <a:t>В ясельной группе </a:t>
            </a:r>
            <a:r>
              <a:rPr lang="ru-RU" sz="1400" dirty="0" smtClean="0"/>
              <a:t>8 февраля отметили </a:t>
            </a:r>
            <a:r>
              <a:rPr lang="ru-RU" sz="1400" dirty="0"/>
              <a:t>День автомобиля. В группе представлены игрушки-машинки разных видов: от игровых до больших грузовых. А также они разделены на тематические: пожарные, скорая помощь, автобусы, для перевозки хлеба, мусора, молока.</a:t>
            </a:r>
          </a:p>
          <a:p>
            <a:pPr marL="0" indent="457200" algn="just">
              <a:buNone/>
            </a:pPr>
            <a:r>
              <a:rPr lang="ru-RU" sz="1400" dirty="0"/>
              <a:t>Педагог выразительно прочитала детям стихотворение по теме мероприятия. Вместе поиграли в игру «Как машина зверят возила». Мальчики с удовольствием катали грузовики, а девочки перевозили зверят. Это упражнение развивало двигательную активность. Совсем большие автомобили позволяли детям чувствовать себя взрослыми.</a:t>
            </a:r>
          </a:p>
          <a:p>
            <a:pPr marL="0" indent="457200" algn="just">
              <a:buNone/>
            </a:pPr>
            <a:r>
              <a:rPr lang="ru-RU" sz="1400" dirty="0"/>
              <a:t>Также закрепили свои знания о профессиях: пожарных, докторов, водителей автобуса, используя тематические автомобили.</a:t>
            </a:r>
          </a:p>
          <a:p>
            <a:pPr marL="0" indent="457200" algn="just">
              <a:buNone/>
            </a:pPr>
            <a:r>
              <a:rPr lang="ru-RU" sz="1400" dirty="0"/>
              <a:t>Итогом стала коллективная аппликация на тему: «Берегись автомобиля», во время которой малыши приняли активное участие в наклеивании маленьких автомобилей на дорожку</a:t>
            </a:r>
            <a:r>
              <a:rPr lang="ru-RU" sz="1400" dirty="0" smtClean="0"/>
              <a:t>.</a:t>
            </a:r>
            <a:endParaRPr lang="ru-RU" sz="1400" dirty="0"/>
          </a:p>
        </p:txBody>
      </p:sp>
      <p:pic>
        <p:nvPicPr>
          <p:cNvPr id="1026" name="Picture 2" descr="IMG-20210129-WA00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1679565"/>
            <a:ext cx="1905000" cy="1685926"/>
          </a:xfrm>
          <a:prstGeom prst="rect">
            <a:avLst/>
          </a:prstGeom>
          <a:solidFill>
            <a:srgbClr val="FFFFFF">
              <a:shade val="85000"/>
            </a:srgbClr>
          </a:solidFill>
          <a:ln w="190500" cap="sq">
            <a:solidFill>
              <a:srgbClr val="FFFF66"/>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028" name="Picture 4" descr="IMG-20210129-WA0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62229">
            <a:off x="7538929" y="1731190"/>
            <a:ext cx="1076325" cy="1428750"/>
          </a:xfrm>
          <a:prstGeom prst="rect">
            <a:avLst/>
          </a:prstGeom>
          <a:solidFill>
            <a:srgbClr val="FFFFFF">
              <a:shade val="85000"/>
            </a:srgbClr>
          </a:solidFill>
          <a:ln w="190500" cap="sq">
            <a:solidFill>
              <a:srgbClr val="FFFF66"/>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2050" name="Picture 2" descr="https://st2.depositphotos.com/1032474/8581/v/950/depositphotos_85818966-stock-illustration-gift-car.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43428" y="3365491"/>
            <a:ext cx="3874680" cy="349250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lit-yaz.ru/pars_docs/refs/58/57474/57474_html_7c9b85ec.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45553" y="4436849"/>
            <a:ext cx="2864973" cy="1995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80700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4038600" cy="1143000"/>
          </a:xfrm>
        </p:spPr>
        <p:txBody>
          <a:bodyPr/>
          <a:lstStyle/>
          <a:p>
            <a:r>
              <a:rPr lang="ru-RU" b="1" dirty="0" smtClean="0">
                <a:ln w="19050">
                  <a:solidFill>
                    <a:prstClr val="white"/>
                  </a:solidFill>
                  <a:prstDash val="solid"/>
                </a:ln>
                <a:solidFill>
                  <a:srgbClr val="FF0000"/>
                </a:solidFill>
                <a:effectLst>
                  <a:outerShdw blurRad="50000" dist="50800" dir="7500000" algn="tl">
                    <a:srgbClr val="000000">
                      <a:shade val="5000"/>
                      <a:alpha val="35000"/>
                    </a:srgbClr>
                  </a:outerShdw>
                </a:effectLst>
                <a:latin typeface="Monotype Corsiva" pitchFamily="66" charset="0"/>
                <a:cs typeface="Arial" charset="0"/>
              </a:rPr>
              <a:t>«Международный день десерта»</a:t>
            </a:r>
            <a:endParaRPr lang="ru-RU" dirty="0">
              <a:solidFill>
                <a:srgbClr val="FF0000"/>
              </a:solidFill>
            </a:endParaRPr>
          </a:p>
        </p:txBody>
      </p:sp>
      <p:sp>
        <p:nvSpPr>
          <p:cNvPr id="4" name="Объект 3"/>
          <p:cNvSpPr>
            <a:spLocks noGrp="1"/>
          </p:cNvSpPr>
          <p:nvPr>
            <p:ph sz="half" idx="2"/>
          </p:nvPr>
        </p:nvSpPr>
        <p:spPr>
          <a:xfrm>
            <a:off x="4648200" y="404664"/>
            <a:ext cx="4038600" cy="5721499"/>
          </a:xfrm>
        </p:spPr>
        <p:txBody>
          <a:bodyPr/>
          <a:lstStyle/>
          <a:p>
            <a:pPr marL="0" indent="0" algn="r">
              <a:buNone/>
            </a:pPr>
            <a:r>
              <a:rPr lang="ru-RU" sz="1400" dirty="0"/>
              <a:t>Очень часто говорят</a:t>
            </a:r>
          </a:p>
          <a:p>
            <a:pPr marL="0" indent="0" algn="r">
              <a:buNone/>
            </a:pPr>
            <a:r>
              <a:rPr lang="ru-RU" sz="1400" dirty="0"/>
              <a:t>Дети любят мармелад,</a:t>
            </a:r>
          </a:p>
          <a:p>
            <a:pPr marL="0" indent="0" algn="r">
              <a:buNone/>
            </a:pPr>
            <a:r>
              <a:rPr lang="ru-RU" sz="1400" dirty="0"/>
              <a:t>Шоколадные конфеты</a:t>
            </a:r>
          </a:p>
          <a:p>
            <a:pPr marL="0" indent="0" algn="r">
              <a:buNone/>
            </a:pPr>
            <a:r>
              <a:rPr lang="ru-RU" sz="1400" dirty="0"/>
              <a:t>Тоже важные приметы</a:t>
            </a:r>
          </a:p>
          <a:p>
            <a:pPr marL="0" indent="0" algn="r">
              <a:buNone/>
            </a:pPr>
            <a:r>
              <a:rPr lang="ru-RU" sz="1400" dirty="0"/>
              <a:t>Торты, слойки и печенье,</a:t>
            </a:r>
          </a:p>
          <a:p>
            <a:pPr marL="0" indent="0" algn="r">
              <a:buNone/>
            </a:pPr>
            <a:r>
              <a:rPr lang="ru-RU" sz="1400" dirty="0"/>
              <a:t>Крем, домашнее варенье,</a:t>
            </a:r>
          </a:p>
          <a:p>
            <a:pPr marL="0" indent="0" algn="r">
              <a:buNone/>
            </a:pPr>
            <a:r>
              <a:rPr lang="ru-RU" sz="1400" dirty="0"/>
              <a:t>И хрустящие орешки, -</a:t>
            </a:r>
          </a:p>
          <a:p>
            <a:pPr marL="0" indent="0" algn="r">
              <a:buNone/>
            </a:pPr>
            <a:r>
              <a:rPr lang="ru-RU" sz="1400" dirty="0"/>
              <a:t>Они просто сладкоежки.</a:t>
            </a:r>
          </a:p>
          <a:p>
            <a:pPr marL="0" indent="457200" algn="just">
              <a:buNone/>
            </a:pPr>
            <a:r>
              <a:rPr lang="ru-RU" sz="1400" dirty="0"/>
              <a:t>Мороженое, пудинг, торт, шарлотка – большинству сразу становится очевидно, что этот список можно продолжать еще очень долго. Все они являются разновидностями популярных десертов.</a:t>
            </a:r>
          </a:p>
          <a:p>
            <a:pPr marL="0" indent="457200" algn="just">
              <a:buNone/>
            </a:pPr>
            <a:r>
              <a:rPr lang="ru-RU" sz="1400" dirty="0"/>
              <a:t>1 февраля был Международный День Десерта. Это праздник, который хочется отмечать каждый день! Вот и наш сад не остался в стороне. Во 2 младшей группе прошло тематическое мероприятие, посвященное этому вкусному дню. Ребята познакомились с красивой познавательной презентацией о десертах и сладостях, поговорили о том, какие есть полезные десерты, а какие не очень, поиграли в игру «Приготовь десерт». В завершении дети подготовили коллективную аппликацию «Торт</a:t>
            </a:r>
            <a:r>
              <a:rPr lang="ru-RU" sz="1400" dirty="0" smtClean="0"/>
              <a:t>».</a:t>
            </a:r>
            <a:endParaRPr lang="ru-RU" sz="1400" dirty="0"/>
          </a:p>
        </p:txBody>
      </p:sp>
      <p:pic>
        <p:nvPicPr>
          <p:cNvPr id="2050" name="Picture 2" descr="IMG-20210203-WA00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836662"/>
            <a:ext cx="1224136" cy="1624959"/>
          </a:xfrm>
          <a:prstGeom prst="rect">
            <a:avLst/>
          </a:prstGeom>
          <a:solidFill>
            <a:srgbClr val="FFFFFF">
              <a:shade val="85000"/>
            </a:srgbClr>
          </a:solidFill>
          <a:ln w="190500" cap="sq">
            <a:solidFill>
              <a:srgbClr val="FFFF66"/>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2052" name="Picture 4" descr="IMG-20210203-WA0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784" y="1838944"/>
            <a:ext cx="1296144" cy="2314543"/>
          </a:xfrm>
          <a:prstGeom prst="rect">
            <a:avLst/>
          </a:prstGeom>
          <a:solidFill>
            <a:srgbClr val="FFFFFF">
              <a:shade val="85000"/>
            </a:srgbClr>
          </a:solidFill>
          <a:ln w="190500" cap="sq">
            <a:solidFill>
              <a:srgbClr val="FFFF66"/>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3074" name="Picture 2" descr="https://www.mechsauce.com/wp-content/uploads/2018/03/strawberry-custar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5800" y="259805"/>
            <a:ext cx="1907492" cy="221014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i.pinimg.com/736x/ae/84/35/ae843528442af97eaa30fa9a1d8e5bdf--food-clipart-chocolate-ice-cream.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1591" y="3140968"/>
            <a:ext cx="2676203" cy="3437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87529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48200" y="274638"/>
            <a:ext cx="4038600" cy="1143000"/>
          </a:xfrm>
        </p:spPr>
        <p:txBody>
          <a:bodyPr/>
          <a:lstStyle/>
          <a:p>
            <a:r>
              <a:rPr lang="ru-RU" b="1" dirty="0">
                <a:ln w="19050">
                  <a:solidFill>
                    <a:prstClr val="white"/>
                  </a:solidFill>
                  <a:prstDash val="solid"/>
                </a:ln>
                <a:solidFill>
                  <a:srgbClr val="FF0000"/>
                </a:solidFill>
                <a:effectLst>
                  <a:outerShdw blurRad="50000" dist="50800" dir="7500000" algn="tl">
                    <a:srgbClr val="000000">
                      <a:shade val="5000"/>
                      <a:alpha val="35000"/>
                    </a:srgbClr>
                  </a:outerShdw>
                </a:effectLst>
                <a:latin typeface="Monotype Corsiva" pitchFamily="66" charset="0"/>
                <a:cs typeface="Arial" charset="0"/>
              </a:rPr>
              <a:t>«Международный день </a:t>
            </a:r>
            <a:r>
              <a:rPr lang="ru-RU" b="1" dirty="0" smtClean="0">
                <a:ln w="19050">
                  <a:solidFill>
                    <a:prstClr val="white"/>
                  </a:solidFill>
                  <a:prstDash val="solid"/>
                </a:ln>
                <a:solidFill>
                  <a:srgbClr val="FF0000"/>
                </a:solidFill>
                <a:effectLst>
                  <a:outerShdw blurRad="50000" dist="50800" dir="7500000" algn="tl">
                    <a:srgbClr val="000000">
                      <a:shade val="5000"/>
                      <a:alpha val="35000"/>
                    </a:srgbClr>
                  </a:outerShdw>
                </a:effectLst>
                <a:latin typeface="Monotype Corsiva" pitchFamily="66" charset="0"/>
                <a:cs typeface="Arial" charset="0"/>
              </a:rPr>
              <a:t>без интернета»</a:t>
            </a:r>
            <a:endParaRPr lang="ru-RU" dirty="0">
              <a:solidFill>
                <a:srgbClr val="FF0000"/>
              </a:solidFill>
            </a:endParaRPr>
          </a:p>
        </p:txBody>
      </p:sp>
      <p:sp>
        <p:nvSpPr>
          <p:cNvPr id="3" name="Объект 2"/>
          <p:cNvSpPr>
            <a:spLocks noGrp="1"/>
          </p:cNvSpPr>
          <p:nvPr>
            <p:ph sz="half" idx="1"/>
          </p:nvPr>
        </p:nvSpPr>
        <p:spPr>
          <a:xfrm>
            <a:off x="457200" y="476672"/>
            <a:ext cx="4038600" cy="5649491"/>
          </a:xfrm>
        </p:spPr>
        <p:txBody>
          <a:bodyPr/>
          <a:lstStyle/>
          <a:p>
            <a:pPr marL="0" indent="457200" algn="just">
              <a:buNone/>
            </a:pPr>
            <a:r>
              <a:rPr lang="ru-RU" sz="1200" dirty="0"/>
              <a:t>Детская компьютерная зависимость – бич нынешнего времени. Малыши мгновенно погружаются в виртуальную реальность, вытесняющую обычную жизнь. Учитывая вред, который наносит «</a:t>
            </a:r>
            <a:r>
              <a:rPr lang="ru-RU" sz="1200" dirty="0" err="1"/>
              <a:t>виртуал</a:t>
            </a:r>
            <a:r>
              <a:rPr lang="ru-RU" sz="1200" dirty="0"/>
              <a:t>» и здоровью, и особенно психике детские психологи утверждают, что лечить от компьютерной зависимости трудно.</a:t>
            </a:r>
          </a:p>
          <a:p>
            <a:pPr marL="0" indent="457200" algn="just">
              <a:buNone/>
            </a:pPr>
            <a:r>
              <a:rPr lang="ru-RU" sz="1200" dirty="0"/>
              <a:t>1 февраля прошел весьма необычный праздник, – Международный День БЕЗ интернета. Педагог-психолог детского сада призвала старших дошкольников – полностью отвлечься от компьютеров и глобальной сети хотя бы на один день, чтобы прожить этот день исключительно в «реальном» мире, общаться с другими детьми исключительно «вживую» или посвятить его своему любимому хобби.</a:t>
            </a:r>
          </a:p>
          <a:p>
            <a:pPr marL="0" indent="457200" algn="just">
              <a:buNone/>
            </a:pPr>
            <a:r>
              <a:rPr lang="ru-RU" sz="1200" dirty="0"/>
              <a:t>Детям был задан вопрос «Как провести время без интернета?». Было получено множество интересных ответов «погулять с друзьями», «заняться спортом», «порисовать или послушать любимую музыку», «просто поиграть».</a:t>
            </a:r>
          </a:p>
          <a:p>
            <a:pPr marL="0" indent="457200" algn="just">
              <a:buNone/>
            </a:pPr>
            <a:r>
              <a:rPr lang="ru-RU" sz="1200" dirty="0"/>
              <a:t>Дети вспомнили игры, которые когда-то вызвали у них восторг. Сюда вошли подвижные, народные, настольно-печатные, словесные и спортивные. </a:t>
            </a:r>
          </a:p>
          <a:p>
            <a:pPr marL="0" indent="457200" algn="just">
              <a:buNone/>
            </a:pPr>
            <a:r>
              <a:rPr lang="ru-RU" sz="1200" dirty="0"/>
              <a:t>Быстро организованные и поддержанные    психологом спонтанные игры детей доставили им удовольствие, наполнили радостью моменты их жизни, повысили настроение.</a:t>
            </a:r>
          </a:p>
          <a:p>
            <a:pPr marL="0" indent="457200" algn="just">
              <a:buNone/>
            </a:pPr>
            <a:r>
              <a:rPr lang="ru-RU" sz="1200" dirty="0"/>
              <a:t>Дети получили удовлетворенность от игр, они предпочли общение с </a:t>
            </a:r>
            <a:r>
              <a:rPr lang="ru-RU" sz="1200" dirty="0" err="1"/>
              <a:t>одногруппниками</a:t>
            </a:r>
            <a:r>
              <a:rPr lang="ru-RU" sz="1200" dirty="0"/>
              <a:t>   виртуальному пространству</a:t>
            </a:r>
            <a:r>
              <a:rPr lang="ru-RU" sz="1200" dirty="0" smtClean="0"/>
              <a:t>.</a:t>
            </a:r>
            <a:endParaRPr lang="ru-RU" sz="1200" dirty="0"/>
          </a:p>
        </p:txBody>
      </p:sp>
      <p:pic>
        <p:nvPicPr>
          <p:cNvPr id="3074" name="Picture 2" descr="IMG-20210204-WA0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3429" y="2491791"/>
            <a:ext cx="1905000" cy="1619251"/>
          </a:xfrm>
          <a:prstGeom prst="rect">
            <a:avLst/>
          </a:prstGeom>
          <a:solidFill>
            <a:srgbClr val="FFFFFF">
              <a:shade val="85000"/>
            </a:srgbClr>
          </a:solidFill>
          <a:ln w="190500" cap="sq">
            <a:solidFill>
              <a:srgbClr val="FFFF66"/>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3076" name="Picture 4" descr="IMG-20210204-WA00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62355">
            <a:off x="6963807" y="2708920"/>
            <a:ext cx="1905000" cy="1819276"/>
          </a:xfrm>
          <a:prstGeom prst="rect">
            <a:avLst/>
          </a:prstGeom>
          <a:solidFill>
            <a:srgbClr val="FFFFFF">
              <a:shade val="85000"/>
            </a:srgbClr>
          </a:solidFill>
          <a:ln w="190500" cap="sq">
            <a:solidFill>
              <a:srgbClr val="FFFF66"/>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026" name="Picture 2" descr="https://ds05.infourok.ru/uploads/ex/0b43/00108602-e14772cd/hello_html_26816639.pn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32040" y="4509120"/>
            <a:ext cx="2323517" cy="1742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59924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4038600" cy="1143000"/>
          </a:xfrm>
        </p:spPr>
        <p:txBody>
          <a:bodyPr/>
          <a:lstStyle/>
          <a:p>
            <a:r>
              <a:rPr lang="ru-RU" b="1" dirty="0" smtClean="0">
                <a:ln w="19050">
                  <a:solidFill>
                    <a:prstClr val="white"/>
                  </a:solidFill>
                  <a:prstDash val="solid"/>
                </a:ln>
                <a:solidFill>
                  <a:srgbClr val="002060"/>
                </a:solidFill>
                <a:effectLst>
                  <a:outerShdw blurRad="50000" dist="50800" dir="7500000" algn="tl">
                    <a:srgbClr val="000000">
                      <a:shade val="5000"/>
                      <a:alpha val="35000"/>
                    </a:srgbClr>
                  </a:outerShdw>
                </a:effectLst>
                <a:latin typeface="Monotype Corsiva" pitchFamily="66" charset="0"/>
                <a:cs typeface="Arial" charset="0"/>
              </a:rPr>
              <a:t>«Лыжня России - 2021»</a:t>
            </a:r>
            <a:endParaRPr lang="ru-RU" dirty="0"/>
          </a:p>
        </p:txBody>
      </p:sp>
      <p:sp>
        <p:nvSpPr>
          <p:cNvPr id="4" name="Объект 3"/>
          <p:cNvSpPr>
            <a:spLocks noGrp="1"/>
          </p:cNvSpPr>
          <p:nvPr>
            <p:ph sz="half" idx="2"/>
          </p:nvPr>
        </p:nvSpPr>
        <p:spPr>
          <a:xfrm>
            <a:off x="4648200" y="476672"/>
            <a:ext cx="4038600" cy="5649491"/>
          </a:xfrm>
        </p:spPr>
        <p:txBody>
          <a:bodyPr/>
          <a:lstStyle/>
          <a:p>
            <a:pPr marL="0" indent="457200" algn="just">
              <a:buNone/>
            </a:pPr>
            <a:r>
              <a:rPr lang="ru-RU" sz="1400" dirty="0"/>
              <a:t>Ярким солнцем и легким морозом встретила ребят МДОУ центра развития ребенка – д/с № 14 всероссийская акция "ЛЫЖНЯ РОССИИ - 2021". Это одно из главных спортивных событий февраля 2021 года!</a:t>
            </a:r>
          </a:p>
          <a:p>
            <a:pPr marL="0" indent="457200" algn="just">
              <a:buNone/>
            </a:pPr>
            <a:r>
              <a:rPr lang="ru-RU" sz="1400" dirty="0"/>
              <a:t>Соревнования ''Лыжня России'' в детском саду являются ярким лыжным праздником.</a:t>
            </a:r>
          </a:p>
          <a:p>
            <a:pPr marL="0" indent="457200" algn="just">
              <a:buNone/>
            </a:pPr>
            <a:r>
              <a:rPr lang="ru-RU" sz="1400" dirty="0"/>
              <a:t>Цель наших соревнований: приобщать детей  к традициям большого лыжного спорта.</a:t>
            </a:r>
          </a:p>
          <a:p>
            <a:pPr marL="0" indent="457200" algn="just">
              <a:buNone/>
            </a:pPr>
            <a:r>
              <a:rPr lang="ru-RU" sz="1400" dirty="0"/>
              <a:t>Девиз наших соревнований: ''В здоровом теле здоровый дух! ''</a:t>
            </a:r>
          </a:p>
          <a:p>
            <a:pPr marL="0" indent="457200" algn="just">
              <a:buNone/>
            </a:pPr>
            <a:r>
              <a:rPr lang="ru-RU" sz="1400" dirty="0"/>
              <a:t>Подводя итоги лыжных гонок, можно отметить, что испытание оказалось по плечу маленьким спортсменам. Все участники получили большой заряд бодрости, массу положительных эмоций и хорошее настроение. Таким образом, лыжи — это не только замечательное времяпрепровождение, но и долгосрочный вклад в наше хорошее самочувствие.</a:t>
            </a:r>
          </a:p>
          <a:p>
            <a:pPr marL="0" indent="457200" algn="just">
              <a:buNone/>
            </a:pPr>
            <a:r>
              <a:rPr lang="ru-RU" sz="1400" dirty="0"/>
              <a:t>Желаем всем спортивных успехов и здоровья</a:t>
            </a:r>
            <a:r>
              <a:rPr lang="ru-RU" sz="1400" dirty="0" smtClean="0"/>
              <a:t>!</a:t>
            </a:r>
            <a:endParaRPr lang="ru-RU" sz="1400" dirty="0"/>
          </a:p>
        </p:txBody>
      </p:sp>
      <p:pic>
        <p:nvPicPr>
          <p:cNvPr id="4098" name="Picture 2" descr="IMG-20210209-WA006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 y="1872667"/>
            <a:ext cx="1905000" cy="1428750"/>
          </a:xfrm>
          <a:prstGeom prst="rect">
            <a:avLst/>
          </a:prstGeom>
          <a:solidFill>
            <a:srgbClr val="FFFFFF">
              <a:shade val="85000"/>
            </a:srgbClr>
          </a:solidFill>
          <a:ln w="190500" cap="sq">
            <a:solidFill>
              <a:srgbClr val="85D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4100" name="Picture 4" descr="IMG-20210209-WA008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07838">
            <a:off x="2628900" y="1772816"/>
            <a:ext cx="1905000" cy="1428750"/>
          </a:xfrm>
          <a:prstGeom prst="rect">
            <a:avLst/>
          </a:prstGeom>
          <a:solidFill>
            <a:srgbClr val="FFFFFF">
              <a:shade val="85000"/>
            </a:srgbClr>
          </a:solidFill>
          <a:ln w="190500" cap="sq">
            <a:solidFill>
              <a:srgbClr val="85D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2050" name="Picture 2" descr="https://zdrav.tomsk.ru/storage/120491/1024-683/%D0%9B%D1%8B%D0%B6%D0%BD%D1%8F%20%D0%A0%D0%BE%D1%81%D1%81%D0%B8%D0%B8.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200" y="3482721"/>
            <a:ext cx="4261247" cy="2842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89116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48200" y="274638"/>
            <a:ext cx="4038600" cy="1143000"/>
          </a:xfrm>
        </p:spPr>
        <p:txBody>
          <a:bodyPr/>
          <a:lstStyle/>
          <a:p>
            <a:r>
              <a:rPr lang="ru-RU" b="1" dirty="0" smtClean="0">
                <a:ln w="19050">
                  <a:solidFill>
                    <a:prstClr val="white"/>
                  </a:solidFill>
                  <a:prstDash val="solid"/>
                </a:ln>
                <a:solidFill>
                  <a:srgbClr val="FF0000"/>
                </a:solidFill>
                <a:effectLst>
                  <a:outerShdw blurRad="50000" dist="50800" dir="7500000" algn="tl">
                    <a:srgbClr val="000000">
                      <a:shade val="5000"/>
                      <a:alpha val="35000"/>
                    </a:srgbClr>
                  </a:outerShdw>
                </a:effectLst>
                <a:latin typeface="Monotype Corsiva" pitchFamily="66" charset="0"/>
                <a:cs typeface="Arial" charset="0"/>
              </a:rPr>
              <a:t>«День хорошего настроения»</a:t>
            </a:r>
            <a:endParaRPr lang="ru-RU" dirty="0">
              <a:solidFill>
                <a:srgbClr val="FF0000"/>
              </a:solidFill>
            </a:endParaRPr>
          </a:p>
        </p:txBody>
      </p:sp>
      <p:sp>
        <p:nvSpPr>
          <p:cNvPr id="3" name="Объект 2"/>
          <p:cNvSpPr>
            <a:spLocks noGrp="1"/>
          </p:cNvSpPr>
          <p:nvPr>
            <p:ph sz="half" idx="1"/>
          </p:nvPr>
        </p:nvSpPr>
        <p:spPr>
          <a:xfrm>
            <a:off x="457200" y="476672"/>
            <a:ext cx="4330824" cy="5649491"/>
          </a:xfrm>
        </p:spPr>
        <p:txBody>
          <a:bodyPr/>
          <a:lstStyle/>
          <a:p>
            <a:pPr marL="0" indent="457200" algn="just">
              <a:buNone/>
            </a:pPr>
            <a:r>
              <a:rPr lang="ru-RU" sz="1600" dirty="0"/>
              <a:t>Каждый год 4 февраля в разных странах мира отмечают один из самых оригинальных и приятных праздников – День хорошего настроения. Этот день обязательно нужно провести в приподнятом настроении, ведь хорошее настроение поможет улучшить состояние здоровья.</a:t>
            </a:r>
            <a:br>
              <a:rPr lang="ru-RU" sz="1600" dirty="0"/>
            </a:br>
            <a:r>
              <a:rPr lang="ru-RU" sz="1600" dirty="0"/>
              <a:t>Познакомить    с праздником  решила педагог-психолог малышей, которые  обязательно должны согревать друг друга улыбками и заряжать позитивом. Праздник – это  неиссякаемый источник счастья, ведь именно он постоянно поднимает нам </a:t>
            </a:r>
            <a:r>
              <a:rPr lang="ru-RU" sz="1600" dirty="0" smtClean="0"/>
              <a:t>настроение.</a:t>
            </a:r>
            <a:endParaRPr lang="ru-RU" sz="1600" dirty="0"/>
          </a:p>
          <a:p>
            <a:pPr marL="0" indent="457200" algn="just">
              <a:buNone/>
            </a:pPr>
            <a:r>
              <a:rPr lang="ru-RU" sz="1600" dirty="0" smtClean="0"/>
              <a:t>Маленькие </a:t>
            </a:r>
            <a:r>
              <a:rPr lang="ru-RU" sz="1600" dirty="0"/>
              <a:t> жители детского сада ушли домой с хорошим настроением и на память об этом дне взяли с собой эмблему с ярким улыбающимся солнышком – символом счастья и хорошего настроения.</a:t>
            </a:r>
          </a:p>
          <a:p>
            <a:pPr marL="0" indent="457200" algn="just">
              <a:buNone/>
            </a:pPr>
            <a:r>
              <a:rPr lang="ru-RU" sz="1600" dirty="0"/>
              <a:t>Давайте чаще радоваться, находить счастье в самых простых мелочах</a:t>
            </a:r>
            <a:r>
              <a:rPr lang="ru-RU" sz="1600" dirty="0" smtClean="0"/>
              <a:t>!</a:t>
            </a:r>
            <a:endParaRPr lang="ru-RU" sz="1600" dirty="0"/>
          </a:p>
        </p:txBody>
      </p:sp>
      <p:pic>
        <p:nvPicPr>
          <p:cNvPr id="5122" name="Picture 2" descr="IMG-20210205-WA00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8" y="1939342"/>
            <a:ext cx="1905000" cy="1362075"/>
          </a:xfrm>
          <a:prstGeom prst="rect">
            <a:avLst/>
          </a:prstGeom>
          <a:solidFill>
            <a:srgbClr val="FFFFFF">
              <a:shade val="85000"/>
            </a:srgbClr>
          </a:solidFill>
          <a:ln w="190500" cap="sq">
            <a:solidFill>
              <a:srgbClr val="FFFF66"/>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5124" name="Picture 4" descr="IMG-20210205-WA00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41275">
            <a:off x="6862297" y="2028079"/>
            <a:ext cx="1905000" cy="1514475"/>
          </a:xfrm>
          <a:prstGeom prst="rect">
            <a:avLst/>
          </a:prstGeom>
          <a:solidFill>
            <a:srgbClr val="FFFFFF">
              <a:shade val="85000"/>
            </a:srgbClr>
          </a:solidFill>
          <a:ln w="190500" cap="sq">
            <a:solidFill>
              <a:srgbClr val="FFFF66"/>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3074" name="Picture 2" descr="https://pictureholiday.ru/wp-content/uploads/2018/05/s-dn-ulyb-6-min.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48200" y="3804996"/>
            <a:ext cx="4288371" cy="2412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65423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4038600" cy="1143000"/>
          </a:xfrm>
        </p:spPr>
        <p:txBody>
          <a:bodyPr/>
          <a:lstStyle/>
          <a:p>
            <a:r>
              <a:rPr lang="ru-RU" b="1" dirty="0">
                <a:ln w="19050">
                  <a:solidFill>
                    <a:prstClr val="white"/>
                  </a:solidFill>
                  <a:prstDash val="solid"/>
                </a:ln>
                <a:solidFill>
                  <a:srgbClr val="FF0000"/>
                </a:solidFill>
                <a:effectLst>
                  <a:outerShdw blurRad="50000" dist="50800" dir="7500000" algn="tl">
                    <a:srgbClr val="000000">
                      <a:shade val="5000"/>
                      <a:alpha val="35000"/>
                    </a:srgbClr>
                  </a:outerShdw>
                </a:effectLst>
                <a:latin typeface="Monotype Corsiva" pitchFamily="66" charset="0"/>
                <a:cs typeface="Arial" charset="0"/>
              </a:rPr>
              <a:t>«День </a:t>
            </a:r>
            <a:r>
              <a:rPr lang="ru-RU" b="1" dirty="0" smtClean="0">
                <a:ln w="19050">
                  <a:solidFill>
                    <a:prstClr val="white"/>
                  </a:solidFill>
                  <a:prstDash val="solid"/>
                </a:ln>
                <a:solidFill>
                  <a:srgbClr val="FF0000"/>
                </a:solidFill>
                <a:effectLst>
                  <a:outerShdw blurRad="50000" dist="50800" dir="7500000" algn="tl">
                    <a:srgbClr val="000000">
                      <a:shade val="5000"/>
                      <a:alpha val="35000"/>
                    </a:srgbClr>
                  </a:outerShdw>
                </a:effectLst>
                <a:latin typeface="Monotype Corsiva" pitchFamily="66" charset="0"/>
                <a:cs typeface="Arial" charset="0"/>
              </a:rPr>
              <a:t>рождения огнетушителя»</a:t>
            </a:r>
            <a:endParaRPr lang="ru-RU" dirty="0">
              <a:solidFill>
                <a:srgbClr val="FF0000"/>
              </a:solidFill>
            </a:endParaRPr>
          </a:p>
        </p:txBody>
      </p:sp>
      <p:sp>
        <p:nvSpPr>
          <p:cNvPr id="4" name="Объект 3"/>
          <p:cNvSpPr>
            <a:spLocks noGrp="1"/>
          </p:cNvSpPr>
          <p:nvPr>
            <p:ph sz="half" idx="2"/>
          </p:nvPr>
        </p:nvSpPr>
        <p:spPr>
          <a:xfrm>
            <a:off x="4648200" y="404664"/>
            <a:ext cx="4038600" cy="5721499"/>
          </a:xfrm>
        </p:spPr>
        <p:txBody>
          <a:bodyPr/>
          <a:lstStyle/>
          <a:p>
            <a:pPr marL="0" indent="0" algn="r">
              <a:buNone/>
            </a:pPr>
            <a:r>
              <a:rPr lang="ru-RU" sz="1200" dirty="0"/>
              <a:t>Ой, пожар, беда! Спешите!</a:t>
            </a:r>
          </a:p>
          <a:p>
            <a:pPr marL="0" indent="0" algn="r">
              <a:buNone/>
            </a:pPr>
            <a:r>
              <a:rPr lang="ru-RU" sz="1200" dirty="0"/>
              <a:t>Где же наш огнетушитель?!</a:t>
            </a:r>
          </a:p>
          <a:p>
            <a:pPr marL="0" indent="0" algn="r">
              <a:buNone/>
            </a:pPr>
            <a:r>
              <a:rPr lang="ru-RU" sz="1200" dirty="0"/>
              <a:t>Знак я видел на стене,</a:t>
            </a:r>
          </a:p>
          <a:p>
            <a:pPr marL="0" indent="0" algn="r">
              <a:buNone/>
            </a:pPr>
            <a:r>
              <a:rPr lang="ru-RU" sz="1200" dirty="0"/>
              <a:t>Этот знак подскажет мне!</a:t>
            </a:r>
          </a:p>
          <a:p>
            <a:pPr marL="0" indent="0" algn="r">
              <a:buNone/>
            </a:pPr>
            <a:r>
              <a:rPr lang="ru-RU" sz="1200" dirty="0"/>
              <a:t>Действуем решительно,</a:t>
            </a:r>
          </a:p>
          <a:p>
            <a:pPr marL="0" indent="0" algn="r">
              <a:buNone/>
            </a:pPr>
            <a:r>
              <a:rPr lang="ru-RU" sz="1200" dirty="0"/>
              <a:t>Берем огнетушитель.</a:t>
            </a:r>
          </a:p>
          <a:p>
            <a:pPr marL="0" indent="0" algn="r">
              <a:buNone/>
            </a:pPr>
            <a:r>
              <a:rPr lang="ru-RU" sz="1200" dirty="0"/>
              <a:t>И огонь мы непременно</a:t>
            </a:r>
          </a:p>
          <a:p>
            <a:pPr marL="0" indent="0" algn="r">
              <a:buNone/>
            </a:pPr>
            <a:r>
              <a:rPr lang="ru-RU" sz="1200" dirty="0"/>
              <a:t>В миг потушим белой пеной!</a:t>
            </a:r>
          </a:p>
          <a:p>
            <a:pPr marL="0" indent="457200" algn="just">
              <a:buNone/>
            </a:pPr>
            <a:r>
              <a:rPr lang="ru-RU" sz="1200" dirty="0"/>
              <a:t>Мир, в котором мы живем, уже невозможно представить себе без огнетушителей. Их можно увидеть практически везде: в различных помещениях, на любом транспорте. Потому что это очень эффективное средство борьбы с огнем. При помощи огнетушителя можно быстро погасить огонь и не дать ему перерасти в крупный и разрушительный пожар.</a:t>
            </a:r>
          </a:p>
          <a:p>
            <a:pPr marL="0" indent="457200" algn="just">
              <a:buNone/>
            </a:pPr>
            <a:r>
              <a:rPr lang="ru-RU" sz="1200" dirty="0"/>
              <a:t>7 февраля – День рождения огнетушителя!</a:t>
            </a:r>
          </a:p>
          <a:p>
            <a:pPr marL="0" indent="457200" algn="just">
              <a:buNone/>
            </a:pPr>
            <a:r>
              <a:rPr lang="ru-RU" sz="1200" dirty="0"/>
              <a:t>Во 2 младшей группе прошло тематическое мероприятие, посвященное этому дню. Воспитатель провела с детьми беседу об огнетушителе, объяснила об эффективности этого средства борьбы с пожаром. Далее играли в сюжетно-ролевую игру «Пожарная команда», познакомились с познавательной презентацией и посмотрели мультфильмы: «</a:t>
            </a:r>
            <a:r>
              <a:rPr lang="ru-RU" sz="1200" dirty="0" err="1"/>
              <a:t>Фиксики</a:t>
            </a:r>
            <a:r>
              <a:rPr lang="ru-RU" sz="1200" dirty="0"/>
              <a:t>» - серия «Огнетушитель», «Уроки тетушки Совы» - серия «Огонь</a:t>
            </a:r>
            <a:r>
              <a:rPr lang="ru-RU" sz="1200" dirty="0" smtClean="0"/>
              <a:t>».</a:t>
            </a:r>
            <a:endParaRPr lang="ru-RU" sz="1200" dirty="0"/>
          </a:p>
        </p:txBody>
      </p:sp>
      <p:pic>
        <p:nvPicPr>
          <p:cNvPr id="6146" name="Picture 2" descr="IMG-20210209-WA009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772816"/>
            <a:ext cx="1905000" cy="1752600"/>
          </a:xfrm>
          <a:prstGeom prst="rect">
            <a:avLst/>
          </a:prstGeom>
          <a:solidFill>
            <a:srgbClr val="FFFFFF">
              <a:shade val="85000"/>
            </a:srgbClr>
          </a:solidFill>
          <a:ln w="190500" cap="sq">
            <a:solidFill>
              <a:srgbClr val="FFFF66"/>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6148" name="Picture 4" descr="IMG-20210209-WA01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02870">
            <a:off x="2908424" y="1905427"/>
            <a:ext cx="1238740" cy="1644345"/>
          </a:xfrm>
          <a:prstGeom prst="rect">
            <a:avLst/>
          </a:prstGeom>
          <a:solidFill>
            <a:srgbClr val="FFFFFF">
              <a:shade val="85000"/>
            </a:srgbClr>
          </a:solidFill>
          <a:ln w="190500" cap="sq">
            <a:solidFill>
              <a:srgbClr val="FFFF66"/>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4100" name="Picture 4" descr="http://i.mycdn.me/i?r=AzEPZsRbOZEKgBhR0XGMT1RkVEKtm9Jl0AhjnsPkgGv7XKaKTM5SRkZCeTgDn6uOyic"/>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3598" y="3525416"/>
            <a:ext cx="3137203" cy="3137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29697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48200" y="274638"/>
            <a:ext cx="4038600" cy="1143000"/>
          </a:xfrm>
        </p:spPr>
        <p:txBody>
          <a:bodyPr/>
          <a:lstStyle/>
          <a:p>
            <a:r>
              <a:rPr lang="ru-RU" b="1" dirty="0">
                <a:ln w="19050">
                  <a:solidFill>
                    <a:prstClr val="white"/>
                  </a:solidFill>
                  <a:prstDash val="solid"/>
                </a:ln>
                <a:solidFill>
                  <a:srgbClr val="002060"/>
                </a:solidFill>
                <a:effectLst>
                  <a:outerShdw blurRad="50000" dist="50800" dir="7500000" algn="tl">
                    <a:srgbClr val="000000">
                      <a:shade val="5000"/>
                      <a:alpha val="35000"/>
                    </a:srgbClr>
                  </a:outerShdw>
                </a:effectLst>
                <a:latin typeface="Monotype Corsiva" pitchFamily="66" charset="0"/>
                <a:cs typeface="Arial" charset="0"/>
              </a:rPr>
              <a:t>«День </a:t>
            </a:r>
            <a:r>
              <a:rPr lang="ru-RU" b="1" dirty="0" smtClean="0">
                <a:ln w="19050">
                  <a:solidFill>
                    <a:prstClr val="white"/>
                  </a:solidFill>
                  <a:prstDash val="solid"/>
                </a:ln>
                <a:solidFill>
                  <a:srgbClr val="002060"/>
                </a:solidFill>
                <a:effectLst>
                  <a:outerShdw blurRad="50000" dist="50800" dir="7500000" algn="tl">
                    <a:srgbClr val="000000">
                      <a:shade val="5000"/>
                      <a:alpha val="35000"/>
                    </a:srgbClr>
                  </a:outerShdw>
                </a:effectLst>
                <a:latin typeface="Monotype Corsiva" pitchFamily="66" charset="0"/>
                <a:cs typeface="Arial" charset="0"/>
              </a:rPr>
              <a:t>памяти А.С. Пушкина»</a:t>
            </a:r>
            <a:endParaRPr lang="ru-RU" dirty="0"/>
          </a:p>
        </p:txBody>
      </p:sp>
      <p:sp>
        <p:nvSpPr>
          <p:cNvPr id="3" name="Объект 2"/>
          <p:cNvSpPr>
            <a:spLocks noGrp="1"/>
          </p:cNvSpPr>
          <p:nvPr>
            <p:ph sz="half" idx="1"/>
          </p:nvPr>
        </p:nvSpPr>
        <p:spPr>
          <a:xfrm>
            <a:off x="457200" y="476672"/>
            <a:ext cx="4038600" cy="5649491"/>
          </a:xfrm>
        </p:spPr>
        <p:txBody>
          <a:bodyPr/>
          <a:lstStyle/>
          <a:p>
            <a:pPr marL="0" indent="457200" algn="just">
              <a:buNone/>
            </a:pPr>
            <a:r>
              <a:rPr lang="ru-RU" sz="1100" dirty="0"/>
              <a:t>10 февраля в России считается днём памяти А. С. Пушкина.</a:t>
            </a:r>
          </a:p>
          <a:p>
            <a:pPr marL="0" indent="457200" algn="just">
              <a:buNone/>
            </a:pPr>
            <a:r>
              <a:rPr lang="ru-RU" sz="1100" dirty="0"/>
              <a:t>Сказки Александра Сергеевича Пушкина близки и дороги, как взрослым, так и детям. Они не похожи одна на другую. Каждая из них по-своему любима не одним поколением.</a:t>
            </a:r>
          </a:p>
          <a:p>
            <a:pPr marL="0" indent="457200" algn="just">
              <a:buNone/>
            </a:pPr>
            <a:r>
              <a:rPr lang="ru-RU" sz="1100" dirty="0"/>
              <a:t>Сегодня имя А. С. Пушкина знакомо каждому ребенку. Сказки полны волшебства, поэтому воспитание детей проходит на сказках и произведениях Пушкина. Он создавал свои произведения для взрослых, но он умел писать так просто и в то же время так интересно, что многое из написанного им понятно и близко детям.</a:t>
            </a:r>
          </a:p>
          <a:p>
            <a:pPr marL="0" indent="457200" algn="just">
              <a:buNone/>
            </a:pPr>
            <a:r>
              <a:rPr lang="ru-RU" sz="1100" dirty="0"/>
              <a:t>В старшей и подготовительной группах прошел тематический день, посвящённый этой дате. Дошкольники окунулись в мир пушкинских сказок. Ребята вспомнили любимые сказки А. С. Пушкина: «Сказка о золотом петушке», «Сказка о царе </a:t>
            </a:r>
            <a:r>
              <a:rPr lang="ru-RU" sz="1100" dirty="0" err="1"/>
              <a:t>Салтане</a:t>
            </a:r>
            <a:r>
              <a:rPr lang="ru-RU" sz="1100" dirty="0"/>
              <a:t>», «Сказка о мёртвой царевне и о семи богатырях», «Сказка о попе и о работнике его </a:t>
            </a:r>
            <a:r>
              <a:rPr lang="ru-RU" sz="1100" dirty="0" err="1"/>
              <a:t>Балде</a:t>
            </a:r>
            <a:r>
              <a:rPr lang="ru-RU" sz="1100" dirty="0"/>
              <a:t>», «Сказка о рыбаке и рыбке». Дети слушали стихи, отрывки из сказок, с большим интересом рассматривали иллюстрации книг, отвечали на вопросы викторины «Наши любимые сказки», собирали </a:t>
            </a:r>
            <a:r>
              <a:rPr lang="ru-RU" sz="1100" dirty="0" err="1"/>
              <a:t>пазлы</a:t>
            </a:r>
            <a:r>
              <a:rPr lang="ru-RU" sz="1100" dirty="0"/>
              <a:t>, играли в дидактические игры, разгадывали загадки и слушали музыкальные произведения по сказкам поэта и писателя.</a:t>
            </a:r>
          </a:p>
          <a:p>
            <a:pPr marL="0" indent="457200" algn="just">
              <a:buNone/>
            </a:pPr>
            <a:r>
              <a:rPr lang="ru-RU" sz="1100" dirty="0"/>
              <a:t>В группах организовали выставку книг А. С. Пушкина.</a:t>
            </a:r>
          </a:p>
          <a:p>
            <a:pPr marL="0" indent="457200" algn="just">
              <a:buNone/>
            </a:pPr>
            <a:r>
              <a:rPr lang="ru-RU" sz="1100" dirty="0"/>
              <a:t>Пробуждая интерес к творчеству великого поэта, мы стремились воспитывать у детей чувство прекрасного, любовь к художественной литературе, музыке, русскому языку, Родине.</a:t>
            </a:r>
          </a:p>
          <a:p>
            <a:pPr marL="0" indent="457200" algn="just">
              <a:buNone/>
            </a:pPr>
            <a:r>
              <a:rPr lang="ru-RU" sz="1100" dirty="0"/>
              <a:t>Целью данных мероприятий было привитие любви к произведениям отечественной литературы, воспитание чуткости к художественному слову, закрепление и расширение знаний детей о творчестве А. С. Пушкина</a:t>
            </a:r>
            <a:r>
              <a:rPr lang="ru-RU" sz="1100" dirty="0" smtClean="0"/>
              <a:t>.</a:t>
            </a:r>
            <a:endParaRPr lang="ru-RU" sz="1100" dirty="0"/>
          </a:p>
        </p:txBody>
      </p:sp>
      <p:pic>
        <p:nvPicPr>
          <p:cNvPr id="7170" name="Picture 2" descr="IMG-20210209-WA00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00" y="1870257"/>
            <a:ext cx="1905000" cy="1428750"/>
          </a:xfrm>
          <a:prstGeom prst="rect">
            <a:avLst/>
          </a:prstGeom>
          <a:solidFill>
            <a:srgbClr val="FFFFFF">
              <a:shade val="85000"/>
            </a:srgbClr>
          </a:solidFill>
          <a:ln w="190500" cap="sq">
            <a:solidFill>
              <a:schemeClr val="tx2">
                <a:lumMod val="20000"/>
                <a:lumOff val="8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7172" name="Picture 4" descr="IMG-20210209-WA00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2280" y="1870257"/>
            <a:ext cx="1076325" cy="1428750"/>
          </a:xfrm>
          <a:prstGeom prst="rect">
            <a:avLst/>
          </a:prstGeom>
          <a:solidFill>
            <a:srgbClr val="FFFFFF">
              <a:shade val="85000"/>
            </a:srgbClr>
          </a:solidFill>
          <a:ln w="190500" cap="sq">
            <a:solidFill>
              <a:schemeClr val="tx2">
                <a:lumMod val="20000"/>
                <a:lumOff val="8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5122" name="Picture 2" descr="https://p.calameoassets.com/110302133250-a20c62b2fe4fcd1af3b7b1ea1e2cb415/p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62500" y="3633614"/>
            <a:ext cx="4030069" cy="3022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86536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4038600" cy="1143000"/>
          </a:xfrm>
        </p:spPr>
        <p:txBody>
          <a:bodyPr/>
          <a:lstStyle/>
          <a:p>
            <a:r>
              <a:rPr lang="ru-RU" b="1" dirty="0">
                <a:ln w="19050">
                  <a:solidFill>
                    <a:prstClr val="white"/>
                  </a:solidFill>
                  <a:prstDash val="solid"/>
                </a:ln>
                <a:solidFill>
                  <a:srgbClr val="FF0000"/>
                </a:solidFill>
                <a:effectLst>
                  <a:outerShdw blurRad="50000" dist="50800" dir="7500000" algn="tl">
                    <a:srgbClr val="000000">
                      <a:shade val="5000"/>
                      <a:alpha val="35000"/>
                    </a:srgbClr>
                  </a:outerShdw>
                </a:effectLst>
                <a:latin typeface="Monotype Corsiva" pitchFamily="66" charset="0"/>
                <a:cs typeface="Arial" charset="0"/>
              </a:rPr>
              <a:t>«День </a:t>
            </a:r>
            <a:r>
              <a:rPr lang="ru-RU" b="1" dirty="0" smtClean="0">
                <a:ln w="19050">
                  <a:solidFill>
                    <a:prstClr val="white"/>
                  </a:solidFill>
                  <a:prstDash val="solid"/>
                </a:ln>
                <a:solidFill>
                  <a:srgbClr val="FF0000"/>
                </a:solidFill>
                <a:effectLst>
                  <a:outerShdw blurRad="50000" dist="50800" dir="7500000" algn="tl">
                    <a:srgbClr val="000000">
                      <a:shade val="5000"/>
                      <a:alpha val="35000"/>
                    </a:srgbClr>
                  </a:outerShdw>
                </a:effectLst>
                <a:latin typeface="Monotype Corsiva" pitchFamily="66" charset="0"/>
                <a:cs typeface="Arial" charset="0"/>
              </a:rPr>
              <a:t>варенья»</a:t>
            </a:r>
            <a:endParaRPr lang="ru-RU" dirty="0">
              <a:solidFill>
                <a:srgbClr val="FF0000"/>
              </a:solidFill>
            </a:endParaRPr>
          </a:p>
        </p:txBody>
      </p:sp>
      <p:sp>
        <p:nvSpPr>
          <p:cNvPr id="4" name="Объект 3"/>
          <p:cNvSpPr>
            <a:spLocks noGrp="1"/>
          </p:cNvSpPr>
          <p:nvPr>
            <p:ph sz="half" idx="2"/>
          </p:nvPr>
        </p:nvSpPr>
        <p:spPr>
          <a:xfrm>
            <a:off x="4648200" y="476672"/>
            <a:ext cx="4038600" cy="5649491"/>
          </a:xfrm>
        </p:spPr>
        <p:txBody>
          <a:bodyPr/>
          <a:lstStyle/>
          <a:p>
            <a:pPr marL="0" indent="0" algn="r">
              <a:buNone/>
            </a:pPr>
            <a:r>
              <a:rPr lang="ru-RU" sz="1200" dirty="0"/>
              <a:t>У Сергея нет терпенья,</a:t>
            </a:r>
          </a:p>
          <a:p>
            <a:pPr marL="0" indent="0" algn="r">
              <a:buNone/>
            </a:pPr>
            <a:r>
              <a:rPr lang="ru-RU" sz="1200" dirty="0"/>
              <a:t>Он руками ест варенье.</a:t>
            </a:r>
          </a:p>
          <a:p>
            <a:pPr marL="0" indent="0" algn="r">
              <a:buNone/>
            </a:pPr>
            <a:r>
              <a:rPr lang="ru-RU" sz="1200" dirty="0"/>
              <a:t>Слиплись пальцы у Сережи,</a:t>
            </a:r>
          </a:p>
          <a:p>
            <a:pPr marL="0" indent="0" algn="r">
              <a:buNone/>
            </a:pPr>
            <a:r>
              <a:rPr lang="ru-RU" sz="1200" dirty="0"/>
              <a:t>Приросла рубаха к коже,</a:t>
            </a:r>
          </a:p>
          <a:p>
            <a:pPr marL="0" indent="0" algn="r">
              <a:buNone/>
            </a:pPr>
            <a:r>
              <a:rPr lang="ru-RU" sz="1200" dirty="0"/>
              <a:t>Ног от пола не отнять,</a:t>
            </a:r>
          </a:p>
          <a:p>
            <a:pPr marL="0" indent="0" algn="r">
              <a:buNone/>
            </a:pPr>
            <a:r>
              <a:rPr lang="ru-RU" sz="1200" dirty="0"/>
              <a:t>Рук от ног не оторвать.</a:t>
            </a:r>
          </a:p>
          <a:p>
            <a:pPr marL="0" indent="0" algn="r">
              <a:buNone/>
            </a:pPr>
            <a:r>
              <a:rPr lang="ru-RU" sz="1200" dirty="0"/>
              <a:t>Слиплись локти и колени,</a:t>
            </a:r>
          </a:p>
          <a:p>
            <a:pPr marL="0" indent="0" algn="r">
              <a:buNone/>
            </a:pPr>
            <a:r>
              <a:rPr lang="ru-RU" sz="1200" dirty="0"/>
              <a:t>Уши склеило варенье.</a:t>
            </a:r>
          </a:p>
          <a:p>
            <a:pPr marL="0" indent="0" algn="r">
              <a:buNone/>
            </a:pPr>
            <a:r>
              <a:rPr lang="ru-RU" sz="1200" dirty="0"/>
              <a:t>Раздается жалкий всхлип,</a:t>
            </a:r>
          </a:p>
          <a:p>
            <a:pPr marL="0" indent="0" algn="r">
              <a:buNone/>
            </a:pPr>
            <a:r>
              <a:rPr lang="ru-RU" sz="1200" dirty="0"/>
              <a:t>Сам к себе Сергей прилип!</a:t>
            </a:r>
          </a:p>
          <a:p>
            <a:pPr marL="0" indent="457200" algn="just">
              <a:buNone/>
            </a:pPr>
            <a:r>
              <a:rPr lang="ru-RU" sz="1200" dirty="0"/>
              <a:t>Семейное чаепитие трудно представить без </a:t>
            </a:r>
            <a:r>
              <a:rPr lang="ru-RU" sz="1200" dirty="0" smtClean="0"/>
              <a:t>душистого варенья</a:t>
            </a:r>
            <a:r>
              <a:rPr lang="ru-RU" sz="1200" dirty="0"/>
              <a:t>, которое любят и дети, и взрослые. Варенье, сохранившее вкус натуральных ягод, не только поднимает настроение, но также дарит кусочек летнего тепла.</a:t>
            </a:r>
          </a:p>
          <a:p>
            <a:pPr marL="0" indent="457200" algn="just">
              <a:buNone/>
            </a:pPr>
            <a:r>
              <a:rPr lang="ru-RU" sz="1200" dirty="0"/>
              <a:t>7 февраля – Всемирный День Варенья.</a:t>
            </a:r>
          </a:p>
          <a:p>
            <a:pPr marL="0" indent="457200" algn="just">
              <a:buNone/>
            </a:pPr>
            <a:r>
              <a:rPr lang="ru-RU" sz="1200" dirty="0"/>
              <a:t>Во 2 младшей группе прошло тематическое мероприятие, посвященное этому дню. Ребята познакомились с многообразием варенья, выяснили, что варенье варят не только из ягод, но и из фруктов, и даже – из овощей. К детям прилетал в гости </a:t>
            </a:r>
            <a:r>
              <a:rPr lang="ru-RU" sz="1200" dirty="0" err="1"/>
              <a:t>Карлсон</a:t>
            </a:r>
            <a:r>
              <a:rPr lang="ru-RU" sz="1200" dirty="0"/>
              <a:t>, который много рассказал о любимом варенье и познакомил с обучающей презентацией. Он играл с воспитанниками в игру «Раз варенье, два варенье», танцевал, а также участвовал в лепке под названием «Баночка варенья</a:t>
            </a:r>
            <a:r>
              <a:rPr lang="ru-RU" sz="1200" dirty="0" smtClean="0"/>
              <a:t>».</a:t>
            </a:r>
            <a:endParaRPr lang="ru-RU" sz="1200" dirty="0"/>
          </a:p>
        </p:txBody>
      </p:sp>
      <p:pic>
        <p:nvPicPr>
          <p:cNvPr id="8194" name="Picture 2" descr="IMG-20210208-WA00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 y="1417638"/>
            <a:ext cx="1905000" cy="1428750"/>
          </a:xfrm>
          <a:prstGeom prst="rect">
            <a:avLst/>
          </a:prstGeom>
          <a:solidFill>
            <a:srgbClr val="FFFFFF">
              <a:shade val="85000"/>
            </a:srgbClr>
          </a:solidFill>
          <a:ln w="190500" cap="sq">
            <a:solidFill>
              <a:srgbClr val="FFFF66"/>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8196" name="Picture 4" descr="IMG-20210208-WA00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34720">
            <a:off x="3108464" y="1172927"/>
            <a:ext cx="1474501" cy="2106431"/>
          </a:xfrm>
          <a:prstGeom prst="rect">
            <a:avLst/>
          </a:prstGeom>
          <a:solidFill>
            <a:srgbClr val="FFFFFF">
              <a:shade val="85000"/>
            </a:srgbClr>
          </a:solidFill>
          <a:ln w="190500" cap="sq">
            <a:solidFill>
              <a:srgbClr val="FFFF66"/>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6146" name="Picture 2" descr="https://i.pinimg.com/originals/94/8a/e4/948ae4bf04260ce94594a42e70c4aa2c.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7584" y="3068960"/>
            <a:ext cx="2865731" cy="33443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84274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48200" y="274638"/>
            <a:ext cx="4038600" cy="1143000"/>
          </a:xfrm>
        </p:spPr>
        <p:txBody>
          <a:bodyPr/>
          <a:lstStyle/>
          <a:p>
            <a:r>
              <a:rPr lang="ru-RU" b="1" dirty="0">
                <a:ln w="19050">
                  <a:solidFill>
                    <a:prstClr val="white"/>
                  </a:solidFill>
                  <a:prstDash val="solid"/>
                </a:ln>
                <a:solidFill>
                  <a:srgbClr val="FF0000"/>
                </a:solidFill>
                <a:effectLst>
                  <a:outerShdw blurRad="50000" dist="50800" dir="7500000" algn="tl">
                    <a:srgbClr val="000000">
                      <a:shade val="5000"/>
                      <a:alpha val="35000"/>
                    </a:srgbClr>
                  </a:outerShdw>
                </a:effectLst>
                <a:latin typeface="Monotype Corsiva" pitchFamily="66" charset="0"/>
                <a:cs typeface="Arial" charset="0"/>
              </a:rPr>
              <a:t>«День </a:t>
            </a:r>
            <a:r>
              <a:rPr lang="ru-RU" b="1" dirty="0" smtClean="0">
                <a:ln w="19050">
                  <a:solidFill>
                    <a:prstClr val="white"/>
                  </a:solidFill>
                  <a:prstDash val="solid"/>
                </a:ln>
                <a:solidFill>
                  <a:srgbClr val="FF0000"/>
                </a:solidFill>
                <a:effectLst>
                  <a:outerShdw blurRad="50000" dist="50800" dir="7500000" algn="tl">
                    <a:srgbClr val="000000">
                      <a:shade val="5000"/>
                      <a:alpha val="35000"/>
                    </a:srgbClr>
                  </a:outerShdw>
                </a:effectLst>
                <a:latin typeface="Monotype Corsiva" pitchFamily="66" charset="0"/>
                <a:cs typeface="Arial" charset="0"/>
              </a:rPr>
              <a:t>стоматолога»</a:t>
            </a:r>
            <a:endParaRPr lang="ru-RU" dirty="0">
              <a:solidFill>
                <a:srgbClr val="FF0000"/>
              </a:solidFill>
            </a:endParaRPr>
          </a:p>
        </p:txBody>
      </p:sp>
      <p:sp>
        <p:nvSpPr>
          <p:cNvPr id="3" name="Объект 2"/>
          <p:cNvSpPr>
            <a:spLocks noGrp="1"/>
          </p:cNvSpPr>
          <p:nvPr>
            <p:ph sz="half" idx="1"/>
          </p:nvPr>
        </p:nvSpPr>
        <p:spPr>
          <a:xfrm>
            <a:off x="457200" y="476672"/>
            <a:ext cx="4038600" cy="5649491"/>
          </a:xfrm>
        </p:spPr>
        <p:txBody>
          <a:bodyPr/>
          <a:lstStyle/>
          <a:p>
            <a:pPr marL="0" indent="457200" algn="just">
              <a:buNone/>
            </a:pPr>
            <a:r>
              <a:rPr lang="ru-RU" sz="1600" dirty="0"/>
              <a:t>Международный день стоматолога ежегодно отмечается 9 февраля. Помимо того, что праздник имеет отношение ко всем стоматологам, он также создан с целью рассказать людям о том, что необходимо регулярно посещать этого врача, вовремя лечить зубы и болезни полости рта.</a:t>
            </a:r>
          </a:p>
          <a:p>
            <a:pPr marL="0" indent="457200" algn="just">
              <a:buNone/>
            </a:pPr>
            <a:r>
              <a:rPr lang="ru-RU" sz="1600" dirty="0"/>
              <a:t>К ребятам ясельной группы в гости пришла кукла Маша, у которой заболел зуб. Как же помочь Маше? Дети вместе с воспитателем нашли выход – позвонили доктору. На помощь пришла доктор Плюшкина. Она полечила зубки Маше, рассказала и показала малышам, как правильно пользоваться зубной щеткой. Они также узнали, что зубки надо чистить утром и вечером. а есть много сладкого вредно</a:t>
            </a:r>
            <a:r>
              <a:rPr lang="ru-RU" sz="1600" dirty="0" smtClean="0"/>
              <a:t>.</a:t>
            </a:r>
            <a:endParaRPr lang="ru-RU" sz="1600" dirty="0"/>
          </a:p>
        </p:txBody>
      </p:sp>
      <p:pic>
        <p:nvPicPr>
          <p:cNvPr id="9218" name="Picture 2" descr="IMG-20210209-WA005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1716475"/>
            <a:ext cx="1363960" cy="1810566"/>
          </a:xfrm>
          <a:prstGeom prst="rect">
            <a:avLst/>
          </a:prstGeom>
          <a:solidFill>
            <a:srgbClr val="FFFFFF">
              <a:shade val="85000"/>
            </a:srgbClr>
          </a:solidFill>
          <a:ln w="190500" cap="sq">
            <a:solidFill>
              <a:srgbClr val="FFFF66"/>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9220" name="Picture 4" descr="IMG-20210209-WA00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87218">
            <a:off x="7041061" y="1827072"/>
            <a:ext cx="1466999" cy="1947344"/>
          </a:xfrm>
          <a:prstGeom prst="rect">
            <a:avLst/>
          </a:prstGeom>
          <a:solidFill>
            <a:srgbClr val="FFFFFF">
              <a:shade val="85000"/>
            </a:srgbClr>
          </a:solidFill>
          <a:ln w="190500" cap="sq">
            <a:solidFill>
              <a:srgbClr val="FFFF66"/>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7170" name="Picture 2" descr="http://forum.4x4kam.org/uploads/monthly_02_2015/post-460-0-27113800-1423466601.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37943" y="3219880"/>
            <a:ext cx="3459113" cy="3334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97324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ln w="19050">
                  <a:solidFill>
                    <a:prstClr val="white"/>
                  </a:solidFill>
                  <a:prstDash val="solid"/>
                </a:ln>
                <a:solidFill>
                  <a:srgbClr val="C00000"/>
                </a:solidFill>
                <a:effectLst>
                  <a:outerShdw blurRad="50000" dist="50800" dir="7500000" algn="tl">
                    <a:srgbClr val="000000">
                      <a:shade val="5000"/>
                      <a:alpha val="35000"/>
                    </a:srgbClr>
                  </a:outerShdw>
                </a:effectLst>
                <a:latin typeface="Monotype Corsiva" pitchFamily="66" charset="0"/>
                <a:cs typeface="Arial" charset="0"/>
              </a:rPr>
              <a:t>Новогоднее чудо!</a:t>
            </a:r>
            <a:endParaRPr lang="ru-RU" dirty="0">
              <a:solidFill>
                <a:srgbClr val="C00000"/>
              </a:solidFill>
            </a:endParaRPr>
          </a:p>
        </p:txBody>
      </p:sp>
      <p:sp>
        <p:nvSpPr>
          <p:cNvPr id="4" name="Объект 3"/>
          <p:cNvSpPr>
            <a:spLocks noGrp="1"/>
          </p:cNvSpPr>
          <p:nvPr>
            <p:ph sz="half" idx="2"/>
          </p:nvPr>
        </p:nvSpPr>
        <p:spPr>
          <a:xfrm>
            <a:off x="4648200" y="953472"/>
            <a:ext cx="4038600" cy="5172692"/>
          </a:xfrm>
        </p:spPr>
        <p:txBody>
          <a:bodyPr/>
          <a:lstStyle/>
          <a:p>
            <a:pPr marL="0" indent="457200" algn="just">
              <a:buNone/>
            </a:pPr>
            <a:r>
              <a:rPr lang="ru-RU" sz="1400" dirty="0"/>
              <a:t>Состоялись  </a:t>
            </a:r>
            <a:r>
              <a:rPr lang="ru-RU" sz="1400" dirty="0" smtClean="0"/>
              <a:t>также утренники </a:t>
            </a:r>
            <a:r>
              <a:rPr lang="ru-RU" sz="1400" dirty="0"/>
              <a:t>для детей старшей и подготовительной группы. С самого начала представления сказочные герои: Баба-Яга, Снеговик, зловредный гном увлекли детей в волшебный мир сказки. Дети смогли окунуться в праздничную атмосферу </a:t>
            </a:r>
            <a:r>
              <a:rPr lang="ru-RU" sz="1400" dirty="0" smtClean="0"/>
              <a:t>приключений.</a:t>
            </a:r>
          </a:p>
          <a:p>
            <a:pPr marL="0" indent="457200" algn="just">
              <a:buNone/>
            </a:pPr>
            <a:r>
              <a:rPr lang="ru-RU" sz="1400" dirty="0" smtClean="0"/>
              <a:t>С </a:t>
            </a:r>
            <a:r>
              <a:rPr lang="ru-RU" sz="1400" dirty="0"/>
              <a:t>появлением Деда Мороза начался  настоящий праздник. </a:t>
            </a:r>
            <a:r>
              <a:rPr lang="ru-RU" sz="1400" b="1" dirty="0"/>
              <a:t> </a:t>
            </a:r>
            <a:r>
              <a:rPr lang="ru-RU" sz="1400" dirty="0"/>
              <a:t>Дошкольники с удовольствием проявили свои таланты: танцевали, водили хороводы, рассказывали стихи, пели песни, играли. Море радости и эмоций вызвали подарки, врученные детям из рук самого Дедушки </a:t>
            </a:r>
            <a:r>
              <a:rPr lang="ru-RU" sz="1400" dirty="0" smtClean="0"/>
              <a:t>Мороза.</a:t>
            </a:r>
          </a:p>
          <a:p>
            <a:pPr marL="0" indent="457200" algn="just">
              <a:buNone/>
            </a:pPr>
            <a:r>
              <a:rPr lang="ru-RU" sz="1400" dirty="0" smtClean="0"/>
              <a:t>Никто </a:t>
            </a:r>
            <a:r>
              <a:rPr lang="ru-RU" sz="1400" dirty="0"/>
              <a:t>не остался равнодушным!  Праздники  получились очень весёлыми и радостными. Ведь невозможно забыть удивление в детских глазах, крики  восхищения  и радости, наполняющие зал, атмосферу новогоднего чуда</a:t>
            </a:r>
            <a:r>
              <a:rPr lang="ru-RU" sz="1400" dirty="0" smtClean="0"/>
              <a:t>!</a:t>
            </a:r>
            <a:endParaRPr lang="ru-RU" sz="1400" dirty="0"/>
          </a:p>
        </p:txBody>
      </p:sp>
      <p:pic>
        <p:nvPicPr>
          <p:cNvPr id="4098" name="Picture 2" descr="DSCN068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5743" y="853229"/>
            <a:ext cx="1076325" cy="1428750"/>
          </a:xfrm>
          <a:prstGeom prst="rect">
            <a:avLst/>
          </a:prstGeom>
          <a:solidFill>
            <a:srgbClr val="FFFFFF">
              <a:shade val="85000"/>
            </a:srgbClr>
          </a:solidFill>
          <a:ln w="190500" cap="sq">
            <a:solidFill>
              <a:srgbClr val="66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4100" name="Picture 4" descr="IMG_917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84010">
            <a:off x="1951935" y="2495626"/>
            <a:ext cx="1905000" cy="1428750"/>
          </a:xfrm>
          <a:prstGeom prst="rect">
            <a:avLst/>
          </a:prstGeom>
          <a:solidFill>
            <a:srgbClr val="FFFFFF">
              <a:shade val="85000"/>
            </a:srgbClr>
          </a:solidFill>
          <a:ln w="190500" cap="sq">
            <a:solidFill>
              <a:srgbClr val="66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21508" name="Picture 4" descr="https://worldluxrealty.com/sites/default/files/inline/images/gosudarstvennie_prazdniki_yanvarya_2020_kak_otdihaem_v_yanvarskie_1_i_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4293096"/>
            <a:ext cx="4856903" cy="2278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01607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4038600" cy="1143000"/>
          </a:xfrm>
        </p:spPr>
        <p:txBody>
          <a:bodyPr/>
          <a:lstStyle/>
          <a:p>
            <a:r>
              <a:rPr lang="ru-RU" b="1" dirty="0" smtClean="0">
                <a:ln w="19050">
                  <a:solidFill>
                    <a:prstClr val="white"/>
                  </a:solidFill>
                  <a:prstDash val="solid"/>
                </a:ln>
                <a:solidFill>
                  <a:srgbClr val="FF0000"/>
                </a:solidFill>
                <a:effectLst>
                  <a:outerShdw blurRad="50000" dist="50800" dir="7500000" algn="tl">
                    <a:srgbClr val="000000">
                      <a:shade val="5000"/>
                      <a:alpha val="35000"/>
                    </a:srgbClr>
                  </a:outerShdw>
                </a:effectLst>
                <a:latin typeface="Monotype Corsiva" pitchFamily="66" charset="0"/>
                <a:cs typeface="Arial" charset="0"/>
              </a:rPr>
              <a:t>«Керлинг»</a:t>
            </a:r>
            <a:endParaRPr lang="ru-RU" dirty="0">
              <a:solidFill>
                <a:srgbClr val="FF0000"/>
              </a:solidFill>
            </a:endParaRPr>
          </a:p>
        </p:txBody>
      </p:sp>
      <p:sp>
        <p:nvSpPr>
          <p:cNvPr id="4" name="Объект 3"/>
          <p:cNvSpPr>
            <a:spLocks noGrp="1"/>
          </p:cNvSpPr>
          <p:nvPr>
            <p:ph sz="half" idx="2"/>
          </p:nvPr>
        </p:nvSpPr>
        <p:spPr>
          <a:xfrm>
            <a:off x="4648200" y="404664"/>
            <a:ext cx="4038600" cy="5721499"/>
          </a:xfrm>
        </p:spPr>
        <p:txBody>
          <a:bodyPr/>
          <a:lstStyle/>
          <a:p>
            <a:pPr marL="0" indent="457200" algn="just">
              <a:buNone/>
            </a:pPr>
            <a:r>
              <a:rPr lang="ru-RU" sz="1400" dirty="0"/>
              <a:t>С недавнего времени в МДОУ центре развития ребёнка - детском саду № 14 инструктор по физической культуре осваивает необычный для дошколят зимний вид спорта - кёрлинг.</a:t>
            </a:r>
          </a:p>
          <a:p>
            <a:pPr marL="0" indent="457200" algn="just">
              <a:buNone/>
            </a:pPr>
            <a:r>
              <a:rPr lang="ru-RU" sz="1400" dirty="0"/>
              <a:t>К этой увлекательной игре готовятся основательно: ребята знакомятся с правилами зимнего олимпийского вида спорта; взрослые готовят ледяное поле со всеми необходимыми разметками, сделав из воды и красок разноцветные «камни».</a:t>
            </a:r>
          </a:p>
          <a:p>
            <a:pPr marL="0" indent="457200" algn="just">
              <a:buNone/>
            </a:pPr>
            <a:r>
              <a:rPr lang="ru-RU" sz="1400" dirty="0"/>
              <a:t>Дети с азартом включаются в игру: закатывают камни в «Дом», соревнуясь, чей камень ближе к центру «Домика». Занимаясь кёрлингом, дошколята тренируют глазомер и координацию на льду, учатся рассчитывать силу запуска снаряда и выбирать нужную траекторию. На каждом занятии ребята получают заряд бодрости и радости</a:t>
            </a:r>
            <a:r>
              <a:rPr lang="ru-RU" sz="1400" dirty="0" smtClean="0"/>
              <a:t>.</a:t>
            </a:r>
            <a:endParaRPr lang="ru-RU" sz="1400" dirty="0"/>
          </a:p>
        </p:txBody>
      </p:sp>
      <p:pic>
        <p:nvPicPr>
          <p:cNvPr id="10242" name="Picture 2" descr="IMG-20210209-WA005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043" y="1417638"/>
            <a:ext cx="1905000" cy="1428750"/>
          </a:xfrm>
          <a:prstGeom prst="rect">
            <a:avLst/>
          </a:prstGeom>
          <a:solidFill>
            <a:srgbClr val="FFFFFF">
              <a:shade val="85000"/>
            </a:srgbClr>
          </a:solidFill>
          <a:ln w="190500" cap="sq">
            <a:solidFill>
              <a:srgbClr val="FFFF66"/>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0244" name="Picture 4" descr="IMG-20210209-WA00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27445">
            <a:off x="2868045" y="1417638"/>
            <a:ext cx="1368152" cy="1816131"/>
          </a:xfrm>
          <a:prstGeom prst="rect">
            <a:avLst/>
          </a:prstGeom>
          <a:solidFill>
            <a:srgbClr val="FFFFFF">
              <a:shade val="85000"/>
            </a:srgbClr>
          </a:solidFill>
          <a:ln w="190500" cap="sq">
            <a:solidFill>
              <a:srgbClr val="FFFF66"/>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8194" name="Picture 2" descr="https://ds04.infourok.ru/uploads/ex/0947/0013cbde-6cab0669/img4.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2752" y="3429000"/>
            <a:ext cx="4007495" cy="3005622"/>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s://st.depositphotos.com/1701169/2857/i/950/depositphotos_28575031-stock-photo-a-collection-of-curling-stones.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48200" y="4221088"/>
            <a:ext cx="3168468" cy="2322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14377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11960" y="274638"/>
            <a:ext cx="4474840" cy="1143000"/>
          </a:xfrm>
        </p:spPr>
        <p:txBody>
          <a:bodyPr/>
          <a:lstStyle/>
          <a:p>
            <a:r>
              <a:rPr lang="ru-RU" b="1" dirty="0" smtClean="0">
                <a:ln w="19050">
                  <a:solidFill>
                    <a:prstClr val="white"/>
                  </a:solidFill>
                  <a:prstDash val="solid"/>
                </a:ln>
                <a:solidFill>
                  <a:srgbClr val="FF0000"/>
                </a:solidFill>
                <a:effectLst>
                  <a:outerShdw blurRad="50000" dist="50800" dir="7500000" algn="tl">
                    <a:srgbClr val="000000">
                      <a:shade val="5000"/>
                      <a:alpha val="35000"/>
                    </a:srgbClr>
                  </a:outerShdw>
                </a:effectLst>
                <a:latin typeface="Monotype Corsiva" pitchFamily="66" charset="0"/>
                <a:cs typeface="Arial" charset="0"/>
              </a:rPr>
              <a:t>Благотворительная акция «Дарите книги с любовью»</a:t>
            </a:r>
            <a:endParaRPr lang="ru-RU" dirty="0">
              <a:solidFill>
                <a:srgbClr val="FF0000"/>
              </a:solidFill>
            </a:endParaRPr>
          </a:p>
        </p:txBody>
      </p:sp>
      <p:sp>
        <p:nvSpPr>
          <p:cNvPr id="3" name="Объект 2"/>
          <p:cNvSpPr>
            <a:spLocks noGrp="1"/>
          </p:cNvSpPr>
          <p:nvPr>
            <p:ph sz="half" idx="1"/>
          </p:nvPr>
        </p:nvSpPr>
        <p:spPr>
          <a:xfrm>
            <a:off x="457200" y="404664"/>
            <a:ext cx="4038600" cy="5721499"/>
          </a:xfrm>
        </p:spPr>
        <p:txBody>
          <a:bodyPr/>
          <a:lstStyle/>
          <a:p>
            <a:pPr marL="0" indent="457200" algn="just">
              <a:buNone/>
            </a:pPr>
            <a:r>
              <a:rPr lang="ru-RU" sz="1400" dirty="0"/>
              <a:t>14 февраля 2021 года объявлен Международным днем </a:t>
            </a:r>
            <a:r>
              <a:rPr lang="ru-RU" sz="1400" dirty="0" err="1"/>
              <a:t>книгодарения</a:t>
            </a:r>
            <a:r>
              <a:rPr lang="ru-RU" sz="1400" dirty="0"/>
              <a:t>. Воспитатель старшей группы с детьми и родителями приняли участие в благотворительной акции «Дарите книги с любовью». Идеей акции стало желание дарить в этот день книги детям, вдохновлять родителей и воспитанников читать хорошие книги.</a:t>
            </a:r>
          </a:p>
          <a:p>
            <a:pPr marL="0" indent="457200" algn="just">
              <a:buNone/>
            </a:pPr>
            <a:r>
              <a:rPr lang="ru-RU" sz="1400" dirty="0"/>
              <a:t>Педагог в начале недели провела беседу с ребятами и их родителями. И все с удовольствием приносили книги в детский сад и дарили их своим друзьям, а также для группы. Мама одной воспитанницы подарила в группу «Красную книгу России».</a:t>
            </a:r>
          </a:p>
          <a:p>
            <a:pPr marL="0" indent="457200" algn="just">
              <a:buNone/>
            </a:pPr>
            <a:r>
              <a:rPr lang="ru-RU" sz="1400" dirty="0"/>
              <a:t>Мы надеемся, что такое мероприятие станет традиционным в нашем учреждении</a:t>
            </a:r>
            <a:r>
              <a:rPr lang="ru-RU" sz="1400" dirty="0" smtClean="0"/>
              <a:t>.</a:t>
            </a:r>
            <a:endParaRPr lang="ru-RU" sz="1400" dirty="0"/>
          </a:p>
        </p:txBody>
      </p:sp>
      <p:pic>
        <p:nvPicPr>
          <p:cNvPr id="11266" name="Picture 2" descr="IMG-20210211-WA00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6812" y="2551038"/>
            <a:ext cx="1203858" cy="1598042"/>
          </a:xfrm>
          <a:prstGeom prst="rect">
            <a:avLst/>
          </a:prstGeom>
          <a:solidFill>
            <a:srgbClr val="FFFFFF">
              <a:shade val="85000"/>
            </a:srgbClr>
          </a:solidFill>
          <a:ln w="190500" cap="sq">
            <a:solidFill>
              <a:srgbClr val="FFFF66"/>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1268" name="Picture 4" descr="IMG-20210211-WA00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318110">
            <a:off x="6863980" y="2592159"/>
            <a:ext cx="1372476" cy="1821871"/>
          </a:xfrm>
          <a:prstGeom prst="rect">
            <a:avLst/>
          </a:prstGeom>
          <a:solidFill>
            <a:srgbClr val="FFFFFF">
              <a:shade val="85000"/>
            </a:srgbClr>
          </a:solidFill>
          <a:ln w="190500" cap="sq">
            <a:solidFill>
              <a:srgbClr val="FFFF66"/>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9218" name="Picture 2" descr="https://ya-rayon.ru/image/news/4757/photo-520.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86880" y="4005064"/>
            <a:ext cx="3301279" cy="2475959"/>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s://misanec.ru/wp-content/uploads/2018/07/knigi-840x667.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36096" y="4448001"/>
            <a:ext cx="2560327" cy="2033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5990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4038600" cy="1143000"/>
          </a:xfrm>
        </p:spPr>
        <p:txBody>
          <a:bodyPr/>
          <a:lstStyle/>
          <a:p>
            <a:r>
              <a:rPr lang="ru-RU" b="1" dirty="0" smtClean="0">
                <a:ln w="19050">
                  <a:solidFill>
                    <a:prstClr val="white"/>
                  </a:solidFill>
                  <a:prstDash val="solid"/>
                </a:ln>
                <a:solidFill>
                  <a:srgbClr val="FF0000"/>
                </a:solidFill>
                <a:effectLst>
                  <a:outerShdw blurRad="50000" dist="50800" dir="7500000" algn="tl">
                    <a:srgbClr val="000000">
                      <a:shade val="5000"/>
                      <a:alpha val="35000"/>
                    </a:srgbClr>
                  </a:outerShdw>
                </a:effectLst>
                <a:latin typeface="Monotype Corsiva" pitchFamily="66" charset="0"/>
                <a:cs typeface="Arial" charset="0"/>
              </a:rPr>
              <a:t>«Здравствуй, сказка!»</a:t>
            </a:r>
            <a:endParaRPr lang="ru-RU" dirty="0">
              <a:solidFill>
                <a:srgbClr val="FF0000"/>
              </a:solidFill>
            </a:endParaRPr>
          </a:p>
        </p:txBody>
      </p:sp>
      <p:sp>
        <p:nvSpPr>
          <p:cNvPr id="4" name="Объект 3"/>
          <p:cNvSpPr>
            <a:spLocks noGrp="1"/>
          </p:cNvSpPr>
          <p:nvPr>
            <p:ph sz="half" idx="2"/>
          </p:nvPr>
        </p:nvSpPr>
        <p:spPr>
          <a:xfrm>
            <a:off x="4648200" y="404664"/>
            <a:ext cx="4038600" cy="5721499"/>
          </a:xfrm>
        </p:spPr>
        <p:txBody>
          <a:bodyPr/>
          <a:lstStyle/>
          <a:p>
            <a:pPr marL="0" indent="457200" algn="just">
              <a:buNone/>
            </a:pPr>
            <a:r>
              <a:rPr lang="ru-RU" sz="1600" dirty="0"/>
              <a:t>Сказку о курочке </a:t>
            </a:r>
            <a:r>
              <a:rPr lang="ru-RU" sz="1600" dirty="0" err="1"/>
              <a:t>Рябе</a:t>
            </a:r>
            <a:r>
              <a:rPr lang="ru-RU" sz="1600" dirty="0"/>
              <a:t> знает каждый. Вот и малыши ясельной группы </a:t>
            </a:r>
            <a:r>
              <a:rPr lang="ru-RU" sz="1600" dirty="0" smtClean="0"/>
              <a:t>15 февраля решили </a:t>
            </a:r>
            <a:r>
              <a:rPr lang="ru-RU" sz="1600" dirty="0"/>
              <a:t>проверить свои знания. Они вместе с воспитателем приняли участие в ее инсценировке. Этот процесс всегда приносит детям много радости, помогает научить взаимодействию друг с другом, развивает любознательность и память, повышает эмоциональный настрой, как маленьких артистов, так и их благодарных зрителей.</a:t>
            </a:r>
          </a:p>
          <a:p>
            <a:pPr marL="0" indent="457200" algn="just">
              <a:buNone/>
            </a:pPr>
            <a:r>
              <a:rPr lang="ru-RU" sz="1600" dirty="0"/>
              <a:t>Сказка получилась очень интересной, поучительной. Все хлопали и благодарили воспитанников за хорошее выступление</a:t>
            </a:r>
            <a:r>
              <a:rPr lang="ru-RU" sz="1600" dirty="0" smtClean="0"/>
              <a:t>.</a:t>
            </a:r>
            <a:endParaRPr lang="ru-RU" sz="1600" dirty="0"/>
          </a:p>
        </p:txBody>
      </p:sp>
      <p:pic>
        <p:nvPicPr>
          <p:cNvPr id="12290" name="Picture 2" descr="IMG-20210205-WA00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836662"/>
            <a:ext cx="1666528" cy="1937823"/>
          </a:xfrm>
          <a:prstGeom prst="rect">
            <a:avLst/>
          </a:prstGeom>
          <a:solidFill>
            <a:srgbClr val="FFFFFF">
              <a:shade val="85000"/>
            </a:srgbClr>
          </a:solidFill>
          <a:ln w="190500" cap="sq">
            <a:solidFill>
              <a:srgbClr val="FFFF66"/>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2292" name="Picture 4" descr="IMG-20210205-WA00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27980">
            <a:off x="2713519" y="1943967"/>
            <a:ext cx="1344889" cy="1785251"/>
          </a:xfrm>
          <a:prstGeom prst="rect">
            <a:avLst/>
          </a:prstGeom>
          <a:solidFill>
            <a:srgbClr val="FFFFFF">
              <a:shade val="85000"/>
            </a:srgbClr>
          </a:solidFill>
          <a:ln w="190500" cap="sq">
            <a:solidFill>
              <a:srgbClr val="FFFF66"/>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0242" name="Picture 2" descr="https://www.pioner.top/img/catalog/b/6/000023028.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1899" y="3836522"/>
            <a:ext cx="2754064" cy="2481139"/>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s://mamafm.ru/wp-content/auploads/791033/zagadka_pro_geroya_detey.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4650044" y="4388315"/>
            <a:ext cx="2786262" cy="1957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046393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48200" y="274638"/>
            <a:ext cx="4038600" cy="1143000"/>
          </a:xfrm>
        </p:spPr>
        <p:txBody>
          <a:bodyPr/>
          <a:lstStyle/>
          <a:p>
            <a:r>
              <a:rPr lang="ru-RU" b="1" dirty="0" smtClean="0">
                <a:ln w="19050">
                  <a:solidFill>
                    <a:prstClr val="white"/>
                  </a:solidFill>
                  <a:prstDash val="solid"/>
                </a:ln>
                <a:solidFill>
                  <a:srgbClr val="FF0000"/>
                </a:solidFill>
                <a:effectLst>
                  <a:outerShdw blurRad="50000" dist="50800" dir="7500000" algn="tl">
                    <a:srgbClr val="000000">
                      <a:shade val="5000"/>
                      <a:alpha val="35000"/>
                    </a:srgbClr>
                  </a:outerShdw>
                </a:effectLst>
                <a:latin typeface="Monotype Corsiva" pitchFamily="66" charset="0"/>
                <a:cs typeface="Arial" charset="0"/>
              </a:rPr>
              <a:t>Выставка «Наши добрые сердца»</a:t>
            </a:r>
            <a:endParaRPr lang="ru-RU" dirty="0">
              <a:solidFill>
                <a:srgbClr val="FF0000"/>
              </a:solidFill>
            </a:endParaRPr>
          </a:p>
        </p:txBody>
      </p:sp>
      <p:sp>
        <p:nvSpPr>
          <p:cNvPr id="3" name="Объект 2"/>
          <p:cNvSpPr>
            <a:spLocks noGrp="1"/>
          </p:cNvSpPr>
          <p:nvPr>
            <p:ph sz="half" idx="1"/>
          </p:nvPr>
        </p:nvSpPr>
        <p:spPr>
          <a:xfrm>
            <a:off x="457200" y="404664"/>
            <a:ext cx="4038600" cy="5721499"/>
          </a:xfrm>
        </p:spPr>
        <p:txBody>
          <a:bodyPr/>
          <a:lstStyle/>
          <a:p>
            <a:pPr marL="0" indent="457200" algn="just">
              <a:buNone/>
            </a:pPr>
            <a:r>
              <a:rPr lang="ru-RU" sz="1600" dirty="0"/>
              <a:t>Воспитатель подготовительной группы и дети начали подготовку к выставке задолго до ее окончательного оформления. Воспитанники определили для себя такие понятия, как «Золотое сердце», «Доброе сердце». Педагог познакомила ребят со стихотворением В. Маяковского «Что такое хорошо, а что такое плохо?». Также побеседовали о добрых поступках. Далее приступили непосредственно к изготовлению поделок к выставке. Все участники самостоятельно подбирали сюжет для своей аппликации.</a:t>
            </a:r>
          </a:p>
          <a:p>
            <a:pPr marL="0" indent="457200" algn="just">
              <a:buNone/>
            </a:pPr>
            <a:r>
              <a:rPr lang="ru-RU" sz="1600" dirty="0"/>
              <a:t>Выставка получилась яркой, привлекающей внимание и согревающей наши сердца</a:t>
            </a:r>
            <a:r>
              <a:rPr lang="ru-RU" sz="1600" dirty="0" smtClean="0"/>
              <a:t>!</a:t>
            </a:r>
            <a:endParaRPr lang="ru-RU" sz="1600" dirty="0"/>
          </a:p>
        </p:txBody>
      </p:sp>
      <p:pic>
        <p:nvPicPr>
          <p:cNvPr id="13314" name="Picture 2" descr="IMG-20210211-WA00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1916832"/>
            <a:ext cx="1656184" cy="2198474"/>
          </a:xfrm>
          <a:prstGeom prst="rect">
            <a:avLst/>
          </a:prstGeom>
          <a:solidFill>
            <a:srgbClr val="FFFFFF">
              <a:shade val="85000"/>
            </a:srgbClr>
          </a:solidFill>
          <a:ln w="190500" cap="sq">
            <a:solidFill>
              <a:srgbClr val="FF99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1266" name="Picture 2" descr="https://avatars.mds.yandex.net/get-zen_doc/146488/pub_5edbf304b9e66247de83c85e_5edbf52035dcb743973e5b1d/scale_1200"/>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63688" y="4365104"/>
            <a:ext cx="3174356" cy="2116237"/>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s://avatars.mds.yandex.net/get-zen_doc/1616946/pub_5e0082726f5f6f00ae14151d_5e0083ec2fda8600b014f3ff/scale_1200"/>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92080" y="4159883"/>
            <a:ext cx="3555168" cy="2321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365641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4038600" cy="1143000"/>
          </a:xfrm>
        </p:spPr>
        <p:txBody>
          <a:bodyPr/>
          <a:lstStyle/>
          <a:p>
            <a:r>
              <a:rPr lang="ru-RU" b="1" dirty="0" smtClean="0">
                <a:ln w="19050">
                  <a:solidFill>
                    <a:prstClr val="white"/>
                  </a:solidFill>
                  <a:prstDash val="solid"/>
                </a:ln>
                <a:solidFill>
                  <a:srgbClr val="FF0000"/>
                </a:solidFill>
                <a:effectLst>
                  <a:outerShdw blurRad="50000" dist="50800" dir="7500000" algn="tl">
                    <a:srgbClr val="000000">
                      <a:shade val="5000"/>
                      <a:alpha val="35000"/>
                    </a:srgbClr>
                  </a:outerShdw>
                </a:effectLst>
                <a:latin typeface="Monotype Corsiva" pitchFamily="66" charset="0"/>
                <a:cs typeface="Arial" charset="0"/>
              </a:rPr>
              <a:t>«Иди, мой друг, иди всегда дорогою добра!»</a:t>
            </a:r>
            <a:endParaRPr lang="ru-RU" dirty="0">
              <a:solidFill>
                <a:srgbClr val="FF0000"/>
              </a:solidFill>
            </a:endParaRPr>
          </a:p>
        </p:txBody>
      </p:sp>
      <p:sp>
        <p:nvSpPr>
          <p:cNvPr id="4" name="Объект 3"/>
          <p:cNvSpPr>
            <a:spLocks noGrp="1"/>
          </p:cNvSpPr>
          <p:nvPr>
            <p:ph sz="half" idx="2"/>
          </p:nvPr>
        </p:nvSpPr>
        <p:spPr>
          <a:xfrm>
            <a:off x="4648200" y="404664"/>
            <a:ext cx="4038600" cy="5721499"/>
          </a:xfrm>
        </p:spPr>
        <p:txBody>
          <a:bodyPr/>
          <a:lstStyle/>
          <a:p>
            <a:pPr marL="0" indent="457200" algn="just">
              <a:buNone/>
            </a:pPr>
            <a:r>
              <a:rPr lang="ru-RU" sz="1400" dirty="0"/>
              <a:t>В МДОУ центре развития ребенка – детском саду №14 делается многое, чтобы научить ребёнка быть отзывчивым, чутким, добрым. Одним из способов оказания психолого-педагогической помощи детям по преодолению агрессивных тенденций явилось проведение мероприятия, которое получило название «Иди, мой друг, иди всегда дорогою добра». Цель его: формирование у детей представления о нравственных нормах отношений с окружающими, развитие дружеских, доброжелательных отношений, как  в семье, так и коллективе. Данное мероприятие было приурочено ко Дню спонтанного проявления доброты, отмечающегося по всему миру ежегодно 17 февраля.</a:t>
            </a:r>
          </a:p>
          <a:p>
            <a:pPr marL="0" indent="457200" algn="just">
              <a:buNone/>
            </a:pPr>
            <a:r>
              <a:rPr lang="ru-RU" sz="1400" dirty="0" smtClean="0"/>
              <a:t>В гости к дошкольникам пришла фея </a:t>
            </a:r>
            <a:r>
              <a:rPr lang="ru-RU" sz="1400" dirty="0" err="1" smtClean="0"/>
              <a:t>Добродеюшка</a:t>
            </a:r>
            <a:r>
              <a:rPr lang="ru-RU" sz="1400" dirty="0" smtClean="0"/>
              <a:t>. В </a:t>
            </a:r>
            <a:r>
              <a:rPr lang="ru-RU" sz="1400" dirty="0"/>
              <a:t>заключении </a:t>
            </a:r>
            <a:r>
              <a:rPr lang="ru-RU" sz="1400" dirty="0" smtClean="0"/>
              <a:t>она </a:t>
            </a:r>
            <a:r>
              <a:rPr lang="ru-RU" sz="1400" dirty="0"/>
              <a:t>посоветовала дошкольникам  выбрать  Дорогу под названием Добро. И тогда в вашем сердце будут царить гармония и спокойствие. А мир станет чуточку светлее</a:t>
            </a:r>
            <a:r>
              <a:rPr lang="ru-RU" sz="1400" dirty="0" smtClean="0"/>
              <a:t>!</a:t>
            </a:r>
            <a:endParaRPr lang="ru-RU" sz="1400" dirty="0"/>
          </a:p>
        </p:txBody>
      </p:sp>
      <p:pic>
        <p:nvPicPr>
          <p:cNvPr id="14338" name="Picture 2" descr="IMG-20210216-WA00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359" y="2551038"/>
            <a:ext cx="1905000" cy="1428750"/>
          </a:xfrm>
          <a:prstGeom prst="rect">
            <a:avLst/>
          </a:prstGeom>
          <a:solidFill>
            <a:srgbClr val="FFFFFF">
              <a:shade val="85000"/>
            </a:srgbClr>
          </a:solidFill>
          <a:ln w="190500" cap="sq">
            <a:solidFill>
              <a:srgbClr val="FF99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4340" name="Picture 4" descr="IMG-20210216-WA00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6063" y="2924944"/>
            <a:ext cx="1190625" cy="1428750"/>
          </a:xfrm>
          <a:prstGeom prst="rect">
            <a:avLst/>
          </a:prstGeom>
          <a:solidFill>
            <a:srgbClr val="FFFFFF">
              <a:shade val="85000"/>
            </a:srgbClr>
          </a:solidFill>
          <a:ln w="190500" cap="sq">
            <a:solidFill>
              <a:srgbClr val="FF99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4342" name="Picture 6" descr="IMG-20210216-WA004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174" y="4221088"/>
            <a:ext cx="1076325" cy="1428750"/>
          </a:xfrm>
          <a:prstGeom prst="rect">
            <a:avLst/>
          </a:prstGeom>
          <a:solidFill>
            <a:srgbClr val="FFFFFF">
              <a:shade val="85000"/>
            </a:srgbClr>
          </a:solidFill>
          <a:ln w="190500" cap="sq">
            <a:solidFill>
              <a:srgbClr val="FF99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4344" name="Picture 8" descr="IMG-20210216-WA010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76292" y="4398813"/>
            <a:ext cx="1076325" cy="1428750"/>
          </a:xfrm>
          <a:prstGeom prst="rect">
            <a:avLst/>
          </a:prstGeom>
          <a:solidFill>
            <a:srgbClr val="FFFFFF">
              <a:shade val="85000"/>
            </a:srgbClr>
          </a:solidFill>
          <a:ln w="190500" cap="sq">
            <a:solidFill>
              <a:srgbClr val="FF99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2292" name="Picture 4" descr="https://ds05.infourok.ru/uploads/ex/00eb/0007b592-2e3b89b4/hello_html_fcfaafb.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52616" y="4426375"/>
            <a:ext cx="1648143" cy="1570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532423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48200" y="274638"/>
            <a:ext cx="4038600" cy="1143000"/>
          </a:xfrm>
        </p:spPr>
        <p:txBody>
          <a:bodyPr/>
          <a:lstStyle/>
          <a:p>
            <a:r>
              <a:rPr lang="ru-RU" b="1" dirty="0" smtClean="0">
                <a:ln w="19050">
                  <a:solidFill>
                    <a:prstClr val="white"/>
                  </a:solidFill>
                  <a:prstDash val="solid"/>
                </a:ln>
                <a:solidFill>
                  <a:srgbClr val="002060"/>
                </a:solidFill>
                <a:effectLst>
                  <a:outerShdw blurRad="50000" dist="50800" dir="7500000" algn="tl">
                    <a:srgbClr val="000000">
                      <a:shade val="5000"/>
                      <a:alpha val="35000"/>
                    </a:srgbClr>
                  </a:outerShdw>
                </a:effectLst>
                <a:latin typeface="Monotype Corsiva" pitchFamily="66" charset="0"/>
                <a:cs typeface="Arial" charset="0"/>
              </a:rPr>
              <a:t>«Хоккей»</a:t>
            </a:r>
            <a:endParaRPr lang="ru-RU" dirty="0"/>
          </a:p>
        </p:txBody>
      </p:sp>
      <p:sp>
        <p:nvSpPr>
          <p:cNvPr id="3" name="Объект 2"/>
          <p:cNvSpPr>
            <a:spLocks noGrp="1"/>
          </p:cNvSpPr>
          <p:nvPr>
            <p:ph sz="half" idx="1"/>
          </p:nvPr>
        </p:nvSpPr>
        <p:spPr>
          <a:xfrm>
            <a:off x="457200" y="476672"/>
            <a:ext cx="4038600" cy="5649491"/>
          </a:xfrm>
        </p:spPr>
        <p:txBody>
          <a:bodyPr/>
          <a:lstStyle/>
          <a:p>
            <a:pPr marL="0" indent="457200" algn="just">
              <a:buNone/>
            </a:pPr>
            <a:r>
              <a:rPr lang="ru-RU" sz="1400" dirty="0"/>
              <a:t>Хоккей - отличный способ организации двигательной активности детей на свежем воздухе! Эта спортивная игра не только укрепляет иммунитет и здоровье, но и учит общению, развивает скорость реакции, точность и глазомер, тренирует характер.</a:t>
            </a:r>
          </a:p>
          <a:p>
            <a:pPr marL="0" indent="457200" algn="just">
              <a:buNone/>
            </a:pPr>
            <a:r>
              <a:rPr lang="ru-RU" sz="1400" dirty="0"/>
              <a:t>Мы начинаем осваивать элементы хоккея со средней группы. В нашем детском саду нет настоящего катка, поэтому игру проводим на снегу - это даже более целесообразно для удержания равновесия и более быстрого перемещения.</a:t>
            </a:r>
          </a:p>
          <a:p>
            <a:pPr marL="0" indent="457200" algn="just">
              <a:buNone/>
            </a:pPr>
            <a:r>
              <a:rPr lang="ru-RU" sz="1400" dirty="0"/>
              <a:t>Сначала дети учатся правильно держать клюшку, осваивают стойку хоккеиста. Затем обучаются ведению шайбы, броскам шайбы с места в цель, броскам шайбы в цель после ведения, учатся останавливать шайбу и давать точные пасы.</a:t>
            </a:r>
          </a:p>
          <a:p>
            <a:pPr marL="0" indent="457200" algn="just">
              <a:buNone/>
            </a:pPr>
            <a:r>
              <a:rPr lang="ru-RU" sz="1400" dirty="0"/>
              <a:t>И конечно же с периодичностью 2-3 раза в месяц дети играют в настоящий хоккей. Спортивный задор и желание добиться победы захватывают дошколят настолько, что они не замечают происходящего вокруг. Ребята стараются изо всех сил забить гол в ворота. Каждый раз, заканчивая игру, дети, счастливые и весёлые, покидают хоккейное поле</a:t>
            </a:r>
            <a:r>
              <a:rPr lang="ru-RU" sz="1400" dirty="0" smtClean="0"/>
              <a:t>!</a:t>
            </a:r>
            <a:endParaRPr lang="ru-RU" sz="1400" dirty="0"/>
          </a:p>
        </p:txBody>
      </p:sp>
      <p:pic>
        <p:nvPicPr>
          <p:cNvPr id="15362" name="Picture 2" descr="IMG-20210209-WA007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1196752"/>
            <a:ext cx="1905000" cy="1428750"/>
          </a:xfrm>
          <a:prstGeom prst="rect">
            <a:avLst/>
          </a:prstGeom>
          <a:solidFill>
            <a:srgbClr val="FFFFFF">
              <a:shade val="85000"/>
            </a:srgbClr>
          </a:solidFill>
          <a:ln w="190500" cap="sq">
            <a:solidFill>
              <a:srgbClr val="85D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5364" name="Picture 4" descr="IMG-20210209-WA008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47382">
            <a:off x="7089421" y="1362436"/>
            <a:ext cx="1905000" cy="1428750"/>
          </a:xfrm>
          <a:prstGeom prst="rect">
            <a:avLst/>
          </a:prstGeom>
          <a:solidFill>
            <a:srgbClr val="FFFFFF">
              <a:shade val="85000"/>
            </a:srgbClr>
          </a:solidFill>
          <a:ln w="190500" cap="sq">
            <a:solidFill>
              <a:srgbClr val="85D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3314" name="Picture 2" descr="https://thumbs.dreamstime.com/b/%D1%85%D0%BE%D0%BA%D0%BA%D0%B5%D0%B8%D1%81%D1%82%D1%8B-%D1%88%D0%B0%D1%80%D0%B6%D0%B0-68230608.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53671" y="2991572"/>
            <a:ext cx="3965548" cy="3440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218768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4038600" cy="1143000"/>
          </a:xfrm>
        </p:spPr>
        <p:txBody>
          <a:bodyPr/>
          <a:lstStyle/>
          <a:p>
            <a:r>
              <a:rPr lang="ru-RU" b="1" dirty="0" smtClean="0">
                <a:ln w="19050">
                  <a:solidFill>
                    <a:prstClr val="white"/>
                  </a:solidFill>
                  <a:prstDash val="solid"/>
                </a:ln>
                <a:solidFill>
                  <a:srgbClr val="002060"/>
                </a:solidFill>
                <a:effectLst>
                  <a:outerShdw blurRad="50000" dist="50800" dir="7500000" algn="tl">
                    <a:srgbClr val="000000">
                      <a:shade val="5000"/>
                      <a:alpha val="35000"/>
                    </a:srgbClr>
                  </a:outerShdw>
                </a:effectLst>
                <a:latin typeface="Monotype Corsiva" pitchFamily="66" charset="0"/>
                <a:cs typeface="Arial" charset="0"/>
              </a:rPr>
              <a:t>«Зарница - 2021»</a:t>
            </a:r>
            <a:endParaRPr lang="ru-RU" dirty="0"/>
          </a:p>
        </p:txBody>
      </p:sp>
      <p:sp>
        <p:nvSpPr>
          <p:cNvPr id="4" name="Объект 3"/>
          <p:cNvSpPr>
            <a:spLocks noGrp="1"/>
          </p:cNvSpPr>
          <p:nvPr>
            <p:ph sz="half" idx="2"/>
          </p:nvPr>
        </p:nvSpPr>
        <p:spPr>
          <a:xfrm>
            <a:off x="4648200" y="476672"/>
            <a:ext cx="4038600" cy="5649491"/>
          </a:xfrm>
        </p:spPr>
        <p:txBody>
          <a:bodyPr/>
          <a:lstStyle/>
          <a:p>
            <a:pPr marL="0" indent="0" algn="just">
              <a:buNone/>
            </a:pPr>
            <a:r>
              <a:rPr lang="ru-RU" sz="1300" dirty="0"/>
              <a:t>18 февраля дошкольники МДОУ центра развития ребенка – д/с № 14 приняли участие в военно-спортивной игре «Зарница».</a:t>
            </a:r>
          </a:p>
          <a:p>
            <a:pPr marL="0" indent="0" algn="just">
              <a:buNone/>
            </a:pPr>
            <a:r>
              <a:rPr lang="ru-RU" sz="1300" dirty="0"/>
              <a:t> Детей разделили на 4 команды: «Красные», «Синие», «Зелёные» и «Жёлтые».</a:t>
            </a:r>
          </a:p>
          <a:p>
            <a:pPr marL="0" indent="0" algn="just">
              <a:buNone/>
            </a:pPr>
            <a:r>
              <a:rPr lang="ru-RU" sz="1300" dirty="0"/>
              <a:t>Началась игра с построения, на котором был объявлен план предстоящих баталий. Когда начало «Зарнице» было положено, команды разошлись по секторам. Одни участвовали в «учебной тревоге», остальные в санной эстафете «Взаимовыручка», испытаниях: «Взаимовыручка», «Разведчики», «Снайперы», «Боец-везде молодец!», «Взлётная полоса».</a:t>
            </a:r>
          </a:p>
          <a:p>
            <a:pPr marL="0" indent="0" algn="just">
              <a:buNone/>
            </a:pPr>
            <a:r>
              <a:rPr lang="ru-RU" sz="1300" dirty="0"/>
              <a:t>Сражение проходило в ожесточённой борьбе, все достойно отстаивали честь своей команды. Даже педагоги не остались в стороне и как могли помогали своим воспитанникам. Сначала вперёд вырвались команды «Синих» и «Красных», но уже ближе к концу игры в лидеры вышли «Жёлтые» и «Красные».</a:t>
            </a:r>
          </a:p>
          <a:p>
            <a:pPr marL="0" indent="0" algn="just">
              <a:buNone/>
            </a:pPr>
            <a:r>
              <a:rPr lang="ru-RU" sz="1300" dirty="0"/>
              <a:t>В целом игра прошла очень дружно и организованно. Ребята вели себя как настоящие солдаты!</a:t>
            </a:r>
          </a:p>
          <a:p>
            <a:pPr marL="0" indent="0" algn="just">
              <a:buNone/>
            </a:pPr>
            <a:r>
              <a:rPr lang="ru-RU" sz="1300" dirty="0"/>
              <a:t>После военных баталий участники попробовали солдатскую кашу. На морозе она оказалась такой аппетитной, что ребята просили добавки.</a:t>
            </a:r>
          </a:p>
          <a:p>
            <a:pPr marL="0" indent="0" algn="just">
              <a:buNone/>
            </a:pPr>
            <a:r>
              <a:rPr lang="ru-RU" sz="1300" dirty="0"/>
              <a:t>Бодрые, весёлые, переполненные эмоциями, маленькие бойцы покинули «поле битвы</a:t>
            </a:r>
            <a:r>
              <a:rPr lang="ru-RU" sz="1300" dirty="0" smtClean="0"/>
              <a:t>»!</a:t>
            </a:r>
            <a:endParaRPr lang="ru-RU" sz="1300" dirty="0"/>
          </a:p>
        </p:txBody>
      </p:sp>
      <p:pic>
        <p:nvPicPr>
          <p:cNvPr id="16386" name="Picture 2" descr="IMG-20210218-WA00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17638"/>
            <a:ext cx="1905000" cy="1590675"/>
          </a:xfrm>
          <a:prstGeom prst="rect">
            <a:avLst/>
          </a:prstGeom>
          <a:solidFill>
            <a:srgbClr val="FFFFFF">
              <a:shade val="85000"/>
            </a:srgbClr>
          </a:solidFill>
          <a:ln w="190500" cap="sq">
            <a:solidFill>
              <a:srgbClr val="85D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6388" name="Picture 4" descr="IMG-20210218-WA00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30218">
            <a:off x="2552701" y="1417895"/>
            <a:ext cx="1905000" cy="1428750"/>
          </a:xfrm>
          <a:prstGeom prst="rect">
            <a:avLst/>
          </a:prstGeom>
          <a:solidFill>
            <a:srgbClr val="FFFFFF">
              <a:shade val="85000"/>
            </a:srgbClr>
          </a:solidFill>
          <a:ln w="190500" cap="sq">
            <a:solidFill>
              <a:srgbClr val="85D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4342" name="Picture 6" descr="https://ruobr.ru/media/program_dod_images/c1c737257db24f7187fbaeb466c69a6c.jpg"/>
          <p:cNvPicPr>
            <a:picLocks noChangeAspect="1" noChangeArrowheads="1"/>
          </p:cNvPicPr>
          <p:nvPr/>
        </p:nvPicPr>
        <p:blipFill>
          <a:blip r:embed="rId4" cstate="print">
            <a:clrChange>
              <a:clrFrom>
                <a:srgbClr val="44745A"/>
              </a:clrFrom>
              <a:clrTo>
                <a:srgbClr val="44745A">
                  <a:alpha val="0"/>
                </a:srgbClr>
              </a:clrTo>
            </a:clrChange>
            <a:extLst>
              <a:ext uri="{28A0092B-C50C-407E-A947-70E740481C1C}">
                <a14:useLocalDpi xmlns:a14="http://schemas.microsoft.com/office/drawing/2010/main" val="0"/>
              </a:ext>
            </a:extLst>
          </a:blip>
          <a:srcRect/>
          <a:stretch>
            <a:fillRect/>
          </a:stretch>
        </p:blipFill>
        <p:spPr bwMode="auto">
          <a:xfrm>
            <a:off x="493115" y="3573016"/>
            <a:ext cx="3582691" cy="2866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521687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48200" y="274638"/>
            <a:ext cx="4038600" cy="1143000"/>
          </a:xfrm>
        </p:spPr>
        <p:txBody>
          <a:bodyPr/>
          <a:lstStyle/>
          <a:p>
            <a:r>
              <a:rPr lang="ru-RU" b="1" dirty="0" smtClean="0">
                <a:ln w="19050">
                  <a:solidFill>
                    <a:prstClr val="white"/>
                  </a:solidFill>
                  <a:prstDash val="solid"/>
                </a:ln>
                <a:solidFill>
                  <a:srgbClr val="FF0000"/>
                </a:solidFill>
                <a:effectLst>
                  <a:outerShdw blurRad="50000" dist="50800" dir="7500000" algn="tl">
                    <a:srgbClr val="000000">
                      <a:shade val="5000"/>
                      <a:alpha val="35000"/>
                    </a:srgbClr>
                  </a:outerShdw>
                </a:effectLst>
                <a:latin typeface="Monotype Corsiva" pitchFamily="66" charset="0"/>
                <a:cs typeface="Arial" charset="0"/>
              </a:rPr>
              <a:t>«Самый умный </a:t>
            </a:r>
            <a:r>
              <a:rPr lang="ru-RU" b="1" dirty="0">
                <a:ln w="19050">
                  <a:solidFill>
                    <a:prstClr val="white"/>
                  </a:solidFill>
                  <a:prstDash val="solid"/>
                </a:ln>
                <a:solidFill>
                  <a:srgbClr val="FF0000"/>
                </a:solidFill>
                <a:effectLst>
                  <a:outerShdw blurRad="50000" dist="50800" dir="7500000" algn="tl">
                    <a:srgbClr val="000000">
                      <a:shade val="5000"/>
                      <a:alpha val="35000"/>
                    </a:srgbClr>
                  </a:outerShdw>
                </a:effectLst>
                <a:latin typeface="Monotype Corsiva" pitchFamily="66" charset="0"/>
                <a:cs typeface="Arial" charset="0"/>
              </a:rPr>
              <a:t>- 2021»</a:t>
            </a:r>
            <a:endParaRPr lang="ru-RU" dirty="0">
              <a:solidFill>
                <a:srgbClr val="FF0000"/>
              </a:solidFill>
            </a:endParaRPr>
          </a:p>
        </p:txBody>
      </p:sp>
      <p:sp>
        <p:nvSpPr>
          <p:cNvPr id="3" name="Объект 2"/>
          <p:cNvSpPr>
            <a:spLocks noGrp="1"/>
          </p:cNvSpPr>
          <p:nvPr>
            <p:ph sz="half" idx="1"/>
          </p:nvPr>
        </p:nvSpPr>
        <p:spPr>
          <a:xfrm>
            <a:off x="457200" y="404664"/>
            <a:ext cx="4038600" cy="5721499"/>
          </a:xfrm>
        </p:spPr>
        <p:txBody>
          <a:bodyPr/>
          <a:lstStyle/>
          <a:p>
            <a:pPr marL="0" indent="457200" algn="just">
              <a:buNone/>
            </a:pPr>
            <a:r>
              <a:rPr lang="ru-RU" sz="1600" dirty="0"/>
              <a:t>3 февраля состоялся финал районной познавательной викторины для детей старшего дошкольного возраста «Самый умный-2021» дистанционно в режиме онлайн.</a:t>
            </a:r>
          </a:p>
          <a:p>
            <a:pPr marL="0" indent="457200" algn="just">
              <a:buNone/>
            </a:pPr>
            <a:r>
              <a:rPr lang="ru-RU" sz="1600" dirty="0"/>
              <a:t>Дошкольники всех образовательных учреждений, реализующих программы дошкольного образования, будут состязаться за звание «Самого умного» дошкольника </a:t>
            </a:r>
            <a:r>
              <a:rPr lang="ru-RU" sz="1600" dirty="0" err="1"/>
              <a:t>Узловского</a:t>
            </a:r>
            <a:r>
              <a:rPr lang="ru-RU" sz="1600" dirty="0"/>
              <a:t> района. В этом году викторина посвящена «Году науки и техники».</a:t>
            </a:r>
          </a:p>
          <a:p>
            <a:pPr marL="0" indent="457200" algn="just">
              <a:buNone/>
            </a:pPr>
            <a:r>
              <a:rPr lang="ru-RU" sz="1600" dirty="0"/>
              <a:t>Наш детский сад представлял воспитанник подготовительной группы. Ребенок  с интересом выполнял задания различного уровня сложности. Мальчик блестяще показал креативные способности, умения анализировать и обобщать, решать логические и арифметические задачи, </a:t>
            </a:r>
            <a:r>
              <a:rPr lang="ru-RU" sz="1600" dirty="0" smtClean="0"/>
              <a:t>ребусы.</a:t>
            </a:r>
          </a:p>
          <a:p>
            <a:pPr marL="0" indent="457200" algn="just">
              <a:buNone/>
            </a:pPr>
            <a:r>
              <a:rPr lang="ru-RU" sz="1600" dirty="0" smtClean="0"/>
              <a:t>Желаем </a:t>
            </a:r>
            <a:r>
              <a:rPr lang="ru-RU" sz="1600" dirty="0"/>
              <a:t>победы</a:t>
            </a:r>
            <a:r>
              <a:rPr lang="ru-RU" sz="1600" dirty="0" smtClean="0"/>
              <a:t>!</a:t>
            </a:r>
            <a:endParaRPr lang="ru-RU" sz="1600" dirty="0"/>
          </a:p>
        </p:txBody>
      </p:sp>
      <p:pic>
        <p:nvPicPr>
          <p:cNvPr id="18434" name="Picture 2" descr="20210203_0923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1836662"/>
            <a:ext cx="1440160" cy="1911717"/>
          </a:xfrm>
          <a:prstGeom prst="rect">
            <a:avLst/>
          </a:prstGeom>
          <a:solidFill>
            <a:srgbClr val="FFFFFF">
              <a:shade val="85000"/>
            </a:srgbClr>
          </a:solidFill>
          <a:ln w="190500" cap="sq">
            <a:solidFill>
              <a:srgbClr val="FFFF66"/>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8436" name="Picture 4" descr="20210203_0923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159340">
            <a:off x="6775067" y="1922111"/>
            <a:ext cx="1728192" cy="2294060"/>
          </a:xfrm>
          <a:prstGeom prst="rect">
            <a:avLst/>
          </a:prstGeom>
          <a:solidFill>
            <a:srgbClr val="FFFFFF">
              <a:shade val="85000"/>
            </a:srgbClr>
          </a:solidFill>
          <a:ln w="190500" cap="sq">
            <a:solidFill>
              <a:srgbClr val="FFFF66"/>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5362" name="Picture 2" descr="https://2.bp.blogspot.com/-1fcQKfQtgjI/Wr5OR_8ARiI/AAAAAAAAOvk/GwsSaTEi9Mcw8ZNiy8vDT6nTtgKqpKczQCLcBGAs/s1600/%25D1%2588%25D0%25BA%25D0%25BE%25D0%25BB%25D0%25B0_DoV%2B%252826%2529.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99420" y="4274299"/>
            <a:ext cx="2141167" cy="2107711"/>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https://img-fotki.yandex.ru/get/4135/134091466.51/0_984fa_ae7f404e_ori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23027" y="4359367"/>
            <a:ext cx="1832272" cy="2107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240893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940152" y="274638"/>
            <a:ext cx="2746648" cy="1143000"/>
          </a:xfrm>
        </p:spPr>
        <p:txBody>
          <a:bodyPr/>
          <a:lstStyle/>
          <a:p>
            <a:r>
              <a:rPr lang="ru-RU" b="1" dirty="0" smtClean="0">
                <a:ln w="19050">
                  <a:solidFill>
                    <a:prstClr val="white"/>
                  </a:solidFill>
                  <a:prstDash val="solid"/>
                </a:ln>
                <a:solidFill>
                  <a:srgbClr val="002060"/>
                </a:solidFill>
                <a:effectLst>
                  <a:outerShdw blurRad="50000" dist="50800" dir="7500000" algn="tl">
                    <a:srgbClr val="000000">
                      <a:shade val="5000"/>
                      <a:alpha val="35000"/>
                    </a:srgbClr>
                  </a:outerShdw>
                </a:effectLst>
                <a:latin typeface="Monotype Corsiva" pitchFamily="66" charset="0"/>
                <a:cs typeface="Arial" charset="0"/>
              </a:rPr>
              <a:t>Советует специалист.</a:t>
            </a:r>
            <a:endParaRPr lang="ru-RU" dirty="0"/>
          </a:p>
        </p:txBody>
      </p:sp>
      <p:sp>
        <p:nvSpPr>
          <p:cNvPr id="3" name="Объект 2"/>
          <p:cNvSpPr>
            <a:spLocks noGrp="1"/>
          </p:cNvSpPr>
          <p:nvPr>
            <p:ph sz="half" idx="1"/>
          </p:nvPr>
        </p:nvSpPr>
        <p:spPr>
          <a:xfrm>
            <a:off x="457200" y="404664"/>
            <a:ext cx="8229600" cy="5721499"/>
          </a:xfrm>
        </p:spPr>
        <p:txBody>
          <a:bodyPr/>
          <a:lstStyle/>
          <a:p>
            <a:pPr marL="0" indent="0">
              <a:buNone/>
            </a:pPr>
            <a:r>
              <a:rPr lang="ru-RU" sz="1100" dirty="0"/>
              <a:t>Психолог советует (Рекомендации родителям) </a:t>
            </a:r>
            <a:endParaRPr lang="ru-RU" sz="1100" dirty="0" smtClean="0"/>
          </a:p>
          <a:p>
            <a:pPr marL="0" indent="0">
              <a:buNone/>
            </a:pPr>
            <a:r>
              <a:rPr lang="ru-RU" sz="1100" dirty="0" smtClean="0"/>
              <a:t>Подготовила </a:t>
            </a:r>
            <a:r>
              <a:rPr lang="ru-RU" sz="1100" dirty="0"/>
              <a:t>педагог-психолог </a:t>
            </a:r>
            <a:r>
              <a:rPr lang="ru-RU" sz="1100" dirty="0" err="1" smtClean="0"/>
              <a:t>Бармашова</a:t>
            </a:r>
            <a:r>
              <a:rPr lang="ru-RU" sz="1100" dirty="0" smtClean="0"/>
              <a:t> Е.В.</a:t>
            </a:r>
          </a:p>
          <a:p>
            <a:pPr marL="0" indent="0">
              <a:buNone/>
            </a:pPr>
            <a:r>
              <a:rPr lang="ru-RU" sz="1600" b="1" dirty="0" smtClean="0"/>
              <a:t> </a:t>
            </a:r>
            <a:r>
              <a:rPr lang="ru-RU" sz="1600" b="1" dirty="0"/>
              <a:t>Это необходимо! </a:t>
            </a:r>
            <a:endParaRPr lang="ru-RU" sz="1600" b="1" dirty="0" smtClean="0"/>
          </a:p>
          <a:p>
            <a:pPr marL="0" indent="0">
              <a:buNone/>
            </a:pPr>
            <a:r>
              <a:rPr lang="ru-RU" sz="1100" dirty="0" smtClean="0"/>
              <a:t>♦ </a:t>
            </a:r>
            <a:r>
              <a:rPr lang="ru-RU" sz="1100" dirty="0"/>
              <a:t>Радуйтесь вашему сыну, дочери. </a:t>
            </a:r>
            <a:endParaRPr lang="ru-RU" sz="1100" dirty="0" smtClean="0"/>
          </a:p>
          <a:p>
            <a:pPr marL="0" indent="0">
              <a:buNone/>
            </a:pPr>
            <a:r>
              <a:rPr lang="ru-RU" sz="1100" dirty="0" smtClean="0"/>
              <a:t>♦ </a:t>
            </a:r>
            <a:r>
              <a:rPr lang="ru-RU" sz="1100" dirty="0"/>
              <a:t>Разговаривайте с ребенком заботливым, ободряющим тоном. </a:t>
            </a:r>
          </a:p>
          <a:p>
            <a:pPr marL="0" indent="0">
              <a:buNone/>
            </a:pPr>
            <a:r>
              <a:rPr lang="ru-RU" sz="1100" dirty="0" smtClean="0"/>
              <a:t>♦ </a:t>
            </a:r>
            <a:r>
              <a:rPr lang="ru-RU" sz="1100" dirty="0"/>
              <a:t>Когда ребенок с вами разговаривает, слушайте его внимательно, не перебивая. </a:t>
            </a:r>
            <a:endParaRPr lang="ru-RU" sz="1100" dirty="0" smtClean="0"/>
          </a:p>
          <a:p>
            <a:pPr marL="0" indent="0">
              <a:buNone/>
            </a:pPr>
            <a:r>
              <a:rPr lang="ru-RU" sz="1100" dirty="0" smtClean="0"/>
              <a:t>♦ </a:t>
            </a:r>
            <a:r>
              <a:rPr lang="ru-RU" sz="1100" dirty="0"/>
              <a:t>Установите четкие и определенные требования к ребенку. </a:t>
            </a:r>
            <a:endParaRPr lang="ru-RU" sz="1100" dirty="0" smtClean="0"/>
          </a:p>
          <a:p>
            <a:pPr marL="0" indent="0">
              <a:buNone/>
            </a:pPr>
            <a:r>
              <a:rPr lang="ru-RU" sz="1100" dirty="0" smtClean="0"/>
              <a:t>♦ </a:t>
            </a:r>
            <a:r>
              <a:rPr lang="ru-RU" sz="1100" dirty="0"/>
              <a:t>В разговоре с ребенком называйте как можно больше предметов, их признаков, действий с 0ними. </a:t>
            </a:r>
            <a:endParaRPr lang="ru-RU" sz="1100" dirty="0" smtClean="0"/>
          </a:p>
          <a:p>
            <a:pPr marL="0" indent="0">
              <a:buNone/>
            </a:pPr>
            <a:r>
              <a:rPr lang="ru-RU" sz="1100" dirty="0" smtClean="0"/>
              <a:t>♦ </a:t>
            </a:r>
            <a:r>
              <a:rPr lang="ru-RU" sz="1100" dirty="0"/>
              <a:t>Ваши объяснения должны быть простыми и понятными. </a:t>
            </a:r>
            <a:endParaRPr lang="ru-RU" sz="1100" dirty="0" smtClean="0"/>
          </a:p>
          <a:p>
            <a:pPr marL="0" indent="0">
              <a:buNone/>
            </a:pPr>
            <a:r>
              <a:rPr lang="ru-RU" sz="1100" dirty="0" smtClean="0"/>
              <a:t>♦ </a:t>
            </a:r>
            <a:r>
              <a:rPr lang="ru-RU" sz="1100" dirty="0"/>
              <a:t>Говорите четко, ясно. </a:t>
            </a:r>
            <a:endParaRPr lang="ru-RU" sz="1100" dirty="0" smtClean="0"/>
          </a:p>
          <a:p>
            <a:pPr marL="0" indent="0">
              <a:buNone/>
            </a:pPr>
            <a:r>
              <a:rPr lang="ru-RU" sz="1100" dirty="0" smtClean="0"/>
              <a:t>♦ </a:t>
            </a:r>
            <a:r>
              <a:rPr lang="ru-RU" sz="1100" dirty="0"/>
              <a:t>Будьте терпеливы. </a:t>
            </a:r>
            <a:endParaRPr lang="ru-RU" sz="1100" dirty="0" smtClean="0"/>
          </a:p>
          <a:p>
            <a:pPr marL="0" indent="0">
              <a:buNone/>
            </a:pPr>
            <a:r>
              <a:rPr lang="ru-RU" sz="1100" dirty="0" smtClean="0"/>
              <a:t>♦ </a:t>
            </a:r>
            <a:r>
              <a:rPr lang="ru-RU" sz="1100" dirty="0"/>
              <a:t>Сначала спрашивайте «Что?», а затем «Зачем?» и «Почему?». </a:t>
            </a:r>
            <a:endParaRPr lang="ru-RU" sz="1100" dirty="0" smtClean="0"/>
          </a:p>
          <a:p>
            <a:pPr marL="0" indent="0">
              <a:buNone/>
            </a:pPr>
            <a:r>
              <a:rPr lang="ru-RU" sz="1100" dirty="0" smtClean="0"/>
              <a:t>♦ </a:t>
            </a:r>
            <a:r>
              <a:rPr lang="ru-RU" sz="1100" dirty="0"/>
              <a:t>Каждый день читайте ребенку и обсуждайте прочитанное. </a:t>
            </a:r>
            <a:endParaRPr lang="ru-RU" sz="1100" dirty="0" smtClean="0"/>
          </a:p>
          <a:p>
            <a:pPr marL="0" indent="0">
              <a:buNone/>
            </a:pPr>
            <a:r>
              <a:rPr lang="ru-RU" sz="1100" dirty="0" smtClean="0"/>
              <a:t>♦ </a:t>
            </a:r>
            <a:r>
              <a:rPr lang="ru-RU" sz="1100" dirty="0"/>
              <a:t>Поощряйте в ребенке стремление задавать вопросы. </a:t>
            </a:r>
            <a:endParaRPr lang="ru-RU" sz="1100" dirty="0" smtClean="0"/>
          </a:p>
          <a:p>
            <a:pPr marL="0" indent="0">
              <a:buNone/>
            </a:pPr>
            <a:r>
              <a:rPr lang="ru-RU" sz="1100" dirty="0" smtClean="0"/>
              <a:t>♦ </a:t>
            </a:r>
            <a:r>
              <a:rPr lang="ru-RU" sz="1100" dirty="0"/>
              <a:t>Поощряйте любопытство, любознательность и воображение вашего ребенка. </a:t>
            </a:r>
            <a:endParaRPr lang="ru-RU" sz="1100" dirty="0" smtClean="0"/>
          </a:p>
          <a:p>
            <a:pPr marL="0" indent="0">
              <a:buNone/>
            </a:pPr>
            <a:r>
              <a:rPr lang="ru-RU" sz="1100" dirty="0" smtClean="0"/>
              <a:t>♦ </a:t>
            </a:r>
            <a:r>
              <a:rPr lang="ru-RU" sz="1100" dirty="0"/>
              <a:t>Чаще хвалите ребенка. </a:t>
            </a:r>
            <a:endParaRPr lang="ru-RU" sz="1100" dirty="0" smtClean="0"/>
          </a:p>
          <a:p>
            <a:pPr marL="0" indent="0">
              <a:buNone/>
            </a:pPr>
            <a:r>
              <a:rPr lang="ru-RU" sz="1100" dirty="0" smtClean="0"/>
              <a:t>♦ </a:t>
            </a:r>
            <a:r>
              <a:rPr lang="ru-RU" sz="1100" dirty="0"/>
              <a:t>Поощряйте игры с другими детьми. </a:t>
            </a:r>
            <a:endParaRPr lang="ru-RU" sz="1100" dirty="0" smtClean="0"/>
          </a:p>
          <a:p>
            <a:pPr marL="0" indent="0">
              <a:buNone/>
            </a:pPr>
            <a:r>
              <a:rPr lang="ru-RU" sz="1100" dirty="0" smtClean="0"/>
              <a:t>♦ </a:t>
            </a:r>
            <a:r>
              <a:rPr lang="ru-RU" sz="1100" dirty="0"/>
              <a:t>Заботьтесь о том, чтобы у ребенка были новые впечатления, о которых он мог бы рассказать. </a:t>
            </a:r>
            <a:endParaRPr lang="ru-RU" sz="1100" dirty="0" smtClean="0"/>
          </a:p>
          <a:p>
            <a:pPr marL="0" indent="0">
              <a:buNone/>
            </a:pPr>
            <a:r>
              <a:rPr lang="ru-RU" sz="1100" dirty="0" smtClean="0"/>
              <a:t>♦ </a:t>
            </a:r>
            <a:r>
              <a:rPr lang="ru-RU" sz="1100" dirty="0"/>
              <a:t>Старайтесь, чтобы ребенок вместе с вами что–то делал по дому. </a:t>
            </a:r>
            <a:endParaRPr lang="ru-RU" sz="1100" dirty="0" smtClean="0"/>
          </a:p>
          <a:p>
            <a:pPr marL="0" indent="0">
              <a:buNone/>
            </a:pPr>
            <a:r>
              <a:rPr lang="ru-RU" sz="1100" dirty="0" smtClean="0"/>
              <a:t>♦ </a:t>
            </a:r>
            <a:r>
              <a:rPr lang="ru-RU" sz="1100" dirty="0"/>
              <a:t>Приобретайте диски, кассеты с записями любимых песенок, стихов и сказок ребенка: пусть он слушает их снова и снова. </a:t>
            </a:r>
            <a:endParaRPr lang="ru-RU" sz="1100" dirty="0" smtClean="0"/>
          </a:p>
          <a:p>
            <a:pPr marL="0" indent="0">
              <a:buNone/>
            </a:pPr>
            <a:r>
              <a:rPr lang="ru-RU" sz="1100" dirty="0" smtClean="0"/>
              <a:t>♦ </a:t>
            </a:r>
            <a:r>
              <a:rPr lang="ru-RU" sz="1100" dirty="0"/>
              <a:t>Старайтесь проявить интерес к тому, что ему нравится делать (коллекционировать, рисовать и пр.). </a:t>
            </a:r>
            <a:endParaRPr lang="ru-RU" sz="1100" dirty="0" smtClean="0"/>
          </a:p>
          <a:p>
            <a:pPr marL="0" indent="0">
              <a:buNone/>
            </a:pPr>
            <a:r>
              <a:rPr lang="ru-RU" sz="1100" dirty="0" smtClean="0"/>
              <a:t>♦ </a:t>
            </a:r>
            <a:r>
              <a:rPr lang="ru-RU" sz="1100" dirty="0"/>
              <a:t>Регулярно водите ребенка в библиотеку. </a:t>
            </a:r>
            <a:endParaRPr lang="ru-RU" sz="1100" dirty="0" smtClean="0"/>
          </a:p>
          <a:p>
            <a:pPr marL="0" indent="0">
              <a:buNone/>
            </a:pPr>
            <a:r>
              <a:rPr lang="ru-RU" sz="1100" dirty="0" smtClean="0"/>
              <a:t>♦ </a:t>
            </a:r>
            <a:r>
              <a:rPr lang="ru-RU" sz="1100" dirty="0"/>
              <a:t>Будьте примером для ребенка: пусть он видит, какое удовольствие вы получаете от чтения газет, журналов, книг. </a:t>
            </a:r>
            <a:endParaRPr lang="ru-RU" sz="1100" dirty="0" smtClean="0"/>
          </a:p>
          <a:p>
            <a:pPr marL="0" indent="0">
              <a:buNone/>
            </a:pPr>
            <a:r>
              <a:rPr lang="ru-RU" sz="1100" dirty="0" smtClean="0"/>
              <a:t>♦ </a:t>
            </a:r>
            <a:r>
              <a:rPr lang="ru-RU" sz="1100" dirty="0"/>
              <a:t>Не теряйте чувства юмора. </a:t>
            </a:r>
            <a:endParaRPr lang="ru-RU" sz="1100" dirty="0" smtClean="0"/>
          </a:p>
          <a:p>
            <a:pPr marL="0" indent="0">
              <a:buNone/>
            </a:pPr>
            <a:r>
              <a:rPr lang="ru-RU" sz="1100" dirty="0" smtClean="0"/>
              <a:t>♦ </a:t>
            </a:r>
            <a:r>
              <a:rPr lang="ru-RU" sz="1100" dirty="0"/>
              <a:t>Играйте с ребенком в разные игры. </a:t>
            </a:r>
            <a:endParaRPr lang="ru-RU" sz="1100" dirty="0" smtClean="0"/>
          </a:p>
          <a:p>
            <a:pPr marL="0" indent="0">
              <a:buNone/>
            </a:pPr>
            <a:r>
              <a:rPr lang="ru-RU" sz="1100" dirty="0" smtClean="0"/>
              <a:t>♦ </a:t>
            </a:r>
            <a:r>
              <a:rPr lang="ru-RU" sz="1100" dirty="0"/>
              <a:t>Чаще делайте что–либо сообща, всей семьей. </a:t>
            </a:r>
            <a:endParaRPr lang="ru-RU" sz="1100" dirty="0" smtClean="0"/>
          </a:p>
          <a:p>
            <a:pPr marL="0" indent="0">
              <a:buNone/>
            </a:pPr>
            <a:r>
              <a:rPr lang="ru-RU" sz="1100" dirty="0" smtClean="0"/>
              <a:t>♦ </a:t>
            </a:r>
            <a:r>
              <a:rPr lang="ru-RU" sz="1100" dirty="0"/>
              <a:t>Помогите ребенку выучить его имя, фамилию, адрес. </a:t>
            </a:r>
            <a:endParaRPr lang="ru-RU" sz="1100" dirty="0" smtClean="0"/>
          </a:p>
          <a:p>
            <a:pPr marL="0" indent="0">
              <a:buNone/>
            </a:pPr>
            <a:r>
              <a:rPr lang="ru-RU" sz="1100" dirty="0" smtClean="0"/>
              <a:t>♦ </a:t>
            </a:r>
            <a:r>
              <a:rPr lang="ru-RU" sz="1100" dirty="0"/>
              <a:t>Чаще советуйтесь со специалистами, другими родителями, читайте книги по вопросам воспитания. </a:t>
            </a:r>
            <a:endParaRPr lang="ru-RU" sz="1100" dirty="0"/>
          </a:p>
        </p:txBody>
      </p:sp>
    </p:spTree>
    <p:extLst>
      <p:ext uri="{BB962C8B-B14F-4D97-AF65-F5344CB8AC3E}">
        <p14:creationId xmlns:p14="http://schemas.microsoft.com/office/powerpoint/2010/main" val="140181824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Объект 4"/>
          <p:cNvSpPr>
            <a:spLocks noGrp="1"/>
          </p:cNvSpPr>
          <p:nvPr>
            <p:ph sz="half" idx="2"/>
          </p:nvPr>
        </p:nvSpPr>
        <p:spPr>
          <a:xfrm>
            <a:off x="4355976" y="692696"/>
            <a:ext cx="4330824" cy="5433467"/>
          </a:xfrm>
        </p:spPr>
        <p:txBody>
          <a:bodyPr/>
          <a:lstStyle/>
          <a:p>
            <a:pPr marL="0" indent="0">
              <a:buNone/>
            </a:pPr>
            <a:r>
              <a:rPr lang="ru-RU" sz="1100" dirty="0"/>
              <a:t>Не делайте этого! </a:t>
            </a:r>
            <a:endParaRPr lang="ru-RU" sz="1100" dirty="0" smtClean="0"/>
          </a:p>
          <a:p>
            <a:pPr marL="0" indent="0">
              <a:buNone/>
            </a:pPr>
            <a:r>
              <a:rPr lang="ru-RU" sz="1100" dirty="0" smtClean="0"/>
              <a:t>♦ </a:t>
            </a:r>
            <a:r>
              <a:rPr lang="ru-RU" sz="1100" dirty="0"/>
              <a:t>Не перебивайте ребенка, не говорите, что вы все поняли, не отворачивайтесь, пока ребенок не закончил рассказывать. Другими словами, не дайте ему заподозрить, что вас мало интересует то, о чем он говорит. </a:t>
            </a:r>
            <a:endParaRPr lang="ru-RU" sz="1100" dirty="0" smtClean="0"/>
          </a:p>
          <a:p>
            <a:pPr marL="0" indent="0">
              <a:buNone/>
            </a:pPr>
            <a:r>
              <a:rPr lang="ru-RU" sz="1100" dirty="0" smtClean="0"/>
              <a:t>♦ </a:t>
            </a:r>
            <a:r>
              <a:rPr lang="ru-RU" sz="1100" dirty="0"/>
              <a:t>Не задавайте слишком много вопросов. </a:t>
            </a:r>
            <a:endParaRPr lang="ru-RU" sz="1100" dirty="0" smtClean="0"/>
          </a:p>
          <a:p>
            <a:pPr marL="0" indent="0">
              <a:buNone/>
            </a:pPr>
            <a:r>
              <a:rPr lang="ru-RU" sz="1100" dirty="0" smtClean="0"/>
              <a:t>♦ </a:t>
            </a:r>
            <a:r>
              <a:rPr lang="ru-RU" sz="1100" dirty="0"/>
              <a:t>Не принуждайте ребенка делать то, к чему он не готов. </a:t>
            </a:r>
            <a:endParaRPr lang="ru-RU" sz="1100" dirty="0" smtClean="0"/>
          </a:p>
          <a:p>
            <a:pPr marL="0" indent="0">
              <a:buNone/>
            </a:pPr>
            <a:r>
              <a:rPr lang="ru-RU" sz="1100" dirty="0" smtClean="0"/>
              <a:t>♦ </a:t>
            </a:r>
            <a:r>
              <a:rPr lang="ru-RU" sz="1100" dirty="0"/>
              <a:t>Не заставляйте ребенка что–</a:t>
            </a:r>
            <a:r>
              <a:rPr lang="ru-RU" sz="1100" dirty="0" err="1"/>
              <a:t>нибудь</a:t>
            </a:r>
            <a:r>
              <a:rPr lang="ru-RU" sz="1100" dirty="0"/>
              <a:t> делать, если он вертится, устал, расстроен. </a:t>
            </a:r>
            <a:endParaRPr lang="ru-RU" sz="1100" dirty="0" smtClean="0"/>
          </a:p>
          <a:p>
            <a:pPr marL="0" indent="0">
              <a:buNone/>
            </a:pPr>
            <a:r>
              <a:rPr lang="ru-RU" sz="1100" dirty="0" smtClean="0"/>
              <a:t>♦ </a:t>
            </a:r>
            <a:r>
              <a:rPr lang="ru-RU" sz="1100" dirty="0"/>
              <a:t>Не требуйте слишком многого: пройдет немало времени, прежде чем ребенок приучится самостоятельно убирать за собой игрушки или приводить в порядок свою комнату. </a:t>
            </a:r>
            <a:endParaRPr lang="ru-RU" sz="1100" dirty="0" smtClean="0"/>
          </a:p>
          <a:p>
            <a:pPr marL="0" indent="0">
              <a:buNone/>
            </a:pPr>
            <a:r>
              <a:rPr lang="ru-RU" sz="1100" dirty="0" smtClean="0"/>
              <a:t>♦ </a:t>
            </a:r>
            <a:r>
              <a:rPr lang="ru-RU" sz="1100" dirty="0"/>
              <a:t>Не поправляйте ребенка постоянно, то и дело повторяя: «Не так, переделай». </a:t>
            </a:r>
            <a:endParaRPr lang="ru-RU" sz="1100" dirty="0" smtClean="0"/>
          </a:p>
          <a:p>
            <a:pPr marL="0" indent="0">
              <a:buNone/>
            </a:pPr>
            <a:r>
              <a:rPr lang="ru-RU" sz="1100" dirty="0" smtClean="0"/>
              <a:t>♦ </a:t>
            </a:r>
            <a:r>
              <a:rPr lang="ru-RU" sz="1100" dirty="0"/>
              <a:t>Не говорите: «Нет, она не красная», лучше скажите: «Она синяя». </a:t>
            </a:r>
            <a:endParaRPr lang="ru-RU" sz="1100" dirty="0" smtClean="0"/>
          </a:p>
          <a:p>
            <a:pPr marL="0" indent="0">
              <a:buNone/>
            </a:pPr>
            <a:r>
              <a:rPr lang="ru-RU" sz="1100" dirty="0" smtClean="0"/>
              <a:t>♦ </a:t>
            </a:r>
            <a:r>
              <a:rPr lang="ru-RU" sz="1100" dirty="0"/>
              <a:t>Не критикуйте ребенка с глазу на глаз, тем более не делайте это в присутствии других людей. </a:t>
            </a:r>
            <a:endParaRPr lang="ru-RU" sz="1100" dirty="0" smtClean="0"/>
          </a:p>
          <a:p>
            <a:pPr marL="0" indent="0">
              <a:buNone/>
            </a:pPr>
            <a:r>
              <a:rPr lang="ru-RU" sz="1100" dirty="0" smtClean="0"/>
              <a:t>♦ </a:t>
            </a:r>
            <a:r>
              <a:rPr lang="ru-RU" sz="1100" dirty="0"/>
              <a:t>Не придумывайте для ребенка множество правил: он перестанет обращать на них внимание. </a:t>
            </a:r>
            <a:endParaRPr lang="ru-RU" sz="1100" dirty="0" smtClean="0"/>
          </a:p>
          <a:p>
            <a:pPr marL="0" indent="0">
              <a:buNone/>
            </a:pPr>
            <a:r>
              <a:rPr lang="ru-RU" sz="1100" dirty="0" smtClean="0"/>
              <a:t>♦ </a:t>
            </a:r>
            <a:r>
              <a:rPr lang="ru-RU" sz="1100" dirty="0"/>
              <a:t>Не ожидайте от ребенка понимания всех логических правил, всех ваших чувств, абстрактных рассуждений и объяснений. </a:t>
            </a:r>
            <a:endParaRPr lang="ru-RU" sz="1100" dirty="0" smtClean="0"/>
          </a:p>
          <a:p>
            <a:pPr marL="0" indent="0">
              <a:buNone/>
            </a:pPr>
            <a:r>
              <a:rPr lang="ru-RU" sz="1100" dirty="0" smtClean="0"/>
              <a:t>♦ </a:t>
            </a:r>
            <a:r>
              <a:rPr lang="ru-RU" sz="1100" dirty="0"/>
              <a:t>Не проявляйте повышенного беспокойства по поводу неожиданных скачков в развитии ребенка или некоторого регресса. </a:t>
            </a:r>
            <a:endParaRPr lang="ru-RU" sz="1100" dirty="0" smtClean="0"/>
          </a:p>
          <a:p>
            <a:pPr marL="0" indent="0">
              <a:buNone/>
            </a:pPr>
            <a:r>
              <a:rPr lang="ru-RU" sz="1100" dirty="0" smtClean="0"/>
              <a:t>♦ </a:t>
            </a:r>
            <a:r>
              <a:rPr lang="ru-RU" sz="1100" dirty="0"/>
              <a:t>Не сравнивайте ребенка ни с какими другими детьми: ни с его братом (сестрой), ни с соседскими детьми, ни с его приятелями, ни с родственниками.</a:t>
            </a:r>
          </a:p>
          <a:p>
            <a:endParaRPr lang="ru-RU" dirty="0"/>
          </a:p>
        </p:txBody>
      </p:sp>
      <p:pic>
        <p:nvPicPr>
          <p:cNvPr id="1026" name="Picture 2" descr="https://www.pngitem.com/pimgs/m/293-2931865_famlia-pai-children-kids-illustration-alter-preschool-cartoon.png"/>
          <p:cNvPicPr>
            <a:picLocks noChangeAspect="1" noChangeArrowheads="1"/>
          </p:cNvPicPr>
          <p:nvPr/>
        </p:nvPicPr>
        <p:blipFill>
          <a:blip r:embed="rId2"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flipH="1">
            <a:off x="-180528" y="692696"/>
            <a:ext cx="3240677" cy="313893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ria-glas.ru/wp-content/uploads/2018/10/4-4.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2294" y="3409429"/>
            <a:ext cx="3570731" cy="3021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50314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ln w="19050">
                  <a:solidFill>
                    <a:prstClr val="white"/>
                  </a:solidFill>
                  <a:prstDash val="solid"/>
                </a:ln>
                <a:solidFill>
                  <a:srgbClr val="C00000"/>
                </a:solidFill>
                <a:effectLst>
                  <a:outerShdw blurRad="50000" dist="50800" dir="7500000" algn="tl">
                    <a:srgbClr val="000000">
                      <a:shade val="5000"/>
                      <a:alpha val="35000"/>
                    </a:srgbClr>
                  </a:outerShdw>
                </a:effectLst>
                <a:latin typeface="Monotype Corsiva" pitchFamily="66" charset="0"/>
                <a:cs typeface="Arial" charset="0"/>
              </a:rPr>
              <a:t>Рождество!</a:t>
            </a:r>
            <a:endParaRPr lang="ru-RU" dirty="0">
              <a:solidFill>
                <a:srgbClr val="C00000"/>
              </a:solidFill>
            </a:endParaRPr>
          </a:p>
        </p:txBody>
      </p:sp>
      <p:sp>
        <p:nvSpPr>
          <p:cNvPr id="3" name="Объект 2"/>
          <p:cNvSpPr>
            <a:spLocks noGrp="1"/>
          </p:cNvSpPr>
          <p:nvPr>
            <p:ph sz="half" idx="1"/>
          </p:nvPr>
        </p:nvSpPr>
        <p:spPr>
          <a:xfrm>
            <a:off x="457200" y="980728"/>
            <a:ext cx="5122912" cy="5145435"/>
          </a:xfrm>
        </p:spPr>
        <p:txBody>
          <a:bodyPr/>
          <a:lstStyle/>
          <a:p>
            <a:pPr marL="0" indent="0" algn="r">
              <a:buNone/>
            </a:pPr>
            <a:r>
              <a:rPr lang="ru-RU" sz="1200" dirty="0"/>
              <a:t>В этот светлый праздник</a:t>
            </a:r>
          </a:p>
          <a:p>
            <a:pPr marL="0" indent="0" algn="r">
              <a:buNone/>
            </a:pPr>
            <a:r>
              <a:rPr lang="ru-RU" sz="1200" dirty="0"/>
              <a:t>Праздник Рождества</a:t>
            </a:r>
          </a:p>
          <a:p>
            <a:pPr marL="0" indent="0" algn="r">
              <a:buNone/>
            </a:pPr>
            <a:r>
              <a:rPr lang="ru-RU" sz="1200" dirty="0"/>
              <a:t>Мы друг другу скажем</a:t>
            </a:r>
          </a:p>
          <a:p>
            <a:pPr marL="0" indent="0" algn="r">
              <a:buNone/>
            </a:pPr>
            <a:r>
              <a:rPr lang="ru-RU" sz="1200" dirty="0"/>
              <a:t>Теплые слова!</a:t>
            </a:r>
          </a:p>
          <a:p>
            <a:pPr marL="0" indent="0" algn="r">
              <a:buNone/>
            </a:pPr>
            <a:r>
              <a:rPr lang="ru-RU" sz="1200" dirty="0"/>
              <a:t>Пусть улыбка ваша</a:t>
            </a:r>
          </a:p>
          <a:p>
            <a:pPr marL="0" indent="0" algn="r">
              <a:buNone/>
            </a:pPr>
            <a:r>
              <a:rPr lang="ru-RU" sz="1200" dirty="0"/>
              <a:t>В этот давний день</a:t>
            </a:r>
          </a:p>
          <a:p>
            <a:pPr marL="0" indent="0" algn="r">
              <a:buNone/>
            </a:pPr>
            <a:r>
              <a:rPr lang="ru-RU" sz="1200" dirty="0"/>
              <a:t>Будет счастьем нашим</a:t>
            </a:r>
          </a:p>
          <a:p>
            <a:pPr marL="0" indent="0" algn="r">
              <a:buNone/>
            </a:pPr>
            <a:r>
              <a:rPr lang="ru-RU" sz="1200" dirty="0"/>
              <a:t>И подарком всем.</a:t>
            </a:r>
          </a:p>
          <a:p>
            <a:pPr marL="0" indent="0" algn="r">
              <a:buNone/>
            </a:pPr>
            <a:r>
              <a:rPr lang="ru-RU" sz="1200" dirty="0"/>
              <a:t>Льются звуки жизни</a:t>
            </a:r>
          </a:p>
          <a:p>
            <a:pPr marL="0" indent="0" algn="r">
              <a:buNone/>
            </a:pPr>
            <a:r>
              <a:rPr lang="ru-RU" sz="1200" dirty="0"/>
              <a:t>Счастья и добра,</a:t>
            </a:r>
          </a:p>
          <a:p>
            <a:pPr marL="0" indent="0" algn="r">
              <a:buNone/>
            </a:pPr>
            <a:r>
              <a:rPr lang="ru-RU" sz="1200" dirty="0"/>
              <a:t>Озаряя мысли</a:t>
            </a:r>
          </a:p>
          <a:p>
            <a:pPr marL="0" indent="0" algn="r">
              <a:buNone/>
            </a:pPr>
            <a:r>
              <a:rPr lang="ru-RU" sz="1200" dirty="0"/>
              <a:t>Светом Рождества!</a:t>
            </a:r>
          </a:p>
          <a:p>
            <a:pPr marL="0" indent="457200" algn="just">
              <a:buNone/>
            </a:pPr>
            <a:r>
              <a:rPr lang="ru-RU" sz="1200" dirty="0"/>
              <a:t>С целью повышения эффективности духовно-нравственного воспитания </a:t>
            </a:r>
            <a:r>
              <a:rPr lang="ru-RU" sz="1200" dirty="0" smtClean="0"/>
              <a:t>и приобщения </a:t>
            </a:r>
            <a:r>
              <a:rPr lang="ru-RU" sz="1200" dirty="0"/>
              <a:t>дошкольников к основам православной культуры в нашем саду прошел тематический праздник Рождества.</a:t>
            </a:r>
          </a:p>
          <a:p>
            <a:pPr marL="0" indent="457200" algn="just">
              <a:buNone/>
            </a:pPr>
            <a:r>
              <a:rPr lang="ru-RU" sz="1200" dirty="0"/>
              <a:t>Рождество – не только великий христианский праздник, но и один из самых добрых, теплых и душевных семейных праздников в нашей стране. В рождественские дни, как никогда, все живут в ожидании чуда. И особенно его ждут дети.</a:t>
            </a:r>
          </a:p>
          <a:p>
            <a:pPr marL="0" indent="457200" algn="just">
              <a:buNone/>
            </a:pPr>
            <a:r>
              <a:rPr lang="ru-RU" sz="1200" dirty="0"/>
              <a:t>Праздник прошел в теплой душевной обстановке. Дети рассказывали стихи, пели песни о Рождестве. Ребята показали сценку о том, как звери помогли елочке стать нарядной, красивой и порадовать всех своим нарядом.</a:t>
            </a:r>
          </a:p>
          <a:p>
            <a:pPr marL="0" indent="457200" algn="just">
              <a:buNone/>
            </a:pPr>
            <a:r>
              <a:rPr lang="ru-RU" sz="1200" dirty="0"/>
              <a:t>Воспитатель донесла до детей в игровой форме мысль о том, что главное не внешняя красота, а доброта. Все присутствующие окунулись в атмосферу сказки и волшебства, получили сладки угощения</a:t>
            </a:r>
            <a:r>
              <a:rPr lang="ru-RU" sz="1200" dirty="0" smtClean="0"/>
              <a:t>.</a:t>
            </a:r>
            <a:endParaRPr lang="ru-RU" sz="1200" dirty="0"/>
          </a:p>
        </p:txBody>
      </p:sp>
      <p:pic>
        <p:nvPicPr>
          <p:cNvPr id="5122" name="Picture 2" descr="IMG-20210114-WA00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6136" y="1123109"/>
            <a:ext cx="1224136" cy="2017807"/>
          </a:xfrm>
          <a:prstGeom prst="rect">
            <a:avLst/>
          </a:prstGeom>
          <a:solidFill>
            <a:srgbClr val="FFFFFF">
              <a:shade val="85000"/>
            </a:srgbClr>
          </a:solidFill>
          <a:ln w="190500" cap="sq">
            <a:solidFill>
              <a:srgbClr val="66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5124" name="Picture 4" descr="IMG-20210114-WA00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94490">
            <a:off x="7430539" y="1004116"/>
            <a:ext cx="1450504" cy="1699809"/>
          </a:xfrm>
          <a:prstGeom prst="rect">
            <a:avLst/>
          </a:prstGeom>
          <a:solidFill>
            <a:srgbClr val="FFFFFF">
              <a:shade val="85000"/>
            </a:srgbClr>
          </a:solidFill>
          <a:ln w="190500" cap="sq">
            <a:solidFill>
              <a:srgbClr val="66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22530" name="Picture 2" descr="https://sun9-8.userapi.com/c855732/v855732620/197a77/3Po2qHYXwyQ.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714" y="985633"/>
            <a:ext cx="3150341" cy="2587035"/>
          </a:xfrm>
          <a:prstGeom prst="rect">
            <a:avLst/>
          </a:prstGeom>
          <a:noFill/>
          <a:extLst>
            <a:ext uri="{909E8E84-426E-40DD-AFC4-6F175D3DCCD1}">
              <a14:hiddenFill xmlns:a14="http://schemas.microsoft.com/office/drawing/2010/main">
                <a:solidFill>
                  <a:srgbClr val="FFFFFF"/>
                </a:solidFill>
              </a14:hiddenFill>
            </a:ext>
          </a:extLst>
        </p:spPr>
      </p:pic>
      <p:pic>
        <p:nvPicPr>
          <p:cNvPr id="22534" name="Picture 6" descr="https://i.pinimg.com/736x/65/23/6f/65236f234685c765aeb2985688a3990f--christmas-baby-christmas-angels.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17129" y="3140916"/>
            <a:ext cx="2638333" cy="3452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559908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25344" y="116632"/>
            <a:ext cx="2818656" cy="1143000"/>
          </a:xfrm>
        </p:spPr>
        <p:txBody>
          <a:bodyPr/>
          <a:lstStyle/>
          <a:p>
            <a:r>
              <a:rPr lang="ru-RU" b="1" dirty="0" err="1" smtClean="0">
                <a:ln w="19050">
                  <a:solidFill>
                    <a:prstClr val="white"/>
                  </a:solidFill>
                  <a:prstDash val="solid"/>
                </a:ln>
                <a:solidFill>
                  <a:srgbClr val="002060"/>
                </a:solidFill>
                <a:effectLst>
                  <a:outerShdw blurRad="50000" dist="50800" dir="7500000" algn="tl">
                    <a:srgbClr val="000000">
                      <a:shade val="5000"/>
                      <a:alpha val="35000"/>
                    </a:srgbClr>
                  </a:outerShdw>
                </a:effectLst>
                <a:latin typeface="Monotype Corsiva" pitchFamily="66" charset="0"/>
                <a:cs typeface="Arial" charset="0"/>
              </a:rPr>
              <a:t>Развивайка</a:t>
            </a:r>
            <a:r>
              <a:rPr lang="ru-RU" b="1" dirty="0" smtClean="0">
                <a:ln w="19050">
                  <a:solidFill>
                    <a:prstClr val="white"/>
                  </a:solidFill>
                  <a:prstDash val="solid"/>
                </a:ln>
                <a:solidFill>
                  <a:srgbClr val="002060"/>
                </a:solidFill>
                <a:effectLst>
                  <a:outerShdw blurRad="50000" dist="50800" dir="7500000" algn="tl">
                    <a:srgbClr val="000000">
                      <a:shade val="5000"/>
                      <a:alpha val="35000"/>
                    </a:srgbClr>
                  </a:outerShdw>
                </a:effectLst>
                <a:latin typeface="Monotype Corsiva" pitchFamily="66" charset="0"/>
                <a:cs typeface="Arial" charset="0"/>
              </a:rPr>
              <a:t>.</a:t>
            </a:r>
            <a:endParaRPr lang="ru-RU" dirty="0"/>
          </a:p>
        </p:txBody>
      </p:sp>
      <p:sp>
        <p:nvSpPr>
          <p:cNvPr id="3" name="Объект 2"/>
          <p:cNvSpPr>
            <a:spLocks noGrp="1"/>
          </p:cNvSpPr>
          <p:nvPr>
            <p:ph sz="half" idx="1"/>
          </p:nvPr>
        </p:nvSpPr>
        <p:spPr>
          <a:xfrm>
            <a:off x="457200" y="274638"/>
            <a:ext cx="4038600" cy="5851525"/>
          </a:xfrm>
        </p:spPr>
        <p:txBody>
          <a:bodyPr/>
          <a:lstStyle/>
          <a:p>
            <a:pPr marL="0" indent="457200" algn="just">
              <a:buNone/>
            </a:pPr>
            <a:r>
              <a:rPr lang="ru-RU" sz="1100" b="1" dirty="0"/>
              <a:t>Рекомендации для родителей «Ранняя весна, весенние месяцы</a:t>
            </a:r>
            <a:r>
              <a:rPr lang="ru-RU" sz="1100" b="1" dirty="0" smtClean="0"/>
              <a:t>». Советы от воспитателя </a:t>
            </a:r>
            <a:r>
              <a:rPr lang="ru-RU" sz="1100" b="1" dirty="0" err="1" smtClean="0"/>
              <a:t>Мызниковой</a:t>
            </a:r>
            <a:r>
              <a:rPr lang="ru-RU" sz="1100" b="1" dirty="0" smtClean="0"/>
              <a:t> Л.Д.</a:t>
            </a:r>
            <a:endParaRPr lang="ru-RU" sz="1100" dirty="0"/>
          </a:p>
          <a:p>
            <a:pPr marL="0" indent="457200" algn="just">
              <a:buNone/>
            </a:pPr>
            <a:r>
              <a:rPr lang="ru-RU" sz="1100" b="1" u="sng" dirty="0"/>
              <a:t>Тема</a:t>
            </a:r>
            <a:r>
              <a:rPr lang="ru-RU" sz="1100" b="1" dirty="0"/>
              <a:t>: </a:t>
            </a:r>
            <a:r>
              <a:rPr lang="ru-RU" sz="1100" b="1" i="1" dirty="0"/>
              <a:t>«Ранняя весна, весенние месяцы»</a:t>
            </a:r>
            <a:endParaRPr lang="ru-RU" sz="1100" dirty="0"/>
          </a:p>
          <a:p>
            <a:pPr marL="0" indent="457200" algn="just">
              <a:buNone/>
            </a:pPr>
            <a:r>
              <a:rPr lang="ru-RU" sz="1100" b="1" dirty="0"/>
              <a:t>Родителям рекомендуется:</a:t>
            </a:r>
            <a:endParaRPr lang="ru-RU" sz="1100" dirty="0"/>
          </a:p>
          <a:p>
            <a:pPr marL="0" indent="457200" algn="just">
              <a:buNone/>
            </a:pPr>
            <a:r>
              <a:rPr lang="ru-RU" sz="1100" dirty="0"/>
              <a:t>-поговорить с ребёнком о том, какое время года наступило;</a:t>
            </a:r>
          </a:p>
          <a:p>
            <a:pPr marL="0" indent="457200" algn="just">
              <a:buNone/>
            </a:pPr>
            <a:r>
              <a:rPr lang="ru-RU" sz="1100" dirty="0"/>
              <a:t>-во время прогулки обратить внимание на изменения, происходящие в живой и неживой природе </a:t>
            </a:r>
            <a:r>
              <a:rPr lang="ru-RU" sz="1100" b="1" dirty="0"/>
              <a:t>ранней весной</a:t>
            </a:r>
            <a:r>
              <a:rPr lang="ru-RU" sz="1100" dirty="0"/>
              <a:t>;</a:t>
            </a:r>
          </a:p>
          <a:p>
            <a:pPr marL="0" indent="457200" algn="just">
              <a:buNone/>
            </a:pPr>
            <a:r>
              <a:rPr lang="ru-RU" sz="1100" dirty="0"/>
              <a:t>-назвать </a:t>
            </a:r>
            <a:r>
              <a:rPr lang="ru-RU" sz="1100" b="1" dirty="0"/>
              <a:t>весенние месяцы</a:t>
            </a:r>
            <a:r>
              <a:rPr lang="ru-RU" sz="1100" dirty="0"/>
              <a:t>, обратить внимание на первый </a:t>
            </a:r>
            <a:r>
              <a:rPr lang="ru-RU" sz="1100" b="1" dirty="0"/>
              <a:t>весенний месяц – март</a:t>
            </a:r>
            <a:r>
              <a:rPr lang="ru-RU" sz="1100" dirty="0"/>
              <a:t>;</a:t>
            </a:r>
          </a:p>
          <a:p>
            <a:pPr marL="0" indent="457200" algn="just">
              <a:buNone/>
            </a:pPr>
            <a:r>
              <a:rPr lang="ru-RU" sz="1100" dirty="0"/>
              <a:t>-понаблюдать за тем, как изменилась </a:t>
            </a:r>
            <a:r>
              <a:rPr lang="ru-RU" sz="1100" u="sng" dirty="0"/>
              <a:t>погода</a:t>
            </a:r>
            <a:r>
              <a:rPr lang="ru-RU" sz="1100" dirty="0"/>
              <a:t>: стало теплее или холоднее, день стал длиннее или короче.</a:t>
            </a:r>
          </a:p>
          <a:p>
            <a:pPr marL="0" indent="457200" algn="just">
              <a:buNone/>
            </a:pPr>
            <a:r>
              <a:rPr lang="ru-RU" sz="1100" b="1" dirty="0"/>
              <a:t>Задание 1. Игра </a:t>
            </a:r>
            <a:r>
              <a:rPr lang="ru-RU" sz="1100" b="1" i="1" dirty="0"/>
              <a:t>«Что лишнее?»</a:t>
            </a:r>
            <a:endParaRPr lang="ru-RU" sz="1100" dirty="0"/>
          </a:p>
          <a:p>
            <a:pPr marL="0" indent="457200" algn="just">
              <a:buNone/>
            </a:pPr>
            <a:r>
              <a:rPr lang="ru-RU" sz="1100" i="1" dirty="0"/>
              <a:t>(Определить, какая из примет лишняя, и объяснить, почему.)</a:t>
            </a:r>
            <a:endParaRPr lang="ru-RU" sz="1100" dirty="0"/>
          </a:p>
          <a:p>
            <a:pPr marL="0" indent="457200" algn="just">
              <a:buNone/>
            </a:pPr>
            <a:r>
              <a:rPr lang="ru-RU" sz="1100" dirty="0"/>
              <a:t>Тает снег, улетают на юг перелётные птицы, начинается капель, появляются проталины.</a:t>
            </a:r>
          </a:p>
          <a:p>
            <a:pPr marL="0" indent="457200" algn="just">
              <a:buNone/>
            </a:pPr>
            <a:r>
              <a:rPr lang="ru-RU" sz="1100" dirty="0"/>
              <a:t>Распускается верба, начинается ледоход, трещат сильные морозы, расцветает мать-и-мачеха.</a:t>
            </a:r>
          </a:p>
          <a:p>
            <a:pPr marL="0" indent="457200" algn="just">
              <a:buNone/>
            </a:pPr>
            <a:r>
              <a:rPr lang="ru-RU" sz="1100" dirty="0"/>
              <a:t>Набухают почки, созревают яблоки, на проталинах появляется первая травка, грачи начинают строить гнёзда.</a:t>
            </a:r>
          </a:p>
          <a:p>
            <a:pPr marL="0" indent="457200" algn="just">
              <a:buNone/>
            </a:pPr>
            <a:r>
              <a:rPr lang="ru-RU" sz="1100" dirty="0"/>
              <a:t>С крыш свисают сосульки, снег темнеет и оседает, листья желтеют и опадают, просыпается медведь.</a:t>
            </a:r>
          </a:p>
          <a:p>
            <a:pPr marL="0" indent="457200" algn="just">
              <a:buNone/>
            </a:pPr>
            <a:r>
              <a:rPr lang="ru-RU" sz="1100" b="1" dirty="0"/>
              <a:t>Задание 2 Игра </a:t>
            </a:r>
            <a:r>
              <a:rPr lang="ru-RU" sz="1100" b="1" i="1" dirty="0"/>
              <a:t>«Скажи правильно»</a:t>
            </a:r>
            <a:endParaRPr lang="ru-RU" sz="1100" dirty="0"/>
          </a:p>
          <a:p>
            <a:pPr marL="0" indent="457200" algn="just">
              <a:buNone/>
            </a:pPr>
            <a:r>
              <a:rPr lang="ru-RU" sz="1100" dirty="0"/>
              <a:t>Распускаются листочки или цветочки?</a:t>
            </a:r>
          </a:p>
          <a:p>
            <a:pPr marL="0" indent="457200" algn="just">
              <a:buNone/>
            </a:pPr>
            <a:r>
              <a:rPr lang="ru-RU" sz="1100" dirty="0"/>
              <a:t>Порхают птичка или листочки?</a:t>
            </a:r>
          </a:p>
          <a:p>
            <a:pPr marL="0" indent="457200" algn="just">
              <a:buNone/>
            </a:pPr>
            <a:r>
              <a:rPr lang="ru-RU" sz="1100" dirty="0"/>
              <a:t>Тает снежинка или слезинка?</a:t>
            </a:r>
          </a:p>
          <a:p>
            <a:pPr marL="0" indent="457200" algn="just">
              <a:buNone/>
            </a:pPr>
            <a:r>
              <a:rPr lang="ru-RU" sz="1100" dirty="0"/>
              <a:t>Журчат ручьи или грачи?</a:t>
            </a:r>
          </a:p>
          <a:p>
            <a:pPr marL="0" indent="457200" algn="just">
              <a:buNone/>
            </a:pPr>
            <a:r>
              <a:rPr lang="ru-RU" sz="1100" dirty="0"/>
              <a:t>Набухают почки или листочки?</a:t>
            </a:r>
          </a:p>
          <a:p>
            <a:pPr marL="0" indent="457200" algn="just">
              <a:buNone/>
            </a:pPr>
            <a:r>
              <a:rPr lang="ru-RU" sz="1100" dirty="0"/>
              <a:t>Прилетают насекомые или птицы?</a:t>
            </a:r>
          </a:p>
          <a:p>
            <a:pPr marL="0" indent="457200" algn="just">
              <a:buNone/>
            </a:pPr>
            <a:r>
              <a:rPr lang="ru-RU" sz="1100" dirty="0"/>
              <a:t>Трещит лёд или ледоход</a:t>
            </a:r>
            <a:r>
              <a:rPr lang="ru-RU" sz="1100" dirty="0" smtClean="0"/>
              <a:t>?</a:t>
            </a:r>
            <a:endParaRPr lang="ru-RU" sz="1100" dirty="0"/>
          </a:p>
        </p:txBody>
      </p:sp>
      <p:sp>
        <p:nvSpPr>
          <p:cNvPr id="4" name="Объект 3"/>
          <p:cNvSpPr>
            <a:spLocks noGrp="1"/>
          </p:cNvSpPr>
          <p:nvPr>
            <p:ph sz="half" idx="2"/>
          </p:nvPr>
        </p:nvSpPr>
        <p:spPr>
          <a:xfrm>
            <a:off x="4648200" y="764704"/>
            <a:ext cx="4038600" cy="5361459"/>
          </a:xfrm>
        </p:spPr>
        <p:txBody>
          <a:bodyPr/>
          <a:lstStyle/>
          <a:p>
            <a:pPr marL="0" indent="457200" algn="just">
              <a:buNone/>
            </a:pPr>
            <a:r>
              <a:rPr lang="ru-RU" sz="1100" b="1" dirty="0"/>
              <a:t>Задание 3 Пальчиковая гимнастика </a:t>
            </a:r>
            <a:r>
              <a:rPr lang="ru-RU" sz="1100" b="1" i="1" dirty="0"/>
              <a:t>«Весна»</a:t>
            </a:r>
            <a:endParaRPr lang="ru-RU" sz="1100" b="1" dirty="0"/>
          </a:p>
          <a:p>
            <a:pPr marL="0" indent="457200" algn="just">
              <a:buNone/>
            </a:pPr>
            <a:r>
              <a:rPr lang="ru-RU" sz="1100" dirty="0"/>
              <a:t>Снова солнце в небе улыбается, (Соединять пальцы правой руки </a:t>
            </a:r>
            <a:r>
              <a:rPr lang="ru-RU" sz="1100" dirty="0" smtClean="0"/>
              <a:t>с большим</a:t>
            </a:r>
            <a:r>
              <a:rPr lang="ru-RU" sz="1100" dirty="0"/>
              <a:t>.)</a:t>
            </a:r>
          </a:p>
          <a:p>
            <a:pPr marL="0" indent="457200" algn="just">
              <a:buNone/>
            </a:pPr>
            <a:r>
              <a:rPr lang="ru-RU" sz="1100" dirty="0"/>
              <a:t>Снег тает, ручейки звенят, (Соединять пальцы левой руки </a:t>
            </a:r>
            <a:r>
              <a:rPr lang="ru-RU" sz="1100" dirty="0" smtClean="0"/>
              <a:t>с большим</a:t>
            </a:r>
            <a:r>
              <a:rPr lang="ru-RU" sz="1100" dirty="0"/>
              <a:t>.)</a:t>
            </a:r>
          </a:p>
          <a:p>
            <a:pPr marL="0" indent="457200" algn="just">
              <a:buNone/>
            </a:pPr>
            <a:r>
              <a:rPr lang="ru-RU" sz="1100" dirty="0"/>
              <a:t>И подснежник первый пробивается, (Ладони повернуть </a:t>
            </a:r>
            <a:r>
              <a:rPr lang="ru-RU" sz="1100" dirty="0" smtClean="0"/>
              <a:t>вверх, пальцы </a:t>
            </a:r>
            <a:r>
              <a:rPr lang="ru-RU" sz="1100" dirty="0"/>
              <a:t>сложить </a:t>
            </a:r>
            <a:r>
              <a:rPr lang="ru-RU" sz="1100" dirty="0" smtClean="0"/>
              <a:t>лодочкой, запястья </a:t>
            </a:r>
            <a:r>
              <a:rPr lang="ru-RU" sz="1100" dirty="0"/>
              <a:t>рук прижать друг к </a:t>
            </a:r>
            <a:r>
              <a:rPr lang="ru-RU" sz="1100" dirty="0" smtClean="0"/>
              <a:t>другу, разъединить </a:t>
            </a:r>
            <a:r>
              <a:rPr lang="ru-RU" sz="1100" dirty="0"/>
              <a:t>пальцы, </a:t>
            </a:r>
            <a:r>
              <a:rPr lang="ru-RU" sz="1100" dirty="0" smtClean="0"/>
              <a:t>постепенно отодвигая </a:t>
            </a:r>
            <a:r>
              <a:rPr lang="ru-RU" sz="1100" dirty="0"/>
              <a:t>их друг от друга.)</a:t>
            </a:r>
          </a:p>
          <a:p>
            <a:pPr marL="0" indent="457200" algn="just">
              <a:buNone/>
            </a:pPr>
            <a:r>
              <a:rPr lang="ru-RU" sz="1100" dirty="0"/>
              <a:t>С юга птицы с песнями летят. (Ладони повернуть к </a:t>
            </a:r>
            <a:r>
              <a:rPr lang="ru-RU" sz="1100" dirty="0" smtClean="0"/>
              <a:t>себе, большие </a:t>
            </a:r>
            <a:r>
              <a:rPr lang="ru-RU" sz="1100" dirty="0"/>
              <a:t>пальцы выпрямить </a:t>
            </a:r>
            <a:r>
              <a:rPr lang="ru-RU" sz="1100" dirty="0" smtClean="0"/>
              <a:t>и переплести </a:t>
            </a:r>
            <a:r>
              <a:rPr lang="ru-RU" sz="1100" dirty="0"/>
              <a:t>- </a:t>
            </a:r>
            <a:r>
              <a:rPr lang="ru-RU" sz="1100" i="1" dirty="0"/>
              <a:t>«птичка</a:t>
            </a:r>
            <a:r>
              <a:rPr lang="ru-RU" sz="1100" i="1" dirty="0" smtClean="0"/>
              <a:t>»</a:t>
            </a:r>
            <a:r>
              <a:rPr lang="ru-RU" sz="1100" dirty="0" smtClean="0"/>
              <a:t>, остальными </a:t>
            </a:r>
            <a:r>
              <a:rPr lang="ru-RU" sz="1100" dirty="0"/>
              <a:t>пальцами </a:t>
            </a:r>
            <a:r>
              <a:rPr lang="ru-RU" sz="1100" dirty="0" smtClean="0"/>
              <a:t>совершать колебательные </a:t>
            </a:r>
            <a:r>
              <a:rPr lang="ru-RU" sz="1100" dirty="0"/>
              <a:t>движения.</a:t>
            </a:r>
          </a:p>
          <a:p>
            <a:pPr marL="0" indent="457200" algn="just">
              <a:buNone/>
            </a:pPr>
            <a:r>
              <a:rPr lang="ru-RU" sz="1100" b="1" dirty="0"/>
              <a:t>Задание 4 Игра </a:t>
            </a:r>
            <a:r>
              <a:rPr lang="ru-RU" sz="1100" b="1" i="1" dirty="0"/>
              <a:t>«Сосчитай до пяти»</a:t>
            </a:r>
            <a:endParaRPr lang="ru-RU" sz="1100" dirty="0"/>
          </a:p>
          <a:p>
            <a:pPr marL="0" indent="457200" algn="just">
              <a:buNone/>
            </a:pPr>
            <a:r>
              <a:rPr lang="ru-RU" sz="1100" dirty="0"/>
              <a:t>Один маленький подснежник, два….,пять….</a:t>
            </a:r>
          </a:p>
          <a:p>
            <a:pPr marL="0" indent="457200" algn="just">
              <a:buNone/>
            </a:pPr>
            <a:r>
              <a:rPr lang="ru-RU" sz="1100" dirty="0"/>
              <a:t>Один звонкий ручеёк, два…., пять…</a:t>
            </a:r>
          </a:p>
          <a:p>
            <a:pPr marL="0" indent="457200" algn="just">
              <a:buNone/>
            </a:pPr>
            <a:r>
              <a:rPr lang="ru-RU" sz="1100" dirty="0"/>
              <a:t>Одна душистая мимоза, две, пять….</a:t>
            </a:r>
          </a:p>
          <a:p>
            <a:pPr marL="0" indent="457200" algn="just">
              <a:buNone/>
            </a:pPr>
            <a:r>
              <a:rPr lang="ru-RU" sz="1100" dirty="0"/>
              <a:t>Д/И </a:t>
            </a:r>
            <a:r>
              <a:rPr lang="ru-RU" sz="1100" i="1" dirty="0"/>
              <a:t>«Подбери признак»</a:t>
            </a:r>
            <a:endParaRPr lang="ru-RU" sz="1100" dirty="0"/>
          </a:p>
          <a:p>
            <a:pPr marL="0" indent="457200" algn="just">
              <a:buNone/>
            </a:pPr>
            <a:r>
              <a:rPr lang="ru-RU" sz="1100" b="1" dirty="0"/>
              <a:t>Задание 5 Игра </a:t>
            </a:r>
            <a:r>
              <a:rPr lang="ru-RU" sz="1100" b="1" i="1" dirty="0"/>
              <a:t>«Закончи предложение»</a:t>
            </a:r>
            <a:endParaRPr lang="ru-RU" sz="1100" dirty="0"/>
          </a:p>
          <a:p>
            <a:pPr marL="0" indent="457200" algn="just">
              <a:buNone/>
            </a:pPr>
            <a:r>
              <a:rPr lang="ru-RU" sz="1100" dirty="0"/>
              <a:t>Наступила </a:t>
            </a:r>
            <a:r>
              <a:rPr lang="ru-RU" sz="1100" b="1" dirty="0"/>
              <a:t>ранняя …</a:t>
            </a:r>
            <a:endParaRPr lang="ru-RU" sz="1100" dirty="0"/>
          </a:p>
          <a:p>
            <a:pPr marL="0" indent="457200" algn="just">
              <a:buNone/>
            </a:pPr>
            <a:r>
              <a:rPr lang="ru-RU" sz="1100" dirty="0"/>
              <a:t>Ярко светит ….</a:t>
            </a:r>
          </a:p>
          <a:p>
            <a:pPr marL="0" indent="457200" algn="just">
              <a:buNone/>
            </a:pPr>
            <a:r>
              <a:rPr lang="ru-RU" sz="1100" dirty="0"/>
              <a:t>На деревьях набухают….</a:t>
            </a:r>
          </a:p>
          <a:p>
            <a:pPr marL="0" indent="457200" algn="just">
              <a:buNone/>
            </a:pPr>
            <a:r>
              <a:rPr lang="ru-RU" sz="1100" dirty="0"/>
              <a:t>Тает ….</a:t>
            </a:r>
          </a:p>
          <a:p>
            <a:pPr marL="0" indent="457200" algn="just">
              <a:buNone/>
            </a:pPr>
            <a:r>
              <a:rPr lang="ru-RU" sz="1100" dirty="0"/>
              <a:t>На снегу появились …</a:t>
            </a:r>
          </a:p>
          <a:p>
            <a:pPr marL="0" indent="457200" algn="just">
              <a:buNone/>
            </a:pPr>
            <a:r>
              <a:rPr lang="ru-RU" sz="1100" dirty="0"/>
              <a:t>Побежали весёлые …</a:t>
            </a:r>
          </a:p>
          <a:p>
            <a:endParaRPr lang="ru-RU" dirty="0"/>
          </a:p>
        </p:txBody>
      </p:sp>
      <p:pic>
        <p:nvPicPr>
          <p:cNvPr id="2050" name="Picture 2" descr="https://img-fotki.yandex.ru/get/9497/28257045.12d0/0_b95a9_f3968264_ori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02728" y="2780928"/>
            <a:ext cx="3312672" cy="4684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797426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755576" y="404664"/>
            <a:ext cx="4038600" cy="5174035"/>
          </a:xfrm>
        </p:spPr>
        <p:txBody>
          <a:bodyPr/>
          <a:lstStyle/>
          <a:p>
            <a:pPr marL="0" indent="457200" algn="just">
              <a:buNone/>
            </a:pPr>
            <a:r>
              <a:rPr lang="ru-RU" sz="1100" b="1" dirty="0"/>
              <a:t>Задание 6 Ответить на вопросы.</a:t>
            </a:r>
            <a:endParaRPr lang="ru-RU" sz="1100" dirty="0"/>
          </a:p>
          <a:p>
            <a:pPr marL="0" indent="457200" algn="just">
              <a:buNone/>
            </a:pPr>
            <a:r>
              <a:rPr lang="ru-RU" sz="1100" dirty="0"/>
              <a:t>Как называется первый </a:t>
            </a:r>
            <a:r>
              <a:rPr lang="ru-RU" sz="1100" b="1" dirty="0"/>
              <a:t>месяц весны</a:t>
            </a:r>
            <a:r>
              <a:rPr lang="ru-RU" sz="1100" dirty="0"/>
              <a:t>?</a:t>
            </a:r>
          </a:p>
          <a:p>
            <a:pPr marL="0" indent="457200" algn="just">
              <a:buNone/>
            </a:pPr>
            <a:r>
              <a:rPr lang="ru-RU" sz="1100" dirty="0"/>
              <a:t>Какой период </a:t>
            </a:r>
            <a:r>
              <a:rPr lang="ru-RU" sz="1100" b="1" dirty="0"/>
              <a:t>весны открывает март</a:t>
            </a:r>
            <a:r>
              <a:rPr lang="ru-RU" sz="1100" dirty="0"/>
              <a:t>?</a:t>
            </a:r>
          </a:p>
          <a:p>
            <a:pPr marL="0" indent="457200" algn="just">
              <a:buNone/>
            </a:pPr>
            <a:r>
              <a:rPr lang="ru-RU" sz="1100" dirty="0"/>
              <a:t>Какие приметы </a:t>
            </a:r>
            <a:r>
              <a:rPr lang="ru-RU" sz="1100" b="1" dirty="0"/>
              <a:t>ранней весны вы знаете</a:t>
            </a:r>
            <a:r>
              <a:rPr lang="ru-RU" sz="1100" dirty="0"/>
              <a:t>?</a:t>
            </a:r>
          </a:p>
          <a:p>
            <a:pPr marL="0" indent="457200" algn="just">
              <a:buNone/>
            </a:pPr>
            <a:r>
              <a:rPr lang="ru-RU" sz="1100" dirty="0"/>
              <a:t>Какие </a:t>
            </a:r>
            <a:r>
              <a:rPr lang="ru-RU" sz="1100" b="1" dirty="0"/>
              <a:t>весенние месяцы вы знаете</a:t>
            </a:r>
            <a:r>
              <a:rPr lang="ru-RU" sz="1100" dirty="0"/>
              <a:t>?</a:t>
            </a:r>
          </a:p>
          <a:p>
            <a:pPr marL="0" indent="457200" algn="just">
              <a:buNone/>
            </a:pPr>
            <a:r>
              <a:rPr lang="ru-RU" sz="1100" b="1" dirty="0"/>
              <a:t>Задание 7 Игра </a:t>
            </a:r>
            <a:r>
              <a:rPr lang="ru-RU" sz="1100" b="1" i="1" dirty="0"/>
              <a:t>«Большой – маленький»</a:t>
            </a:r>
            <a:endParaRPr lang="ru-RU" sz="1100" dirty="0"/>
          </a:p>
          <a:p>
            <a:pPr marL="0" indent="457200" algn="just">
              <a:buNone/>
            </a:pPr>
            <a:r>
              <a:rPr lang="ru-RU" sz="1100" dirty="0"/>
              <a:t>Проталина - ….</a:t>
            </a:r>
          </a:p>
          <a:p>
            <a:pPr marL="0" indent="457200" algn="just">
              <a:buNone/>
            </a:pPr>
            <a:r>
              <a:rPr lang="ru-RU" sz="1100" dirty="0"/>
              <a:t>Льдина - ….</a:t>
            </a:r>
          </a:p>
          <a:p>
            <a:pPr marL="0" indent="457200" algn="just">
              <a:buNone/>
            </a:pPr>
            <a:r>
              <a:rPr lang="ru-RU" sz="1100" dirty="0"/>
              <a:t>Трава - …</a:t>
            </a:r>
          </a:p>
          <a:p>
            <a:pPr marL="0" indent="457200" algn="just">
              <a:buNone/>
            </a:pPr>
            <a:r>
              <a:rPr lang="ru-RU" sz="1100" dirty="0"/>
              <a:t>Тропа - ….</a:t>
            </a:r>
          </a:p>
          <a:p>
            <a:pPr marL="0" indent="457200" algn="just">
              <a:buNone/>
            </a:pPr>
            <a:r>
              <a:rPr lang="ru-RU" sz="1100" dirty="0"/>
              <a:t>Хвоя - ….</a:t>
            </a:r>
          </a:p>
          <a:p>
            <a:pPr marL="0" indent="457200" algn="just">
              <a:buNone/>
            </a:pPr>
            <a:r>
              <a:rPr lang="ru-RU" sz="1100" b="1" dirty="0"/>
              <a:t>Задание 8 Отгадай загадки и объясни, что тебе помогло их отгадать.</a:t>
            </a:r>
            <a:endParaRPr lang="ru-RU" sz="1100" dirty="0"/>
          </a:p>
          <a:p>
            <a:pPr marL="0" indent="457200" algn="just">
              <a:buNone/>
            </a:pPr>
            <a:r>
              <a:rPr lang="ru-RU" sz="1100" dirty="0"/>
              <a:t>Первый вылез из землицы</a:t>
            </a:r>
          </a:p>
          <a:p>
            <a:pPr marL="0" indent="457200" algn="just">
              <a:buNone/>
            </a:pPr>
            <a:r>
              <a:rPr lang="ru-RU" sz="1100" dirty="0"/>
              <a:t>На проталинке.</a:t>
            </a:r>
          </a:p>
          <a:p>
            <a:pPr marL="0" indent="457200" algn="just">
              <a:buNone/>
            </a:pPr>
            <a:r>
              <a:rPr lang="ru-RU" sz="1100" dirty="0"/>
              <a:t>Он мороза не боится,</a:t>
            </a:r>
          </a:p>
          <a:p>
            <a:pPr marL="0" indent="457200" algn="just">
              <a:buNone/>
            </a:pPr>
            <a:r>
              <a:rPr lang="ru-RU" sz="1100" dirty="0"/>
              <a:t>Хоть и маленький. </a:t>
            </a:r>
            <a:r>
              <a:rPr lang="ru-RU" sz="1100" i="1" dirty="0"/>
              <a:t>(Подснежник)</a:t>
            </a:r>
            <a:endParaRPr lang="ru-RU" sz="1100" dirty="0"/>
          </a:p>
          <a:p>
            <a:pPr marL="0" indent="457200" algn="just">
              <a:buNone/>
            </a:pPr>
            <a:r>
              <a:rPr lang="ru-RU" sz="1100" dirty="0"/>
              <a:t>Лежит полгода покрывало,</a:t>
            </a:r>
          </a:p>
          <a:p>
            <a:pPr marL="0" indent="457200" algn="just">
              <a:buNone/>
            </a:pPr>
            <a:r>
              <a:rPr lang="ru-RU" sz="1100" dirty="0"/>
              <a:t>А </a:t>
            </a:r>
            <a:r>
              <a:rPr lang="ru-RU" sz="1100" b="1" dirty="0"/>
              <a:t>весной его – как не бывало</a:t>
            </a:r>
            <a:r>
              <a:rPr lang="ru-RU" sz="1100" dirty="0"/>
              <a:t>. </a:t>
            </a:r>
            <a:r>
              <a:rPr lang="ru-RU" sz="1100" i="1" dirty="0"/>
              <a:t>(Снег)</a:t>
            </a:r>
            <a:endParaRPr lang="ru-RU" sz="1100" dirty="0"/>
          </a:p>
          <a:p>
            <a:pPr marL="0" indent="0">
              <a:buNone/>
            </a:pPr>
            <a:endParaRPr lang="ru-RU" dirty="0"/>
          </a:p>
        </p:txBody>
      </p:sp>
      <p:sp>
        <p:nvSpPr>
          <p:cNvPr id="4" name="Объект 3"/>
          <p:cNvSpPr>
            <a:spLocks noGrp="1"/>
          </p:cNvSpPr>
          <p:nvPr>
            <p:ph sz="half" idx="2"/>
          </p:nvPr>
        </p:nvSpPr>
        <p:spPr>
          <a:xfrm>
            <a:off x="4648200" y="404664"/>
            <a:ext cx="4038600" cy="5721499"/>
          </a:xfrm>
        </p:spPr>
        <p:txBody>
          <a:bodyPr/>
          <a:lstStyle/>
          <a:p>
            <a:pPr marL="0" indent="457200" algn="just">
              <a:buNone/>
            </a:pPr>
            <a:r>
              <a:rPr lang="ru-RU" sz="1100" b="1" dirty="0"/>
              <a:t>Задание 9 Прочитать и обсудить стихотворения, выучить по выбору</a:t>
            </a:r>
            <a:r>
              <a:rPr lang="ru-RU" sz="1100" dirty="0"/>
              <a:t>.</a:t>
            </a:r>
          </a:p>
          <a:p>
            <a:pPr marL="0" indent="457200" algn="just">
              <a:buNone/>
            </a:pPr>
            <a:r>
              <a:rPr lang="ru-RU" sz="1100" dirty="0"/>
              <a:t>Март – и день прибавляется, март – и снег убавляется.</a:t>
            </a:r>
          </a:p>
          <a:p>
            <a:pPr marL="0" indent="457200" algn="just">
              <a:buNone/>
            </a:pPr>
            <a:r>
              <a:rPr lang="ru-RU" sz="1100" dirty="0"/>
              <a:t>Уходи, мороз, март </a:t>
            </a:r>
            <a:r>
              <a:rPr lang="ru-RU" sz="1100" b="1" dirty="0"/>
              <a:t>весну принёс</a:t>
            </a:r>
            <a:r>
              <a:rPr lang="ru-RU" sz="1100" dirty="0"/>
              <a:t>.</a:t>
            </a:r>
          </a:p>
          <a:p>
            <a:pPr marL="0" indent="457200" algn="just">
              <a:buNone/>
            </a:pPr>
            <a:r>
              <a:rPr lang="ru-RU" sz="1100" dirty="0"/>
              <a:t>К нам грачи летят, и ручьи звенят!</a:t>
            </a:r>
          </a:p>
          <a:p>
            <a:pPr marL="0" indent="457200" algn="just">
              <a:buNone/>
            </a:pPr>
            <a:r>
              <a:rPr lang="ru-RU" sz="1100" dirty="0"/>
              <a:t>Солнце, землю нагревая, гонит с нашей горки лёд.</a:t>
            </a:r>
          </a:p>
          <a:p>
            <a:pPr marL="0" indent="457200" algn="just">
              <a:buNone/>
            </a:pPr>
            <a:r>
              <a:rPr lang="ru-RU" sz="1100" dirty="0"/>
              <a:t>Тает баба снеговая и ручьями слёзы льёт.</a:t>
            </a:r>
          </a:p>
          <a:p>
            <a:pPr marL="0" indent="457200" algn="just">
              <a:buNone/>
            </a:pPr>
            <a:r>
              <a:rPr lang="ru-RU" sz="1100" i="1" dirty="0"/>
              <a:t>(Г. </a:t>
            </a:r>
            <a:r>
              <a:rPr lang="ru-RU" sz="1100" i="1" dirty="0" err="1"/>
              <a:t>Ладонщиков</a:t>
            </a:r>
            <a:r>
              <a:rPr lang="ru-RU" sz="1100" i="1" dirty="0"/>
              <a:t>)</a:t>
            </a:r>
            <a:endParaRPr lang="ru-RU" sz="1100" dirty="0"/>
          </a:p>
          <a:p>
            <a:pPr marL="0" indent="457200" algn="just">
              <a:buNone/>
            </a:pPr>
            <a:r>
              <a:rPr lang="ru-RU" sz="1100" dirty="0"/>
              <a:t>К нам </a:t>
            </a:r>
            <a:r>
              <a:rPr lang="ru-RU" sz="1100" b="1" dirty="0"/>
              <a:t>весна</a:t>
            </a:r>
            <a:r>
              <a:rPr lang="ru-RU" sz="1100" dirty="0"/>
              <a:t> шагает быстрыми шагами</a:t>
            </a:r>
          </a:p>
          <a:p>
            <a:pPr marL="0" indent="457200" algn="just">
              <a:buNone/>
            </a:pPr>
            <a:r>
              <a:rPr lang="ru-RU" sz="1100" dirty="0"/>
              <a:t>И сугробы тают под её ногами.</a:t>
            </a:r>
          </a:p>
          <a:p>
            <a:pPr marL="0" indent="457200" algn="just">
              <a:buNone/>
            </a:pPr>
            <a:r>
              <a:rPr lang="ru-RU" sz="1100" i="1" dirty="0"/>
              <a:t>(И. </a:t>
            </a:r>
            <a:r>
              <a:rPr lang="ru-RU" sz="1100" i="1" dirty="0" err="1"/>
              <a:t>Токмакова</a:t>
            </a:r>
            <a:r>
              <a:rPr lang="ru-RU" sz="1100" i="1" dirty="0"/>
              <a:t>)</a:t>
            </a:r>
            <a:endParaRPr lang="ru-RU" sz="1100" dirty="0"/>
          </a:p>
          <a:p>
            <a:pPr marL="0" indent="457200" algn="just">
              <a:buNone/>
            </a:pPr>
            <a:r>
              <a:rPr lang="ru-RU" sz="1100" b="1" dirty="0"/>
              <a:t>Задание 10 Прослушать рассказ и ответить на вопросы.</a:t>
            </a:r>
            <a:endParaRPr lang="ru-RU" sz="1100" dirty="0"/>
          </a:p>
          <a:p>
            <a:pPr marL="0" indent="457200" algn="just">
              <a:buNone/>
            </a:pPr>
            <a:r>
              <a:rPr lang="ru-RU" sz="1100" dirty="0"/>
              <a:t>Наступает тёплая </a:t>
            </a:r>
            <a:r>
              <a:rPr lang="ru-RU" sz="1100" b="1" dirty="0"/>
              <a:t>весна</a:t>
            </a:r>
            <a:r>
              <a:rPr lang="ru-RU" sz="1100" dirty="0"/>
              <a:t>. Ярче светит солнышко. Начали таять снег и сосульки. На деревьях набухают почки. Скоро из теплых стран прилетят птицы. Они будут вить гнёзда.</a:t>
            </a:r>
          </a:p>
          <a:p>
            <a:pPr marL="0" indent="457200" algn="just">
              <a:buNone/>
            </a:pPr>
            <a:r>
              <a:rPr lang="ru-RU" sz="1100" dirty="0"/>
              <a:t>Какое время года наступает? Как светит солнышко? Что набухает на деревьях? Кто скоро прилетит из тёплых стран? Что будут делать птицы</a:t>
            </a:r>
          </a:p>
          <a:p>
            <a:endParaRPr lang="ru-RU" dirty="0"/>
          </a:p>
        </p:txBody>
      </p:sp>
      <p:pic>
        <p:nvPicPr>
          <p:cNvPr id="3074" name="Picture 2" descr="https://img-fotki.yandex.ru/get/6107/123541970.4d9/0_86730_f757b86_XX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3703433"/>
            <a:ext cx="8147248" cy="3124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409947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ln w="19050">
                  <a:solidFill>
                    <a:prstClr val="white"/>
                  </a:solidFill>
                  <a:prstDash val="solid"/>
                </a:ln>
                <a:solidFill>
                  <a:srgbClr val="002060"/>
                </a:solidFill>
                <a:effectLst>
                  <a:outerShdw blurRad="50000" dist="50800" dir="7500000" algn="tl">
                    <a:srgbClr val="000000">
                      <a:shade val="5000"/>
                      <a:alpha val="35000"/>
                    </a:srgbClr>
                  </a:outerShdw>
                </a:effectLst>
                <a:latin typeface="Monotype Corsiva" pitchFamily="66" charset="0"/>
                <a:cs typeface="Arial" charset="0"/>
              </a:rPr>
              <a:t>Вкусно и полезно!</a:t>
            </a:r>
            <a:br>
              <a:rPr lang="ru-RU" b="1" dirty="0" smtClean="0">
                <a:ln w="19050">
                  <a:solidFill>
                    <a:prstClr val="white"/>
                  </a:solidFill>
                  <a:prstDash val="solid"/>
                </a:ln>
                <a:solidFill>
                  <a:srgbClr val="002060"/>
                </a:solidFill>
                <a:effectLst>
                  <a:outerShdw blurRad="50000" dist="50800" dir="7500000" algn="tl">
                    <a:srgbClr val="000000">
                      <a:shade val="5000"/>
                      <a:alpha val="35000"/>
                    </a:srgbClr>
                  </a:outerShdw>
                </a:effectLst>
                <a:latin typeface="Monotype Corsiva" pitchFamily="66" charset="0"/>
                <a:cs typeface="Arial" charset="0"/>
              </a:rPr>
            </a:br>
            <a:r>
              <a:rPr lang="ru-RU" b="1" dirty="0" smtClean="0">
                <a:ln w="19050">
                  <a:solidFill>
                    <a:prstClr val="white"/>
                  </a:solidFill>
                  <a:prstDash val="solid"/>
                </a:ln>
                <a:solidFill>
                  <a:srgbClr val="002060"/>
                </a:solidFill>
                <a:effectLst>
                  <a:outerShdw blurRad="50000" dist="50800" dir="7500000" algn="tl">
                    <a:srgbClr val="000000">
                      <a:shade val="5000"/>
                      <a:alpha val="35000"/>
                    </a:srgbClr>
                  </a:outerShdw>
                </a:effectLst>
                <a:latin typeface="Monotype Corsiva" pitchFamily="66" charset="0"/>
                <a:cs typeface="Arial" charset="0"/>
              </a:rPr>
              <a:t>Суп со звездочками, как в детстве.</a:t>
            </a:r>
            <a:endParaRPr lang="ru-RU" dirty="0"/>
          </a:p>
        </p:txBody>
      </p:sp>
      <p:sp>
        <p:nvSpPr>
          <p:cNvPr id="5" name="Прямоугольник 4"/>
          <p:cNvSpPr/>
          <p:nvPr/>
        </p:nvSpPr>
        <p:spPr>
          <a:xfrm>
            <a:off x="457200" y="1700808"/>
            <a:ext cx="4572000" cy="2862322"/>
          </a:xfrm>
          <a:prstGeom prst="rect">
            <a:avLst/>
          </a:prstGeom>
        </p:spPr>
        <p:txBody>
          <a:bodyPr>
            <a:spAutoFit/>
          </a:bodyPr>
          <a:lstStyle/>
          <a:p>
            <a:pPr fontAlgn="t">
              <a:buFont typeface="Arial" panose="020B0604020202020204" pitchFamily="34" charset="0"/>
              <a:buChar char="•"/>
            </a:pPr>
            <a:r>
              <a:rPr lang="ru-RU" b="1" dirty="0">
                <a:solidFill>
                  <a:srgbClr val="563B37"/>
                </a:solidFill>
                <a:latin typeface="blogger_sans"/>
              </a:rPr>
              <a:t>Нам понадобится:</a:t>
            </a:r>
          </a:p>
          <a:p>
            <a:pPr fontAlgn="t">
              <a:buFont typeface="Arial" panose="020B0604020202020204" pitchFamily="34" charset="0"/>
              <a:buChar char="•"/>
            </a:pPr>
            <a:r>
              <a:rPr lang="ru-RU" dirty="0">
                <a:solidFill>
                  <a:srgbClr val="563B37"/>
                </a:solidFill>
                <a:latin typeface="blogger_sans"/>
              </a:rPr>
              <a:t>фарш говяжий 400 г</a:t>
            </a:r>
          </a:p>
          <a:p>
            <a:pPr fontAlgn="t">
              <a:buFont typeface="Arial" panose="020B0604020202020204" pitchFamily="34" charset="0"/>
              <a:buChar char="•"/>
            </a:pPr>
            <a:r>
              <a:rPr lang="ru-RU" dirty="0">
                <a:solidFill>
                  <a:srgbClr val="563B37"/>
                </a:solidFill>
                <a:latin typeface="blogger_sans"/>
              </a:rPr>
              <a:t>звездочки "</a:t>
            </a:r>
            <a:r>
              <a:rPr lang="ru-RU" dirty="0" err="1">
                <a:solidFill>
                  <a:srgbClr val="563B37"/>
                </a:solidFill>
                <a:latin typeface="blogger_sans"/>
              </a:rPr>
              <a:t>Макфа</a:t>
            </a:r>
            <a:r>
              <a:rPr lang="ru-RU" dirty="0">
                <a:solidFill>
                  <a:srgbClr val="563B37"/>
                </a:solidFill>
                <a:latin typeface="blogger_sans"/>
              </a:rPr>
              <a:t>" 100 г</a:t>
            </a:r>
          </a:p>
          <a:p>
            <a:pPr fontAlgn="t">
              <a:buFont typeface="Arial" panose="020B0604020202020204" pitchFamily="34" charset="0"/>
              <a:buChar char="•"/>
            </a:pPr>
            <a:r>
              <a:rPr lang="ru-RU" dirty="0">
                <a:solidFill>
                  <a:srgbClr val="563B37"/>
                </a:solidFill>
                <a:latin typeface="blogger_sans"/>
              </a:rPr>
              <a:t>картофель 2 шт.</a:t>
            </a:r>
          </a:p>
          <a:p>
            <a:pPr fontAlgn="t">
              <a:buFont typeface="Arial" panose="020B0604020202020204" pitchFamily="34" charset="0"/>
              <a:buChar char="•"/>
            </a:pPr>
            <a:r>
              <a:rPr lang="ru-RU" dirty="0">
                <a:solidFill>
                  <a:srgbClr val="563B37"/>
                </a:solidFill>
                <a:latin typeface="blogger_sans"/>
              </a:rPr>
              <a:t>лук репчатый 1 шт.</a:t>
            </a:r>
          </a:p>
          <a:p>
            <a:pPr fontAlgn="t">
              <a:buFont typeface="Arial" panose="020B0604020202020204" pitchFamily="34" charset="0"/>
              <a:buChar char="•"/>
            </a:pPr>
            <a:r>
              <a:rPr lang="ru-RU" dirty="0">
                <a:solidFill>
                  <a:srgbClr val="563B37"/>
                </a:solidFill>
                <a:latin typeface="blogger_sans"/>
              </a:rPr>
              <a:t>"Букет весенней зелени и овощей!" от </a:t>
            </a:r>
            <a:r>
              <a:rPr lang="ru-RU" dirty="0" err="1">
                <a:solidFill>
                  <a:srgbClr val="563B37"/>
                </a:solidFill>
                <a:latin typeface="blogger_sans"/>
              </a:rPr>
              <a:t>Приправыча</a:t>
            </a:r>
            <a:r>
              <a:rPr lang="ru-RU" dirty="0">
                <a:solidFill>
                  <a:srgbClr val="563B37"/>
                </a:solidFill>
                <a:latin typeface="blogger_sans"/>
              </a:rPr>
              <a:t> 2-3 ст. л.</a:t>
            </a:r>
          </a:p>
          <a:p>
            <a:pPr fontAlgn="t">
              <a:buFont typeface="Arial" panose="020B0604020202020204" pitchFamily="34" charset="0"/>
              <a:buChar char="•"/>
            </a:pPr>
            <a:r>
              <a:rPr lang="ru-RU" dirty="0">
                <a:solidFill>
                  <a:srgbClr val="563B37"/>
                </a:solidFill>
                <a:latin typeface="blogger_sans"/>
              </a:rPr>
              <a:t>соль, черный перец по вкусу</a:t>
            </a:r>
          </a:p>
          <a:p>
            <a:pPr fontAlgn="t">
              <a:buFont typeface="Arial" panose="020B0604020202020204" pitchFamily="34" charset="0"/>
              <a:buChar char="•"/>
            </a:pPr>
            <a:r>
              <a:rPr lang="ru-RU" dirty="0">
                <a:solidFill>
                  <a:srgbClr val="563B37"/>
                </a:solidFill>
                <a:latin typeface="blogger_sans"/>
              </a:rPr>
              <a:t>лавровый лист 1 шт.</a:t>
            </a:r>
          </a:p>
          <a:p>
            <a:pPr fontAlgn="t">
              <a:buFont typeface="Arial" panose="020B0604020202020204" pitchFamily="34" charset="0"/>
              <a:buChar char="•"/>
            </a:pPr>
            <a:r>
              <a:rPr lang="ru-RU" dirty="0">
                <a:solidFill>
                  <a:srgbClr val="563B37"/>
                </a:solidFill>
                <a:latin typeface="blogger_sans"/>
              </a:rPr>
              <a:t>выход: 3 л</a:t>
            </a:r>
            <a:endParaRPr lang="ru-RU" b="0" i="0" dirty="0">
              <a:solidFill>
                <a:srgbClr val="563B37"/>
              </a:solidFill>
              <a:effectLst/>
              <a:latin typeface="blogger_sans"/>
            </a:endParaRPr>
          </a:p>
        </p:txBody>
      </p:sp>
      <p:sp>
        <p:nvSpPr>
          <p:cNvPr id="6" name="Прямоугольник 5"/>
          <p:cNvSpPr/>
          <p:nvPr/>
        </p:nvSpPr>
        <p:spPr>
          <a:xfrm>
            <a:off x="4572000" y="3933056"/>
            <a:ext cx="4572000" cy="2308324"/>
          </a:xfrm>
          <a:prstGeom prst="rect">
            <a:avLst/>
          </a:prstGeom>
        </p:spPr>
        <p:txBody>
          <a:bodyPr>
            <a:spAutoFit/>
          </a:bodyPr>
          <a:lstStyle/>
          <a:p>
            <a:r>
              <a:rPr lang="ru-RU" dirty="0">
                <a:solidFill>
                  <a:srgbClr val="563B37"/>
                </a:solidFill>
                <a:latin typeface="blogger_sans"/>
              </a:rPr>
              <a:t>Все мы в детстве любили</a:t>
            </a:r>
            <a:r>
              <a:rPr lang="ru-RU" b="1" dirty="0">
                <a:solidFill>
                  <a:srgbClr val="563B37"/>
                </a:solidFill>
                <a:latin typeface="blogger_sans"/>
              </a:rPr>
              <a:t> суп со звездочками </a:t>
            </a:r>
            <a:r>
              <a:rPr lang="ru-RU" dirty="0">
                <a:solidFill>
                  <a:srgbClr val="563B37"/>
                </a:solidFill>
                <a:latin typeface="blogger_sans"/>
              </a:rPr>
              <a:t>из пакетиков. К сожалению, сейчас такого супа днем с огнем не сыщешь. Есть пакетики с названием, а супа нет. Я предлагаю простой и быстрый супчик по-домашнему, очень напоминающий прежний по вкусу.</a:t>
            </a:r>
            <a:endParaRPr lang="ru-RU" dirty="0"/>
          </a:p>
        </p:txBody>
      </p:sp>
      <p:pic>
        <p:nvPicPr>
          <p:cNvPr id="1026" name="Picture 2" descr="Суп со звездочками, как в детстве"/>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0043" y="1800697"/>
            <a:ext cx="3055914" cy="2032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570006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4355976" y="908720"/>
            <a:ext cx="4572000" cy="646331"/>
          </a:xfrm>
          <a:prstGeom prst="rect">
            <a:avLst/>
          </a:prstGeom>
        </p:spPr>
        <p:txBody>
          <a:bodyPr>
            <a:spAutoFit/>
          </a:bodyPr>
          <a:lstStyle/>
          <a:p>
            <a:r>
              <a:rPr lang="ru-RU" dirty="0">
                <a:solidFill>
                  <a:srgbClr val="563B37"/>
                </a:solidFill>
                <a:latin typeface="blogger_sans"/>
              </a:rPr>
              <a:t>1. Поставить кипятить 2,7 л воды в 3 л кастрюле.</a:t>
            </a:r>
            <a:endParaRPr lang="ru-RU" dirty="0"/>
          </a:p>
        </p:txBody>
      </p:sp>
      <p:pic>
        <p:nvPicPr>
          <p:cNvPr id="2050" name="Picture 2" descr="Суп со звездочками, как в детстве - шаг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332656"/>
            <a:ext cx="2061344" cy="1546711"/>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4389690" y="1772816"/>
            <a:ext cx="4572000" cy="2585323"/>
          </a:xfrm>
          <a:prstGeom prst="rect">
            <a:avLst/>
          </a:prstGeom>
        </p:spPr>
        <p:txBody>
          <a:bodyPr>
            <a:spAutoFit/>
          </a:bodyPr>
          <a:lstStyle/>
          <a:p>
            <a:r>
              <a:rPr lang="ru-RU" dirty="0">
                <a:solidFill>
                  <a:srgbClr val="563B37"/>
                </a:solidFill>
                <a:latin typeface="blogger_sans"/>
              </a:rPr>
              <a:t>2. В фарш натереть луковицу на средне терке, добавить соль, перец, немного холодной воды. Можно добавить 0,5 ч. л. сухого чеснока.</a:t>
            </a:r>
            <a:r>
              <a:rPr lang="ru-RU" dirty="0"/>
              <a:t/>
            </a:r>
            <a:br>
              <a:rPr lang="ru-RU" dirty="0"/>
            </a:br>
            <a:r>
              <a:rPr lang="ru-RU" dirty="0"/>
              <a:t/>
            </a:r>
            <a:br>
              <a:rPr lang="ru-RU" dirty="0"/>
            </a:br>
            <a:r>
              <a:rPr lang="ru-RU" dirty="0">
                <a:solidFill>
                  <a:srgbClr val="563B37"/>
                </a:solidFill>
                <a:latin typeface="blogger_sans"/>
              </a:rPr>
              <a:t>Все перемешать, слегка отбить и мокрыми руками сформировать фрикадельки. (У меня получилось 20 шт.)</a:t>
            </a:r>
            <a:endParaRPr lang="ru-RU" dirty="0"/>
          </a:p>
        </p:txBody>
      </p:sp>
      <p:pic>
        <p:nvPicPr>
          <p:cNvPr id="2052" name="Picture 4" descr="Суп со звездочками, как в детстве - шаг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0656" y="2132856"/>
            <a:ext cx="2088232" cy="156688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5"/>
          <p:cNvSpPr>
            <a:spLocks noChangeArrowheads="1"/>
          </p:cNvSpPr>
          <p:nvPr/>
        </p:nvSpPr>
        <p:spPr bwMode="auto">
          <a:xfrm>
            <a:off x="4644008" y="5301208"/>
            <a:ext cx="3670673" cy="43088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000" b="0" i="0" u="none" strike="noStrike" cap="none" normalizeH="0" baseline="0" dirty="0" smtClean="0">
                <a:ln>
                  <a:noFill/>
                </a:ln>
                <a:solidFill>
                  <a:srgbClr val="563B37"/>
                </a:solidFill>
                <a:effectLst/>
                <a:latin typeface="blogger_sans"/>
              </a:rPr>
              <a:t/>
            </a:r>
            <a:br>
              <a:rPr kumimoji="0" lang="ru-RU" altLang="ru-RU" sz="1000" b="0" i="0" u="none" strike="noStrike" cap="none" normalizeH="0" baseline="0" dirty="0" smtClean="0">
                <a:ln>
                  <a:noFill/>
                </a:ln>
                <a:solidFill>
                  <a:srgbClr val="563B37"/>
                </a:solidFill>
                <a:effectLst/>
                <a:latin typeface="blogger_sans"/>
              </a:rPr>
            </a:b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8" name="Прямоугольник 7"/>
          <p:cNvSpPr/>
          <p:nvPr/>
        </p:nvSpPr>
        <p:spPr>
          <a:xfrm>
            <a:off x="4458945" y="4569269"/>
            <a:ext cx="3877618" cy="923330"/>
          </a:xfrm>
          <a:prstGeom prst="rect">
            <a:avLst/>
          </a:prstGeom>
        </p:spPr>
        <p:txBody>
          <a:bodyPr wrap="square">
            <a:spAutoFit/>
          </a:bodyPr>
          <a:lstStyle/>
          <a:p>
            <a:pPr lvl="0" eaLnBrk="0" fontAlgn="t" hangingPunct="0">
              <a:spcBef>
                <a:spcPct val="0"/>
              </a:spcBef>
              <a:spcAft>
                <a:spcPct val="0"/>
              </a:spcAft>
            </a:pPr>
            <a:r>
              <a:rPr lang="ru-RU" altLang="ru-RU" dirty="0">
                <a:solidFill>
                  <a:srgbClr val="563B37"/>
                </a:solidFill>
                <a:latin typeface="blogger_sans"/>
              </a:rPr>
              <a:t>3. В закипевшую воду поместить фрикадельки, довести до кипения, снять пену.</a:t>
            </a:r>
            <a:endParaRPr lang="ru-RU" altLang="ru-RU" dirty="0"/>
          </a:p>
        </p:txBody>
      </p:sp>
      <p:pic>
        <p:nvPicPr>
          <p:cNvPr id="2055" name="Picture 7" descr="Суп со звездочками, как в детстве - шаг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234" y="4077072"/>
            <a:ext cx="2116654" cy="1588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464677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323528" y="476672"/>
            <a:ext cx="4572000" cy="1477328"/>
          </a:xfrm>
          <a:prstGeom prst="rect">
            <a:avLst/>
          </a:prstGeom>
        </p:spPr>
        <p:txBody>
          <a:bodyPr>
            <a:spAutoFit/>
          </a:bodyPr>
          <a:lstStyle/>
          <a:p>
            <a:r>
              <a:rPr lang="ru-RU" dirty="0">
                <a:solidFill>
                  <a:srgbClr val="563B37"/>
                </a:solidFill>
                <a:latin typeface="blogger_sans"/>
              </a:rPr>
              <a:t>4. Очистить и нарезать картофель кубиком</a:t>
            </a:r>
            <a:r>
              <a:rPr lang="ru-RU" dirty="0" smtClean="0">
                <a:solidFill>
                  <a:srgbClr val="563B37"/>
                </a:solidFill>
                <a:latin typeface="blogger_sans"/>
              </a:rPr>
              <a:t>.</a:t>
            </a:r>
            <a:r>
              <a:rPr lang="ru-RU" dirty="0"/>
              <a:t/>
            </a:r>
            <a:br>
              <a:rPr lang="ru-RU" dirty="0"/>
            </a:br>
            <a:r>
              <a:rPr lang="ru-RU" dirty="0">
                <a:solidFill>
                  <a:srgbClr val="563B37"/>
                </a:solidFill>
                <a:latin typeface="blogger_sans"/>
              </a:rPr>
              <a:t>Отправить к фрикаделькам, после закипания варить на среднем огне минут 8.</a:t>
            </a:r>
            <a:endParaRPr lang="ru-RU" dirty="0"/>
          </a:p>
        </p:txBody>
      </p:sp>
      <p:pic>
        <p:nvPicPr>
          <p:cNvPr id="3074" name="Picture 2" descr="Суп со звездочками, как в детстве - шаг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24128" y="476284"/>
            <a:ext cx="2419473" cy="1815430"/>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4355976" y="2420888"/>
            <a:ext cx="4572000" cy="2585323"/>
          </a:xfrm>
          <a:prstGeom prst="rect">
            <a:avLst/>
          </a:prstGeom>
        </p:spPr>
        <p:txBody>
          <a:bodyPr>
            <a:spAutoFit/>
          </a:bodyPr>
          <a:lstStyle/>
          <a:p>
            <a:pPr fontAlgn="t"/>
            <a:r>
              <a:rPr lang="ru-RU" dirty="0"/>
              <a:t>5. Засыпать "звездочки", сухую зелень, соль и лавровый лист в суп</a:t>
            </a:r>
            <a:r>
              <a:rPr lang="ru-RU" dirty="0" smtClean="0"/>
              <a:t>.</a:t>
            </a:r>
            <a:r>
              <a:rPr lang="ru-RU" dirty="0"/>
              <a:t/>
            </a:r>
            <a:br>
              <a:rPr lang="ru-RU" dirty="0"/>
            </a:br>
            <a:r>
              <a:rPr lang="ru-RU" dirty="0"/>
              <a:t>Довести до кипения на сильном огне и варить на медленном огне минут 5 - 7. До готовности картофеля и пасты.</a:t>
            </a:r>
          </a:p>
          <a:p>
            <a:pPr fontAlgn="t"/>
            <a:r>
              <a:rPr lang="ru-RU" b="1" dirty="0">
                <a:solidFill>
                  <a:srgbClr val="27886C"/>
                </a:solidFill>
              </a:rPr>
              <a:t>Совет</a:t>
            </a:r>
          </a:p>
          <a:p>
            <a:pPr fontAlgn="t"/>
            <a:r>
              <a:rPr lang="ru-RU" i="1" dirty="0"/>
              <a:t>Первые 2 - 3 минуты обязательно помешивайте суп, чтобы звездочки не прилипли ко дну</a:t>
            </a:r>
            <a:r>
              <a:rPr lang="ru-RU" i="1" dirty="0" smtClean="0"/>
              <a:t>.</a:t>
            </a:r>
            <a:endParaRPr lang="ru-RU" i="1" dirty="0"/>
          </a:p>
        </p:txBody>
      </p:sp>
      <p:pic>
        <p:nvPicPr>
          <p:cNvPr id="3076" name="Picture 4" descr="Суп со звездочками, как в детстве - шаг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584" y="2309938"/>
            <a:ext cx="2355107" cy="1767133"/>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395536" y="4725144"/>
            <a:ext cx="4572000" cy="1754326"/>
          </a:xfrm>
          <a:prstGeom prst="rect">
            <a:avLst/>
          </a:prstGeom>
        </p:spPr>
        <p:txBody>
          <a:bodyPr>
            <a:spAutoFit/>
          </a:bodyPr>
          <a:lstStyle/>
          <a:p>
            <a:r>
              <a:rPr lang="ru-RU" dirty="0">
                <a:solidFill>
                  <a:srgbClr val="563B37"/>
                </a:solidFill>
                <a:latin typeface="blogger_sans"/>
              </a:rPr>
              <a:t>6. Вынуть лавровый лист и сразу подавать</a:t>
            </a:r>
            <a:r>
              <a:rPr lang="ru-RU" dirty="0" smtClean="0">
                <a:solidFill>
                  <a:srgbClr val="563B37"/>
                </a:solidFill>
                <a:latin typeface="blogger_sans"/>
              </a:rPr>
              <a:t>.</a:t>
            </a:r>
            <a:r>
              <a:rPr lang="ru-RU" dirty="0"/>
              <a:t/>
            </a:r>
            <a:br>
              <a:rPr lang="ru-RU" dirty="0"/>
            </a:br>
            <a:r>
              <a:rPr lang="ru-RU" dirty="0">
                <a:solidFill>
                  <a:srgbClr val="563B37"/>
                </a:solidFill>
                <a:latin typeface="blogger_sans"/>
              </a:rPr>
              <a:t>При подаче суп можно заправить сметаной или майонезом. (Я люблю без никто</a:t>
            </a:r>
            <a:r>
              <a:rPr lang="ru-RU" dirty="0" smtClean="0">
                <a:solidFill>
                  <a:srgbClr val="563B37"/>
                </a:solidFill>
                <a:latin typeface="blogger_sans"/>
              </a:rPr>
              <a:t>).</a:t>
            </a:r>
            <a:r>
              <a:rPr lang="ru-RU" dirty="0"/>
              <a:t/>
            </a:r>
            <a:br>
              <a:rPr lang="ru-RU" dirty="0"/>
            </a:br>
            <a:r>
              <a:rPr lang="ru-RU" dirty="0">
                <a:solidFill>
                  <a:srgbClr val="563B37"/>
                </a:solidFill>
                <a:latin typeface="blogger_sans"/>
              </a:rPr>
              <a:t>Приятного аппетита!</a:t>
            </a:r>
            <a:endParaRPr lang="ru-RU" dirty="0"/>
          </a:p>
        </p:txBody>
      </p:sp>
      <p:pic>
        <p:nvPicPr>
          <p:cNvPr id="3078" name="Picture 6" descr="Суп со звездочками, как в детстве - шаг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37623" y="4984897"/>
            <a:ext cx="2020265" cy="1515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001586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2raskraski.ru/wp-content/uploads/Vesna-20.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03648" y="404664"/>
            <a:ext cx="6264696" cy="6048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546008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Группа 1"/>
          <p:cNvGrpSpPr>
            <a:grpSpLocks/>
          </p:cNvGrpSpPr>
          <p:nvPr/>
        </p:nvGrpSpPr>
        <p:grpSpPr bwMode="auto">
          <a:xfrm>
            <a:off x="1109128" y="1905555"/>
            <a:ext cx="6952150" cy="4071683"/>
            <a:chOff x="607288" y="-815361"/>
            <a:chExt cx="7925152" cy="3716384"/>
          </a:xfrm>
        </p:grpSpPr>
        <p:sp>
          <p:nvSpPr>
            <p:cNvPr id="5" name="Прямоугольник 4"/>
            <p:cNvSpPr/>
            <p:nvPr/>
          </p:nvSpPr>
          <p:spPr>
            <a:xfrm>
              <a:off x="607288" y="-815361"/>
              <a:ext cx="7925152" cy="3019886"/>
            </a:xfrm>
            <a:prstGeom prst="rect">
              <a:avLst/>
            </a:prstGeom>
          </p:spPr>
          <p:txBody>
            <a:bodyPr wrap="square">
              <a:spAutoFit/>
            </a:bodyPr>
            <a:lstStyle/>
            <a:p>
              <a:pPr algn="ctr" fontAlgn="base">
                <a:spcBef>
                  <a:spcPct val="0"/>
                </a:spcBef>
                <a:spcAft>
                  <a:spcPct val="0"/>
                </a:spcAft>
                <a:defRPr/>
              </a:pPr>
              <a:r>
                <a:rPr lang="ru-RU" sz="2000" dirty="0">
                  <a:solidFill>
                    <a:schemeClr val="accent1"/>
                  </a:solidFill>
                  <a:latin typeface="Monotype Corsiva" pitchFamily="66" charset="0"/>
                  <a:cs typeface="Arial" charset="0"/>
                </a:rPr>
                <a:t>Вы можете использовать </a:t>
              </a:r>
            </a:p>
            <a:p>
              <a:pPr algn="ctr" fontAlgn="base">
                <a:spcBef>
                  <a:spcPct val="0"/>
                </a:spcBef>
                <a:spcAft>
                  <a:spcPct val="0"/>
                </a:spcAft>
                <a:defRPr/>
              </a:pPr>
              <a:r>
                <a:rPr lang="ru-RU" sz="2000" dirty="0">
                  <a:solidFill>
                    <a:schemeClr val="accent1"/>
                  </a:solidFill>
                  <a:latin typeface="Monotype Corsiva" pitchFamily="66" charset="0"/>
                  <a:cs typeface="Arial" charset="0"/>
                </a:rPr>
                <a:t>данное оформление </a:t>
              </a:r>
            </a:p>
            <a:p>
              <a:pPr algn="ctr" fontAlgn="base">
                <a:spcBef>
                  <a:spcPct val="0"/>
                </a:spcBef>
                <a:spcAft>
                  <a:spcPct val="0"/>
                </a:spcAft>
                <a:defRPr/>
              </a:pPr>
              <a:r>
                <a:rPr lang="ru-RU" sz="2000" dirty="0">
                  <a:solidFill>
                    <a:schemeClr val="accent1"/>
                  </a:solidFill>
                  <a:latin typeface="Monotype Corsiva" pitchFamily="66" charset="0"/>
                  <a:cs typeface="Arial" charset="0"/>
                </a:rPr>
                <a:t>для создания своих презентаций, </a:t>
              </a:r>
            </a:p>
            <a:p>
              <a:pPr algn="ctr" fontAlgn="base">
                <a:spcBef>
                  <a:spcPct val="0"/>
                </a:spcBef>
                <a:spcAft>
                  <a:spcPct val="0"/>
                </a:spcAft>
                <a:defRPr/>
              </a:pPr>
              <a:r>
                <a:rPr lang="ru-RU" sz="2000" dirty="0">
                  <a:solidFill>
                    <a:schemeClr val="accent1"/>
                  </a:solidFill>
                  <a:latin typeface="Monotype Corsiva" pitchFamily="66" charset="0"/>
                  <a:cs typeface="Arial" charset="0"/>
                </a:rPr>
                <a:t>но в своей презентации вы должны указать </a:t>
              </a:r>
            </a:p>
            <a:p>
              <a:pPr algn="ctr" fontAlgn="base">
                <a:spcBef>
                  <a:spcPct val="0"/>
                </a:spcBef>
                <a:spcAft>
                  <a:spcPct val="0"/>
                </a:spcAft>
                <a:defRPr/>
              </a:pPr>
              <a:r>
                <a:rPr lang="ru-RU" sz="2000" dirty="0">
                  <a:solidFill>
                    <a:schemeClr val="accent1"/>
                  </a:solidFill>
                  <a:latin typeface="Monotype Corsiva" pitchFamily="66" charset="0"/>
                  <a:cs typeface="Arial" charset="0"/>
                </a:rPr>
                <a:t>источник шаблона: </a:t>
              </a:r>
            </a:p>
            <a:p>
              <a:pPr algn="ctr" fontAlgn="base">
                <a:spcBef>
                  <a:spcPct val="0"/>
                </a:spcBef>
                <a:spcAft>
                  <a:spcPct val="0"/>
                </a:spcAft>
                <a:defRPr/>
              </a:pPr>
              <a:endParaRPr lang="ru-RU" sz="900" dirty="0">
                <a:solidFill>
                  <a:schemeClr val="accent1"/>
                </a:solidFill>
                <a:latin typeface="Monotype Corsiva" pitchFamily="66" charset="0"/>
                <a:cs typeface="Arial" charset="0"/>
              </a:endParaRPr>
            </a:p>
            <a:p>
              <a:pPr algn="ctr" fontAlgn="base">
                <a:spcBef>
                  <a:spcPct val="0"/>
                </a:spcBef>
                <a:spcAft>
                  <a:spcPct val="0"/>
                </a:spcAft>
                <a:defRPr/>
              </a:pPr>
              <a:r>
                <a:rPr lang="ru-RU" sz="2000" dirty="0">
                  <a:solidFill>
                    <a:schemeClr val="accent1"/>
                  </a:solidFill>
                  <a:effectLst>
                    <a:outerShdw blurRad="38100" dist="38100" dir="2700000" algn="tl">
                      <a:srgbClr val="000000">
                        <a:alpha val="43137"/>
                      </a:srgbClr>
                    </a:outerShdw>
                  </a:effectLst>
                  <a:latin typeface="Monotype Corsiva" pitchFamily="66" charset="0"/>
                  <a:cs typeface="Arial" charset="0"/>
                </a:rPr>
                <a:t>Фокина Лидия Петровна</a:t>
              </a:r>
            </a:p>
            <a:p>
              <a:pPr algn="ctr" fontAlgn="base">
                <a:spcBef>
                  <a:spcPct val="0"/>
                </a:spcBef>
                <a:spcAft>
                  <a:spcPct val="0"/>
                </a:spcAft>
                <a:defRPr/>
              </a:pPr>
              <a:r>
                <a:rPr lang="ru-RU" sz="2000" dirty="0">
                  <a:solidFill>
                    <a:schemeClr val="accent1"/>
                  </a:solidFill>
                  <a:effectLst>
                    <a:outerShdw blurRad="38100" dist="38100" dir="2700000" algn="tl">
                      <a:srgbClr val="000000">
                        <a:alpha val="43137"/>
                      </a:srgbClr>
                    </a:outerShdw>
                  </a:effectLst>
                  <a:latin typeface="Monotype Corsiva" pitchFamily="66" charset="0"/>
                  <a:cs typeface="Arial" charset="0"/>
                </a:rPr>
                <a:t>учитель начальных классов</a:t>
              </a:r>
            </a:p>
            <a:p>
              <a:pPr algn="ctr" fontAlgn="base">
                <a:spcBef>
                  <a:spcPct val="0"/>
                </a:spcBef>
                <a:spcAft>
                  <a:spcPct val="0"/>
                </a:spcAft>
                <a:defRPr/>
              </a:pPr>
              <a:r>
                <a:rPr lang="ru-RU" sz="2000" dirty="0">
                  <a:solidFill>
                    <a:schemeClr val="accent1"/>
                  </a:solidFill>
                  <a:effectLst>
                    <a:outerShdw blurRad="38100" dist="38100" dir="2700000" algn="tl">
                      <a:srgbClr val="000000">
                        <a:alpha val="43137"/>
                      </a:srgbClr>
                    </a:outerShdw>
                  </a:effectLst>
                  <a:latin typeface="Monotype Corsiva" pitchFamily="66" charset="0"/>
                  <a:cs typeface="Arial" charset="0"/>
                </a:rPr>
                <a:t>МКОУ «СОШ ст. Евсино»</a:t>
              </a:r>
            </a:p>
            <a:p>
              <a:pPr algn="ctr" fontAlgn="base">
                <a:spcBef>
                  <a:spcPct val="0"/>
                </a:spcBef>
                <a:spcAft>
                  <a:spcPct val="0"/>
                </a:spcAft>
                <a:defRPr/>
              </a:pPr>
              <a:r>
                <a:rPr lang="ru-RU" sz="2000" dirty="0" err="1">
                  <a:solidFill>
                    <a:schemeClr val="accent1"/>
                  </a:solidFill>
                  <a:effectLst>
                    <a:outerShdw blurRad="38100" dist="38100" dir="2700000" algn="tl">
                      <a:srgbClr val="000000">
                        <a:alpha val="43137"/>
                      </a:srgbClr>
                    </a:outerShdw>
                  </a:effectLst>
                  <a:latin typeface="Monotype Corsiva" pitchFamily="66" charset="0"/>
                  <a:cs typeface="Arial" charset="0"/>
                </a:rPr>
                <a:t>Искитимского</a:t>
              </a:r>
              <a:r>
                <a:rPr lang="ru-RU" sz="2000" dirty="0">
                  <a:solidFill>
                    <a:schemeClr val="accent1"/>
                  </a:solidFill>
                  <a:effectLst>
                    <a:outerShdw blurRad="38100" dist="38100" dir="2700000" algn="tl">
                      <a:srgbClr val="000000">
                        <a:alpha val="43137"/>
                      </a:srgbClr>
                    </a:outerShdw>
                  </a:effectLst>
                  <a:latin typeface="Monotype Corsiva" pitchFamily="66" charset="0"/>
                  <a:cs typeface="Arial" charset="0"/>
                </a:rPr>
                <a:t> района</a:t>
              </a:r>
            </a:p>
            <a:p>
              <a:pPr algn="ctr" fontAlgn="base">
                <a:spcBef>
                  <a:spcPct val="0"/>
                </a:spcBef>
                <a:spcAft>
                  <a:spcPct val="0"/>
                </a:spcAft>
                <a:defRPr/>
              </a:pPr>
              <a:r>
                <a:rPr lang="ru-RU" sz="2000" dirty="0">
                  <a:solidFill>
                    <a:schemeClr val="accent1"/>
                  </a:solidFill>
                  <a:effectLst>
                    <a:outerShdw blurRad="38100" dist="38100" dir="2700000" algn="tl">
                      <a:srgbClr val="000000">
                        <a:alpha val="43137"/>
                      </a:srgbClr>
                    </a:outerShdw>
                  </a:effectLst>
                  <a:latin typeface="Monotype Corsiva" pitchFamily="66" charset="0"/>
                  <a:cs typeface="Arial" charset="0"/>
                </a:rPr>
                <a:t>Новосибирской области</a:t>
              </a:r>
              <a:endParaRPr lang="ru-RU" sz="2000" dirty="0">
                <a:solidFill>
                  <a:schemeClr val="accent1"/>
                </a:solidFill>
                <a:latin typeface="Arial" charset="0"/>
                <a:cs typeface="Arial" charset="0"/>
              </a:endParaRPr>
            </a:p>
          </p:txBody>
        </p:sp>
        <p:sp>
          <p:nvSpPr>
            <p:cNvPr id="6" name="Прямоугольник 3"/>
            <p:cNvSpPr>
              <a:spLocks noChangeArrowheads="1"/>
            </p:cNvSpPr>
            <p:nvPr/>
          </p:nvSpPr>
          <p:spPr bwMode="auto">
            <a:xfrm>
              <a:off x="1484185" y="2535827"/>
              <a:ext cx="6491880" cy="365196"/>
            </a:xfrm>
            <a:prstGeom prst="rect">
              <a:avLst/>
            </a:prstGeom>
            <a:noFill/>
            <a:ln w="9525">
              <a:noFill/>
              <a:miter lim="800000"/>
              <a:headEnd/>
              <a:tailEnd/>
            </a:ln>
          </p:spPr>
          <p:txBody>
            <a:bodyPr wrap="square">
              <a:spAutoFit/>
            </a:bodyPr>
            <a:lstStyle/>
            <a:p>
              <a:pPr algn="ctr" fontAlgn="base">
                <a:spcBef>
                  <a:spcPct val="0"/>
                </a:spcBef>
                <a:spcAft>
                  <a:spcPct val="0"/>
                </a:spcAft>
              </a:pPr>
              <a:r>
                <a:rPr lang="ru-RU" sz="2000" b="1" dirty="0" smtClean="0">
                  <a:solidFill>
                    <a:schemeClr val="accent1"/>
                  </a:solidFill>
                  <a:latin typeface="Monotype Corsiva" pitchFamily="66" charset="0"/>
                  <a:cs typeface="Arial" charset="0"/>
                </a:rPr>
                <a:t>Сайт</a:t>
              </a:r>
              <a:r>
                <a:rPr lang="en-US" sz="2000" b="1" dirty="0" smtClean="0">
                  <a:solidFill>
                    <a:schemeClr val="accent1"/>
                  </a:solidFill>
                  <a:latin typeface="Monotype Corsiva" pitchFamily="66" charset="0"/>
                  <a:hlinkClick r:id="rId2"/>
                </a:rPr>
                <a:t> http://linda6035.ucoz.ru/</a:t>
              </a:r>
              <a:r>
                <a:rPr lang="ru-RU" sz="2000" dirty="0" smtClean="0">
                  <a:solidFill>
                    <a:schemeClr val="accent1"/>
                  </a:solidFill>
                  <a:latin typeface="Monotype Corsiva" pitchFamily="66" charset="0"/>
                  <a:cs typeface="Arial" charset="0"/>
                </a:rPr>
                <a:t> </a:t>
              </a:r>
              <a:r>
                <a:rPr lang="en-US" sz="2000" dirty="0" smtClean="0">
                  <a:solidFill>
                    <a:schemeClr val="accent1"/>
                  </a:solidFill>
                  <a:latin typeface="Monotype Corsiva" pitchFamily="66" charset="0"/>
                  <a:cs typeface="Arial" charset="0"/>
                </a:rPr>
                <a:t> </a:t>
              </a:r>
              <a:r>
                <a:rPr lang="ru-RU" sz="2000" dirty="0" smtClean="0">
                  <a:solidFill>
                    <a:schemeClr val="accent1"/>
                  </a:solidFill>
                  <a:latin typeface="Monotype Corsiva" pitchFamily="66" charset="0"/>
                  <a:cs typeface="Arial" charset="0"/>
                </a:rPr>
                <a:t> </a:t>
              </a:r>
              <a:endParaRPr lang="ru-RU" sz="2000" dirty="0">
                <a:solidFill>
                  <a:schemeClr val="accent1"/>
                </a:solidFill>
                <a:latin typeface="Monotype Corsiva" pitchFamily="66" charset="0"/>
                <a:cs typeface="Arial" charset="0"/>
              </a:endParaRPr>
            </a:p>
          </p:txBody>
        </p:sp>
      </p:grpSp>
      <p:sp>
        <p:nvSpPr>
          <p:cNvPr id="7" name="TextBox 6"/>
          <p:cNvSpPr txBox="1"/>
          <p:nvPr/>
        </p:nvSpPr>
        <p:spPr>
          <a:xfrm>
            <a:off x="1344843" y="753719"/>
            <a:ext cx="6480720" cy="2000548"/>
          </a:xfrm>
          <a:prstGeom prst="rect">
            <a:avLst/>
          </a:prstGeom>
          <a:noFill/>
        </p:spPr>
        <p:txBody>
          <a:bodyPr wrap="square" rtlCol="0">
            <a:spAutoFit/>
          </a:bodyPr>
          <a:lstStyle/>
          <a:p>
            <a:pPr algn="ctr"/>
            <a:r>
              <a:rPr lang="ru-RU" sz="2000" b="1" dirty="0" smtClean="0">
                <a:solidFill>
                  <a:schemeClr val="accent1"/>
                </a:solidFill>
                <a:latin typeface="Monotype Corsiva" pitchFamily="66" charset="0"/>
              </a:rPr>
              <a:t>Информационные источники</a:t>
            </a:r>
          </a:p>
          <a:p>
            <a:pPr algn="ctr"/>
            <a:r>
              <a:rPr lang="ru-RU" sz="2000" dirty="0" smtClean="0">
                <a:latin typeface="Monotype Corsiva" pitchFamily="66" charset="0"/>
                <a:hlinkClick r:id="rId3"/>
              </a:rPr>
              <a:t>Сосульки</a:t>
            </a:r>
            <a:r>
              <a:rPr lang="ru-RU" sz="2000" dirty="0" smtClean="0">
                <a:latin typeface="Monotype Corsiva" pitchFamily="66" charset="0"/>
              </a:rPr>
              <a:t>  </a:t>
            </a:r>
            <a:r>
              <a:rPr lang="ru-RU" sz="2000" u="sng" dirty="0" smtClean="0">
                <a:latin typeface="Monotype Corsiva" pitchFamily="66" charset="0"/>
                <a:hlinkClick r:id="rId4"/>
              </a:rPr>
              <a:t>Ёлочка </a:t>
            </a:r>
            <a:r>
              <a:rPr lang="ru-RU" sz="2000" dirty="0" smtClean="0">
                <a:latin typeface="Monotype Corsiva" pitchFamily="66" charset="0"/>
              </a:rPr>
              <a:t> </a:t>
            </a:r>
            <a:r>
              <a:rPr lang="ru-RU" sz="2000" dirty="0">
                <a:latin typeface="Monotype Corsiva" pitchFamily="66" charset="0"/>
                <a:hlinkClick r:id="rId5"/>
              </a:rPr>
              <a:t>Снеговик со снежинками</a:t>
            </a:r>
          </a:p>
          <a:p>
            <a:pPr algn="ctr"/>
            <a:r>
              <a:rPr lang="ru-RU" sz="2000" dirty="0" smtClean="0">
                <a:solidFill>
                  <a:srgbClr val="9BBB59">
                    <a:lumMod val="75000"/>
                  </a:srgbClr>
                </a:solidFill>
                <a:latin typeface="Monotype Corsiva" pitchFamily="66" charset="0"/>
                <a:ea typeface="Calibri"/>
                <a:hlinkClick r:id="rId6"/>
              </a:rPr>
              <a:t>Рамка</a:t>
            </a:r>
            <a:endParaRPr lang="ru-RU" sz="2000" dirty="0">
              <a:latin typeface="Monotype Corsiva" pitchFamily="66" charset="0"/>
            </a:endParaRPr>
          </a:p>
          <a:p>
            <a:pPr algn="ctr"/>
            <a:endParaRPr lang="ru-RU" sz="2000" dirty="0">
              <a:latin typeface="Monotype Corsiva" pitchFamily="66" charset="0"/>
            </a:endParaRPr>
          </a:p>
          <a:p>
            <a:pPr algn="ctr"/>
            <a:endParaRPr lang="ru-RU" sz="2000" dirty="0">
              <a:latin typeface="Monotype Corsiva" pitchFamily="66" charset="0"/>
            </a:endParaRPr>
          </a:p>
          <a:p>
            <a:pPr algn="ctr"/>
            <a:r>
              <a:rPr lang="ru-RU" sz="2400" dirty="0" smtClean="0">
                <a:solidFill>
                  <a:schemeClr val="accent1"/>
                </a:solidFill>
                <a:latin typeface="Monotype Corsiva" pitchFamily="66" charset="0"/>
              </a:rPr>
              <a:t> </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3205" y="457200"/>
            <a:ext cx="8229600" cy="1143000"/>
          </a:xfrm>
        </p:spPr>
        <p:txBody>
          <a:bodyPr/>
          <a:lstStyle/>
          <a:p>
            <a:r>
              <a:rPr lang="ru-RU" b="1" dirty="0" smtClean="0">
                <a:ln w="19050">
                  <a:solidFill>
                    <a:prstClr val="white"/>
                  </a:solidFill>
                  <a:prstDash val="solid"/>
                </a:ln>
                <a:solidFill>
                  <a:srgbClr val="C00000"/>
                </a:solidFill>
                <a:effectLst>
                  <a:outerShdw blurRad="50000" dist="50800" dir="7500000" algn="tl">
                    <a:srgbClr val="000000">
                      <a:shade val="5000"/>
                      <a:alpha val="35000"/>
                    </a:srgbClr>
                  </a:outerShdw>
                </a:effectLst>
                <a:latin typeface="Monotype Corsiva" pitchFamily="66" charset="0"/>
                <a:cs typeface="Arial" charset="0"/>
              </a:rPr>
              <a:t>Старый Новый год!</a:t>
            </a:r>
            <a:endParaRPr lang="ru-RU" dirty="0">
              <a:solidFill>
                <a:srgbClr val="C00000"/>
              </a:solidFill>
            </a:endParaRPr>
          </a:p>
        </p:txBody>
      </p:sp>
      <p:sp>
        <p:nvSpPr>
          <p:cNvPr id="4" name="Объект 3"/>
          <p:cNvSpPr>
            <a:spLocks noGrp="1"/>
          </p:cNvSpPr>
          <p:nvPr>
            <p:ph sz="half" idx="2"/>
          </p:nvPr>
        </p:nvSpPr>
        <p:spPr>
          <a:xfrm>
            <a:off x="4879736" y="1300996"/>
            <a:ext cx="3924944" cy="4525963"/>
          </a:xfrm>
        </p:spPr>
        <p:txBody>
          <a:bodyPr/>
          <a:lstStyle/>
          <a:p>
            <a:pPr marL="0" indent="457200" algn="just">
              <a:buNone/>
            </a:pPr>
            <a:r>
              <a:rPr lang="ru-RU" sz="1400" dirty="0"/>
              <a:t>Новый год по юлианскому календарю наступает в ночь с 13 на 14 января. Через две недели после празднования Нового года, ежегодно происходит маленькое чудо – Новый год снова стучится к нам в дверь, только под другим названием – Старый Новый год. Ведь это замечательно, что такой праздник повторяется дважды и мы имеем возможность вновь встретиться с друзьями и еще раз зажечь огни новогодней елки!</a:t>
            </a:r>
          </a:p>
          <a:p>
            <a:pPr marL="0" indent="457200" algn="just">
              <a:buNone/>
            </a:pPr>
            <a:r>
              <a:rPr lang="ru-RU" sz="1400" dirty="0"/>
              <a:t>Дети 1 младшей группы отметили этот праздник весело. Они играли в игры со снежками, водили хоровод для елочки и пили чай с баранками и пряниками. Праздник прошел замечательно и на позитивной ноте, все ребята остались довольны</a:t>
            </a:r>
            <a:r>
              <a:rPr lang="ru-RU" sz="1400" dirty="0" smtClean="0"/>
              <a:t>.</a:t>
            </a:r>
            <a:endParaRPr lang="ru-RU" sz="1400" dirty="0"/>
          </a:p>
        </p:txBody>
      </p:sp>
      <p:pic>
        <p:nvPicPr>
          <p:cNvPr id="6146" name="Picture 2" descr="IMG-20210114-WA00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348365"/>
            <a:ext cx="1905000" cy="1771651"/>
          </a:xfrm>
          <a:prstGeom prst="rect">
            <a:avLst/>
          </a:prstGeom>
          <a:solidFill>
            <a:srgbClr val="FFFFFF">
              <a:shade val="85000"/>
            </a:srgbClr>
          </a:solidFill>
          <a:ln w="190500" cap="sq">
            <a:solidFill>
              <a:srgbClr val="66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6148" name="Picture 4" descr="IMG-20210114-WA00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76688">
            <a:off x="2987856" y="1585031"/>
            <a:ext cx="1660184" cy="1766153"/>
          </a:xfrm>
          <a:prstGeom prst="rect">
            <a:avLst/>
          </a:prstGeom>
          <a:solidFill>
            <a:srgbClr val="FFFFFF">
              <a:shade val="85000"/>
            </a:srgbClr>
          </a:solidFill>
          <a:ln w="190500" cap="sq">
            <a:solidFill>
              <a:srgbClr val="66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23554" name="Picture 2" descr="https://sun9-74.userapi.com/c830308/v830308923/fe350/ZZgypN-LWeQ.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4775" y="3120016"/>
            <a:ext cx="3648811" cy="3330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8519521"/>
      </p:ext>
    </p:extLst>
  </p:cSld>
  <p:clrMapOvr>
    <a:masterClrMapping/>
  </p:clrMapOvr>
</p:sld>
</file>

<file path=ppt/theme/theme1.xml><?xml version="1.0" encoding="utf-8"?>
<a:theme xmlns:a="http://schemas.openxmlformats.org/drawingml/2006/main" name="1_Тема Office">
  <a:themeElements>
    <a:clrScheme name="Другая 1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4F81BD"/>
      </a:hlink>
      <a:folHlink>
        <a:srgbClr val="4F81BD"/>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2132</TotalTime>
  <Words>12388</Words>
  <Application>Microsoft Office PowerPoint</Application>
  <PresentationFormat>Экран (4:3)</PresentationFormat>
  <Paragraphs>668</Paragraphs>
  <Slides>86</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86</vt:i4>
      </vt:variant>
    </vt:vector>
  </HeadingPairs>
  <TitlesOfParts>
    <vt:vector size="91" baseType="lpstr">
      <vt:lpstr>Arial</vt:lpstr>
      <vt:lpstr>blogger_sans</vt:lpstr>
      <vt:lpstr>Calibri</vt:lpstr>
      <vt:lpstr>Monotype Corsiva</vt:lpstr>
      <vt:lpstr>1_Тема Office</vt:lpstr>
      <vt:lpstr>Презентация PowerPoint</vt:lpstr>
      <vt:lpstr>Содержание  </vt:lpstr>
      <vt:lpstr>Содержание</vt:lpstr>
      <vt:lpstr>Вам, родители!</vt:lpstr>
      <vt:lpstr>Наши праздники.</vt:lpstr>
      <vt:lpstr>Новогодняя сказка!</vt:lpstr>
      <vt:lpstr>Новогоднее чудо!</vt:lpstr>
      <vt:lpstr>Рождество!</vt:lpstr>
      <vt:lpstr>Старый Новый год!</vt:lpstr>
      <vt:lpstr>Праздник продолжается!</vt:lpstr>
      <vt:lpstr>День защитника Отечества</vt:lpstr>
      <vt:lpstr>Увлекательный мир!</vt:lpstr>
      <vt:lpstr>Весь мир на планшете!</vt:lpstr>
      <vt:lpstr>«Роднульки!»</vt:lpstr>
      <vt:lpstr>«Проблемы и реализация ИКТ».</vt:lpstr>
      <vt:lpstr>«День неизвестного солдата».</vt:lpstr>
      <vt:lpstr>«Ответственный туризм»</vt:lpstr>
      <vt:lpstr>«Должны смеяться дети»</vt:lpstr>
      <vt:lpstr>«Я в мире других»</vt:lpstr>
      <vt:lpstr>«Здоровье – это модно!»</vt:lpstr>
      <vt:lpstr>«Тонкий лед»</vt:lpstr>
      <vt:lpstr>«Время объятий»</vt:lpstr>
      <vt:lpstr>«Новогодний переполох»</vt:lpstr>
      <vt:lpstr>«Использование ИКТ в ДОУ»</vt:lpstr>
      <vt:lpstr>«Неделя доброты»</vt:lpstr>
      <vt:lpstr>«Наряжаем елочку»</vt:lpstr>
      <vt:lpstr>«Игрушки для елочки»</vt:lpstr>
      <vt:lpstr>Акция «Гирлянда добрых сердец»</vt:lpstr>
      <vt:lpstr>«Письмо Деду Морозу»</vt:lpstr>
      <vt:lpstr>«День героев Отечества»</vt:lpstr>
      <vt:lpstr>«День футбола»</vt:lpstr>
      <vt:lpstr>«Праздник любимой игрушки»</vt:lpstr>
      <vt:lpstr>«Елочка – лесная красавица»</vt:lpstr>
      <vt:lpstr>«Они спасают наши жизни»</vt:lpstr>
      <vt:lpstr>«Закрытие Года здоровья»</vt:lpstr>
      <vt:lpstr>«Праздник чая»</vt:lpstr>
      <vt:lpstr>Новогодние поделки «Символ года 2021»</vt:lpstr>
      <vt:lpstr>Конкурс «30-летие МЧС»</vt:lpstr>
      <vt:lpstr>Акция «Новогодние окна - 2021»</vt:lpstr>
      <vt:lpstr>«Новогодние шапочки для елочки»</vt:lpstr>
      <vt:lpstr>Международный день «Спасибо»</vt:lpstr>
      <vt:lpstr>«До свиданья, елочка»</vt:lpstr>
      <vt:lpstr>«Спасибо говорят малыши!»</vt:lpstr>
      <vt:lpstr>«На деревья, на лужок, тихо падает снежок»</vt:lpstr>
      <vt:lpstr>«Ай, да снеговик!»</vt:lpstr>
      <vt:lpstr>«День детских изобретений»</vt:lpstr>
      <vt:lpstr>«Друзья для снеговика»</vt:lpstr>
      <vt:lpstr>«Всемирный день снеговика»</vt:lpstr>
      <vt:lpstr>«Кризис 3-х лет»</vt:lpstr>
      <vt:lpstr>Акция «Трудно птицам зимовать – надо птицам помогать»</vt:lpstr>
      <vt:lpstr>«Снег, снег, белый снег!»</vt:lpstr>
      <vt:lpstr>«День снега»</vt:lpstr>
      <vt:lpstr>«Международный день зимних видов спорта»</vt:lpstr>
      <vt:lpstr>«День объятий»</vt:lpstr>
      <vt:lpstr>«Блокадный Ленинград»</vt:lpstr>
      <vt:lpstr>«Герб семьи»</vt:lpstr>
      <vt:lpstr>«Поссорились – помирились!»</vt:lpstr>
      <vt:lpstr>«Чародейка зима»</vt:lpstr>
      <vt:lpstr>«Все профессии важны, все профессии нужны»</vt:lpstr>
      <vt:lpstr>«День морозных узоров»</vt:lpstr>
      <vt:lpstr>«День автомобиля»</vt:lpstr>
      <vt:lpstr>«Международный день десерта»</vt:lpstr>
      <vt:lpstr>«Международный день без интернета»</vt:lpstr>
      <vt:lpstr>«Лыжня России - 2021»</vt:lpstr>
      <vt:lpstr>«День хорошего настроения»</vt:lpstr>
      <vt:lpstr>«День рождения огнетушителя»</vt:lpstr>
      <vt:lpstr>«День памяти А.С. Пушкина»</vt:lpstr>
      <vt:lpstr>«День варенья»</vt:lpstr>
      <vt:lpstr>«День стоматолога»</vt:lpstr>
      <vt:lpstr>«Керлинг»</vt:lpstr>
      <vt:lpstr>Благотворительная акция «Дарите книги с любовью»</vt:lpstr>
      <vt:lpstr>«Здравствуй, сказка!»</vt:lpstr>
      <vt:lpstr>Выставка «Наши добрые сердца»</vt:lpstr>
      <vt:lpstr>«Иди, мой друг, иди всегда дорогою добра!»</vt:lpstr>
      <vt:lpstr>«Хоккей»</vt:lpstr>
      <vt:lpstr>«Зарница - 2021»</vt:lpstr>
      <vt:lpstr>«Самый умный - 2021»</vt:lpstr>
      <vt:lpstr>Советует специалист.</vt:lpstr>
      <vt:lpstr>Презентация PowerPoint</vt:lpstr>
      <vt:lpstr>Развивайка.</vt:lpstr>
      <vt:lpstr>Презентация PowerPoint</vt:lpstr>
      <vt:lpstr>Вкусно и полезно! Суп со звездочками, как в детстве.</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Шаблон презентации</dc:title>
  <dc:creator>Шаблон Фокиной Л. П.</dc:creator>
  <cp:lastModifiedBy>79606</cp:lastModifiedBy>
  <cp:revision>198</cp:revision>
  <dcterms:created xsi:type="dcterms:W3CDTF">2014-07-06T18:18:01Z</dcterms:created>
  <dcterms:modified xsi:type="dcterms:W3CDTF">2021-03-10T13:40:07Z</dcterms:modified>
</cp:coreProperties>
</file>