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70" r:id="rId9"/>
    <p:sldId id="281" r:id="rId10"/>
    <p:sldId id="284" r:id="rId11"/>
    <p:sldId id="308" r:id="rId12"/>
    <p:sldId id="310" r:id="rId13"/>
    <p:sldId id="313" r:id="rId14"/>
    <p:sldId id="314" r:id="rId15"/>
    <p:sldId id="315" r:id="rId16"/>
    <p:sldId id="316" r:id="rId17"/>
    <p:sldId id="323" r:id="rId18"/>
    <p:sldId id="332" r:id="rId19"/>
    <p:sldId id="333" r:id="rId20"/>
    <p:sldId id="335" r:id="rId21"/>
    <p:sldId id="336" r:id="rId22"/>
    <p:sldId id="337" r:id="rId23"/>
    <p:sldId id="265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2" r:id="rId35"/>
    <p:sldId id="283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9" r:id="rId60"/>
    <p:sldId id="311" r:id="rId61"/>
    <p:sldId id="312" r:id="rId62"/>
    <p:sldId id="317" r:id="rId63"/>
    <p:sldId id="318" r:id="rId64"/>
    <p:sldId id="319" r:id="rId65"/>
    <p:sldId id="320" r:id="rId66"/>
    <p:sldId id="321" r:id="rId67"/>
    <p:sldId id="322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4" r:id="rId77"/>
    <p:sldId id="338" r:id="rId78"/>
    <p:sldId id="266" r:id="rId79"/>
    <p:sldId id="267" r:id="rId80"/>
    <p:sldId id="259" r:id="rId81"/>
    <p:sldId id="339" r:id="rId82"/>
    <p:sldId id="340" r:id="rId83"/>
    <p:sldId id="260" r:id="rId84"/>
    <p:sldId id="258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69" d="100"/>
          <a:sy n="69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96866-5708-43BA-99AB-1D8986A36F35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4413-9D32-4C39-8818-1F8E4E2E1E8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CD35-60DE-42CF-A29C-05C239B416D2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2952-DD3F-431D-B22F-7FBDB523FA8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8" descr="ldw_af_p (1)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2" descr="Осенние рамк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038964" cy="5400600"/>
          </a:xfrm>
          <a:prstGeom prst="rect">
            <a:avLst/>
          </a:prstGeom>
          <a:noFill/>
        </p:spPr>
      </p:pic>
      <p:pic>
        <p:nvPicPr>
          <p:cNvPr id="9" name="Picture 10" descr="http://img-fotki.yandex.ru/get/6411/159303434.176/0_8950f_40ff20fd_XL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200400"/>
            <a:ext cx="7620000" cy="3657600"/>
          </a:xfrm>
          <a:prstGeom prst="rect">
            <a:avLst/>
          </a:prstGeom>
          <a:noFill/>
        </p:spPr>
      </p:pic>
      <p:pic>
        <p:nvPicPr>
          <p:cNvPr id="10" name="Picture 14" descr="http://img-fotki.yandex.ru/get/6412/159303434.174/0_894a3_c8e36d0c_S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937720">
            <a:off x="1070916" y="127552"/>
            <a:ext cx="1143000" cy="1428750"/>
          </a:xfrm>
          <a:prstGeom prst="rect">
            <a:avLst/>
          </a:prstGeom>
          <a:noFill/>
        </p:spPr>
      </p:pic>
      <p:pic>
        <p:nvPicPr>
          <p:cNvPr id="11" name="Picture 20" descr="http://img-fotki.yandex.ru/get/6511/159303434.174/0_894cd_26c2cac7_S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437112"/>
            <a:ext cx="1076325" cy="1428750"/>
          </a:xfrm>
          <a:prstGeom prst="rect">
            <a:avLst/>
          </a:prstGeom>
          <a:noFill/>
        </p:spPr>
      </p:pic>
      <p:pic>
        <p:nvPicPr>
          <p:cNvPr id="12" name="Picture 22" descr="http://img-fotki.yandex.ru/get/6511/159303434.174/0_894cd_26c2cac7_S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 rot="5168621">
            <a:off x="5502869" y="347286"/>
            <a:ext cx="1076325" cy="1428750"/>
          </a:xfrm>
          <a:prstGeom prst="rect">
            <a:avLst/>
          </a:prstGeom>
          <a:noFill/>
        </p:spPr>
      </p:pic>
      <p:pic>
        <p:nvPicPr>
          <p:cNvPr id="13" name="Picture 24" descr="http://img-fotki.yandex.ru/get/6612/159303434.175/0_894dd_c5e58a2b_S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908720"/>
            <a:ext cx="1428750" cy="638175"/>
          </a:xfrm>
          <a:prstGeom prst="rect">
            <a:avLst/>
          </a:prstGeom>
          <a:noFill/>
        </p:spPr>
      </p:pic>
      <p:pic>
        <p:nvPicPr>
          <p:cNvPr id="15" name="Picture 8" descr="http://img-fotki.yandex.ru/get/6612/159303434.174/0_894c2_9d790af9_S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9100959">
            <a:off x="20792" y="174312"/>
            <a:ext cx="1095375" cy="1428750"/>
          </a:xfrm>
          <a:prstGeom prst="rect">
            <a:avLst/>
          </a:prstGeom>
          <a:noFill/>
        </p:spPr>
      </p:pic>
      <p:pic>
        <p:nvPicPr>
          <p:cNvPr id="2050" name="Picture 2" descr="ldw_af_ (49)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 rot="18903241">
            <a:off x="323528" y="260648"/>
            <a:ext cx="333375" cy="1428750"/>
          </a:xfrm>
          <a:prstGeom prst="rect">
            <a:avLst/>
          </a:prstGeom>
          <a:noFill/>
        </p:spPr>
      </p:pic>
      <p:pic>
        <p:nvPicPr>
          <p:cNvPr id="2052" name="Picture 4" descr="http://img-fotki.yandex.ru/get/6412/159303434.174/0_894a3_c8e36d0c_S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14946369">
            <a:off x="-24825" y="839022"/>
            <a:ext cx="1143000" cy="1428750"/>
          </a:xfrm>
          <a:prstGeom prst="rect">
            <a:avLst/>
          </a:prstGeom>
          <a:noFill/>
        </p:spPr>
      </p:pic>
      <p:pic>
        <p:nvPicPr>
          <p:cNvPr id="14" name="Picture 18" descr="http://img-fotki.yandex.ru/get/6510/159303434.174/0_894cf_759e3ad5_S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764705"/>
            <a:ext cx="1152128" cy="1106044"/>
          </a:xfrm>
          <a:prstGeom prst="rect">
            <a:avLst/>
          </a:prstGeom>
          <a:noFill/>
        </p:spPr>
      </p:pic>
      <p:pic>
        <p:nvPicPr>
          <p:cNvPr id="19" name="Picture 26" descr="http://img-fotki.yandex.ru/get/6511/159303434.176/0_89516_da26a319_XL.jpg"/>
          <p:cNvPicPr>
            <a:picLocks noChangeAspect="1" noChangeArrowheads="1"/>
          </p:cNvPicPr>
          <p:nvPr userDrawn="1"/>
        </p:nvPicPr>
        <p:blipFill>
          <a:blip r:embed="rId11" cstate="print"/>
          <a:srcRect t="26928"/>
          <a:stretch>
            <a:fillRect/>
          </a:stretch>
        </p:blipFill>
        <p:spPr bwMode="auto">
          <a:xfrm>
            <a:off x="1187624" y="980728"/>
            <a:ext cx="6572138" cy="489914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CD35-60DE-42CF-A29C-05C239B416D2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2952-DD3F-431D-B22F-7FBDB523FA8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8" descr="ldw_af_p (1)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316" name="Picture 4" descr="http://img-fotki.yandex.ru/get/6411/159303434.176/0_8950f_40ff20fd_X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075048" y="2155168"/>
            <a:ext cx="6525344" cy="2880319"/>
          </a:xfrm>
          <a:prstGeom prst="rect">
            <a:avLst/>
          </a:prstGeom>
          <a:noFill/>
        </p:spPr>
      </p:pic>
      <p:pic>
        <p:nvPicPr>
          <p:cNvPr id="13318" name="Picture 6" descr="http://img-fotki.yandex.ru/get/6612/159303434.175/0_894dd_c5e58a2b_S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949280"/>
            <a:ext cx="1428750" cy="638175"/>
          </a:xfrm>
          <a:prstGeom prst="rect">
            <a:avLst/>
          </a:prstGeom>
          <a:noFill/>
        </p:spPr>
      </p:pic>
      <p:pic>
        <p:nvPicPr>
          <p:cNvPr id="11" name="Picture 26" descr="http://img-fotki.yandex.ru/get/6511/159303434.176/0_89516_da26a319_XL.jpg"/>
          <p:cNvPicPr>
            <a:picLocks noChangeAspect="1" noChangeArrowheads="1"/>
          </p:cNvPicPr>
          <p:nvPr userDrawn="1"/>
        </p:nvPicPr>
        <p:blipFill>
          <a:blip r:embed="rId5" cstate="print"/>
          <a:srcRect t="26928"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CD35-60DE-42CF-A29C-05C239B416D2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2952-DD3F-431D-B22F-7FBDB523F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ECD35-60DE-42CF-A29C-05C239B416D2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B2952-DD3F-431D-B22F-7FBDB523F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1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gi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ya-svetajud/album/280614" TargetMode="External"/><Relationship Id="rId2" Type="http://schemas.openxmlformats.org/officeDocument/2006/relationships/hyperlink" Target="http://img-fotki.yandex.ru/get/6613/159303434.176/0_89517_74ba6f3e_ori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9324/58581001.1aa/0_b3a6a_75ee860b_orig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412776"/>
            <a:ext cx="612068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Газета для родителей «Березка»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2564904"/>
            <a:ext cx="3707904" cy="1752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№ 1 первый квартал 2020-2021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уч.г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. </a:t>
            </a:r>
          </a:p>
          <a:p>
            <a:pPr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Муниципальное дошкольное образовательное учреждение центр развития ребенка – детский сад № 14</a:t>
            </a:r>
          </a:p>
          <a:p>
            <a:pPr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1030" name="AutoShape 6" descr="http://img-fotki.yandex.ru/get/6411/159303434.176/0_8950f_40ff20fd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64089" y="1628801"/>
            <a:ext cx="3672408" cy="4176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Воспитатель – слово-то какое!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нем таятся свет, добро, тепло.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 детей порадует игрою?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Кто их пожурит совсем не зло?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Им благодаря взрослеют дети,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Зная, как вести себя и жить.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Воспитатели! Добрее Вас нет на свете!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Вам счастливыми желаем быть!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старшей группе прошло тематическое мероприятие, посвященное празднику «День дошкольного работника». Ребята познакомились с очень яркой и позитивной презентацией на тему праздника. С ее помощью дети уточнили свои представления о многообразии профессий в детском саду. А также читали стихи и спели песенку «Наш любимый детский сад!», посмотрели мультфильм «Комаров» и поиграли в игру «Юный художник». В конце мероприятия воспитанники участвовали в коллективном рисовании «День воспитателя!».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Ко дню дошкольного работника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482" name="Picture 2" descr="photo_1600933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6451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hoto_16009336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62" y="1628800"/>
            <a:ext cx="1905000" cy="1171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pbs.twimg.com/media/EFdIy7UUwAAEHsc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5" y="3087914"/>
            <a:ext cx="4337013" cy="325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451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7680" y="2085581"/>
            <a:ext cx="5040560" cy="4752527"/>
          </a:xfrm>
        </p:spPr>
        <p:txBody>
          <a:bodyPr>
            <a:normAutofit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1 младшей группе состоялся осенний утренник.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Осень – это удивительная пора! В это время года мы видим вокруг яркое разнообразие красок. Вот и на празднике красочные малыши танцевали с осенними листочками, собирали урожай. Также пели песни про осень и дождик. По завершении праздника ребята получили сладкие подарки от красавицы осени. Утренник получился ярким, веселым и просто удивительным!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Осень – удивительная пора!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5602" name="Picture 2" descr="DSC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2675864" cy="2006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DSCN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08" y="766787"/>
            <a:ext cx="1905000" cy="1724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rused.ru/irk-mdou166/wp-content/uploads/sites/92/2020/11/cropped-osen225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72" y="4885259"/>
            <a:ext cx="3919352" cy="19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8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60" y="1334156"/>
            <a:ext cx="4608512" cy="468051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листопаде, яркое,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Что за чудо, спросим? –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На дары богатое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Время года Осень!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Традиционно, в октябре, в нашем детском саду проходят осенние праздники. Вот и у ребят подготовительной группы прошел осенний утренник. На дворе пасмурно и холодно, не хватает солнечного тепла, а у нас в музыкальном зале царила теплая и доброжелательная атмосфера. В гости к детям пришла Красавица Осень. На празднике воспитанники перевоплощались в разных персонажей: тут и грибочки, и бабочки, и овощи. А также пели песни, исполняли танцы, играли в веселые игры, рассказывали стихотворения, гуляли под зонтиками.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Праздник в детском саду – это всегда удивительные чудеса, звонкий смех детей, море улыбок и веселья, множество позитивных эмоций!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Осень – удивительная пора!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7650" name="Picture 2" descr="DSCN0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19050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SCN00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450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ou328.ru/images/17-18/gruppy/buratino/13.10.17/a1_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t="4084" r="6121" b="12469"/>
          <a:stretch/>
        </p:blipFill>
        <p:spPr bwMode="auto">
          <a:xfrm>
            <a:off x="0" y="3685569"/>
            <a:ext cx="4104456" cy="29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47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59644" y="653118"/>
            <a:ext cx="4752528" cy="5263195"/>
          </a:xfrm>
        </p:spPr>
        <p:txBody>
          <a:bodyPr>
            <a:normAutofit fontScale="70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старшей группе прошло праздничное мероприятие, посвящённое осени. “Краски осени”- так назывался наш осенний праздник.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Осеннее развлечение для детей в нашем МДОУ прошло очень интересно, необычно, весело! Для ребят это запоминающийся, радостный и яркий праздник, который помогает им закрепить представления об осени как времени года. К празднику начинали готовиться задолго до его прихода. Сценарий мероприятия был тщательно разработан и подготовлен педагогами нашего Учреждения. Зал украсили красивые декорации: куда не посмотри везде дары осени - тут и овощи, и грибы, а под ногами разноцветные листья. Многие украшения делали своими руками. В зале царила теплая, доброжелательная атмосфера. Весь процесс подготовки к празднику побуждал детей видеть осеннюю природу во всей красе, радоваться этому и не быть равнодушным к ней.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К ребятам на праздник приходили разные сказочные персонажи. А главной героиней, конечно же, стала красавица Осень!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Дети водили хороводы, пели песни об осени, играли в веселые игры, читали стихи, участвовали в конкурсах, разыгрывали сценки.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Эти мероприятия запомнятся надолго не только ребятам, но и нашим педагогам.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Краски осени!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22" name="Picture 2" descr="IMG-20201023-WA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12" y="1079676"/>
            <a:ext cx="1905000" cy="1857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G-20201023-WA0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2" y="1844824"/>
            <a:ext cx="1905000" cy="1657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avatars.mds.yandex.net/get-pdb/1999900/be9695ec-1a0b-44d0-93e4-e07e63bd2e1a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98" y="3933056"/>
            <a:ext cx="4319320" cy="2699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51920" y="1484784"/>
            <a:ext cx="5040560" cy="4896543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Традиционно, в октябре, в нашем детском саду проводится</a:t>
            </a:r>
            <a:r>
              <a:rPr lang="ru-RU" b="1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праздник осени. Цель этого праздника: показать значение музыки и роль праздника для развития ребенка, его эмоциональной отзывчивости, воспитание любви к природе.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Так у наших малышей из 2 младшей группы прошел утренник под названием «Праздник</a:t>
            </a:r>
            <a:r>
              <a:rPr lang="ru-RU" i="1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царицы Осени». На улице слякоть и холодно, а у нас в музыкальном зале уютная, дружеская и веселая атмосфера.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украшенном по- осеннему зале дети рассказывали стихи об осени. Пели песенки об осени, играли в веселые игры и с нетерпением ждали прихода Осени. Царице Осени рассказывали стихотворения. Самым ярким и запоминающимся эпизодом стал сюрпризный момент – подарок осени!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Праздник в детском саду – это всегда звонкий смех детей, море улыбок и веселья. А для нас - это самое главное. Мероприятие получилось ярким, веселым, увлекательным.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Праздник царицы осени!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1746" name="Picture 2" descr="IMG-20201023-WA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3137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G-20201023-WA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6" y="2165948"/>
            <a:ext cx="13716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avatars.mds.yandex.net/get-pdb/1863019/e9b5cf5b-1121-428f-b85b-bbb01b407439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4" y="4197213"/>
            <a:ext cx="4308967" cy="26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89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01310" y="1124744"/>
            <a:ext cx="4752529" cy="5191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Осень на опушке краски разводила,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По листве тихонько кистью проводила: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Пожелтел орешник и зарделись клены,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В пурпуре осеннем только дуб зеленый.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Утешает осень: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- Не жалейте лето!</a:t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Посмотрите - роща золотом одета!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средней группе прошел веселый праздник «Осень к нам пришла». Дети водили хороводы, пели песни, читали стихи про золотую осень.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К ребятам в гости на праздник пришел </a:t>
            </a:r>
            <a:r>
              <a:rPr lang="ru-RU" dirty="0" err="1">
                <a:solidFill>
                  <a:schemeClr val="tx1"/>
                </a:solidFill>
              </a:rPr>
              <a:t>Лесовичёк</a:t>
            </a:r>
            <a:r>
              <a:rPr lang="ru-RU" dirty="0">
                <a:solidFill>
                  <a:schemeClr val="tx1"/>
                </a:solidFill>
              </a:rPr>
              <a:t>. Он рассказал детям как готовятся к зиме. Для дорогого гостя воспитанники танцевали и показывали мини театральное представление.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Детям надолго запомнится этот яркий осенний праздник.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Осень к нам пришла!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2770" name="Picture 2" descr="IMG-20201022-WA0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574" y="1319557"/>
            <a:ext cx="12858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G-20201022-WA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156"/>
            <a:ext cx="1905000" cy="1685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mages.vfl.ru/ii_save/1537037538/250f3d50/233511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51" y="2696231"/>
            <a:ext cx="3272409" cy="32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2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5" y="1484784"/>
            <a:ext cx="4896545" cy="4896543"/>
          </a:xfrm>
        </p:spPr>
        <p:txBody>
          <a:bodyPr>
            <a:normAutofit fontScale="6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День народного единства празднуется 4 ноября. В нашем дошкольном учреждении к этой дате готовятся, знакомя детей с национальными символами России, заучивают слова гимна РФ, знакомят с историей праздника.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Новый праздник, который отмечает Россия, это «День народного единства». По всей стране в этот день проходят праздничные гулянья.  Этот великий праздник, день единства, принято отмечать 4 ноября, начиная с 2005 года.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Праздник этот посвящен событиям 1612 года, когда воины народного ополчения под руководством Минина и Пожарского штурмовали и захватили Китай-город и освободили тем самым Москву от польских интервентов, продемонстрировав всем высокий образец героизма и сплоченности всего народа, независимо от вероисповедания, происхождения и положения в обществе.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детском саду прошло музыкальное развлечение «День народного единства». Воспитанники торжественным маршем собрались в музыкальном зале.  Дети читали стихи, пели песни о России и о доброй планете. С большим интересом ребята смотрели презентацию о своей Родине и  исполнили танец «Моя Россия». Так же не забыли  почтить тех, кто когда-то защищал нашу страну.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Таким образом, праздник «День народного единства» в детском саду прошёл торжественно, дружно и запомнился всем его участникам.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Не остаётся в стороне юное поколение нашей страны, ведь именно оно будет представлять будущую Россию в мире, а уже сегодня дети в детском саду могут приветствовать этот бесспорно замечательный праздник.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народного единства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3794" name="Picture 2" descr="image-2020-11-02 12_04_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80" y="1484784"/>
            <a:ext cx="1905000" cy="1495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age-2020-11-02 12_07_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2497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faberspa.com/ru/wp-content/uploads/sites/3/2018/11/Russia_unity_day_FABER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/>
          <a:stretch/>
        </p:blipFill>
        <p:spPr bwMode="auto">
          <a:xfrm>
            <a:off x="-108520" y="4077072"/>
            <a:ext cx="4472659" cy="26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6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9992" y="1196752"/>
            <a:ext cx="4392487" cy="5544616"/>
          </a:xfrm>
        </p:spPr>
        <p:txBody>
          <a:bodyPr>
            <a:normAutofit fontScale="55000" lnSpcReduction="20000"/>
          </a:bodyPr>
          <a:lstStyle/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Ежегодно 10 ноября в нашей стране отмечается профессиональный праздник, посвящённый сотрудникам органов внутренних дел Российской Федерации. История этого праздника берет своё начало с 1715 года. Именно тогда Пётр I создал в России службу охраны общественного порядка и назвал её «полицией», что в переводе с греческого означает «управление </a:t>
            </a:r>
            <a:r>
              <a:rPr lang="ru-RU" sz="2200" dirty="0" smtClean="0">
                <a:solidFill>
                  <a:schemeClr val="tx1"/>
                </a:solidFill>
              </a:rPr>
              <a:t>государством»</a:t>
            </a:r>
          </a:p>
          <a:p>
            <a:pPr indent="457200" algn="just"/>
            <a:r>
              <a:rPr lang="ru-RU" sz="2200" dirty="0" smtClean="0">
                <a:solidFill>
                  <a:schemeClr val="tx1"/>
                </a:solidFill>
              </a:rPr>
              <a:t>Накануне </a:t>
            </a:r>
            <a:r>
              <a:rPr lang="ru-RU" sz="2200" dirty="0">
                <a:solidFill>
                  <a:schemeClr val="tx1"/>
                </a:solidFill>
              </a:rPr>
              <a:t>профессионального праздника в подготовительной группе  МДОУ № 14 прошло тематическое занятие, посвященное   дню сотрудников правоохранительных </a:t>
            </a:r>
            <a:r>
              <a:rPr lang="ru-RU" sz="2200" dirty="0" smtClean="0">
                <a:solidFill>
                  <a:schemeClr val="tx1"/>
                </a:solidFill>
              </a:rPr>
              <a:t>органов.</a:t>
            </a:r>
          </a:p>
          <a:p>
            <a:pPr indent="457200" algn="just"/>
            <a:r>
              <a:rPr lang="ru-RU" sz="2200" dirty="0" smtClean="0">
                <a:solidFill>
                  <a:schemeClr val="tx1"/>
                </a:solidFill>
              </a:rPr>
              <a:t>В </a:t>
            </a:r>
            <a:r>
              <a:rPr lang="ru-RU" sz="2200" dirty="0">
                <a:solidFill>
                  <a:schemeClr val="tx1"/>
                </a:solidFill>
              </a:rPr>
              <a:t>гости к ребятам пришел старший уполномоченный полиции УМВД России по </a:t>
            </a:r>
            <a:r>
              <a:rPr lang="ru-RU" sz="2200" dirty="0" err="1">
                <a:solidFill>
                  <a:schemeClr val="tx1"/>
                </a:solidFill>
              </a:rPr>
              <a:t>Узловскому</a:t>
            </a:r>
            <a:r>
              <a:rPr lang="ru-RU" sz="2200" dirty="0">
                <a:solidFill>
                  <a:schemeClr val="tx1"/>
                </a:solidFill>
              </a:rPr>
              <a:t> району </a:t>
            </a:r>
            <a:r>
              <a:rPr lang="ru-RU" sz="2200" dirty="0" err="1">
                <a:solidFill>
                  <a:schemeClr val="tx1"/>
                </a:solidFill>
              </a:rPr>
              <a:t>Сависько</a:t>
            </a:r>
            <a:r>
              <a:rPr lang="ru-RU" sz="2200" dirty="0">
                <a:solidFill>
                  <a:schemeClr val="tx1"/>
                </a:solidFill>
              </a:rPr>
              <a:t> Михаил </a:t>
            </a:r>
            <a:r>
              <a:rPr lang="ru-RU" sz="2200" dirty="0" smtClean="0">
                <a:solidFill>
                  <a:schemeClr val="tx1"/>
                </a:solidFill>
              </a:rPr>
              <a:t>Александрович.</a:t>
            </a:r>
          </a:p>
          <a:p>
            <a:pPr indent="457200" algn="just"/>
            <a:r>
              <a:rPr lang="ru-RU" sz="2200" dirty="0" smtClean="0">
                <a:solidFill>
                  <a:schemeClr val="tx1"/>
                </a:solidFill>
              </a:rPr>
              <a:t>Много </a:t>
            </a:r>
            <a:r>
              <a:rPr lang="ru-RU" sz="2200" dirty="0">
                <a:solidFill>
                  <a:schemeClr val="tx1"/>
                </a:solidFill>
              </a:rPr>
              <a:t>интересного узнали дети о работе правоохранительных органов, о том, как  следят полицейские за порядком на улицах, патрулируют, стоят на постах на различно жизненно важных объектах - охраняют мосты, заводы, жилища людей от террористов, выезжают на места преступлений, разыскивают преступников, ловят воров и хулиганов; следят за безопасностью дорожного движения, разыскивают бездомных детей. Что главная  задача работников внутренних дел  служить </a:t>
            </a:r>
            <a:r>
              <a:rPr lang="ru-RU" sz="2200" dirty="0" smtClean="0">
                <a:solidFill>
                  <a:schemeClr val="tx1"/>
                </a:solidFill>
              </a:rPr>
              <a:t>отечеству.</a:t>
            </a:r>
          </a:p>
          <a:p>
            <a:pPr indent="457200" algn="just"/>
            <a:r>
              <a:rPr lang="ru-RU" sz="2200" dirty="0" smtClean="0">
                <a:solidFill>
                  <a:schemeClr val="tx1"/>
                </a:solidFill>
              </a:rPr>
              <a:t>Дети </a:t>
            </a:r>
            <a:r>
              <a:rPr lang="ru-RU" sz="2200" dirty="0">
                <a:solidFill>
                  <a:schemeClr val="tx1"/>
                </a:solidFill>
              </a:rPr>
              <a:t>приняли активное участие в игре «Полицейские» и успешно справились  со всеми заданиями, которые им встретились на пути. Показали хорошие результаты в эстафетах, творческих заданиях, викторине, веселых играх и </a:t>
            </a:r>
            <a:r>
              <a:rPr lang="ru-RU" sz="2200" dirty="0" smtClean="0">
                <a:solidFill>
                  <a:schemeClr val="tx1"/>
                </a:solidFill>
              </a:rPr>
              <a:t>аттракционах.</a:t>
            </a:r>
          </a:p>
          <a:p>
            <a:pPr indent="457200" algn="just"/>
            <a:r>
              <a:rPr lang="ru-RU" sz="2200" dirty="0" smtClean="0">
                <a:solidFill>
                  <a:schemeClr val="tx1"/>
                </a:solidFill>
              </a:rPr>
              <a:t>В </a:t>
            </a:r>
            <a:r>
              <a:rPr lang="ru-RU" sz="2200" dirty="0">
                <a:solidFill>
                  <a:schemeClr val="tx1"/>
                </a:solidFill>
              </a:rPr>
              <a:t>конце занятия дети прочитали стихи  о службе в полиции, о благородных, честных, порядочных людях, о том, что нужно иметь большую выносливость, силу воли и крепкое здоровье. Ведь сотрудник полиции не просто стоит на посту, каждый день и час он рискует своей жизнью ради сохранения чужой.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7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работников органов внутренних дел!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DSCN0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6" y="148478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SCN0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64" y="1905903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.mycdn.me/i?r=AzEPZsRbOZEKgBhR0XGMT1RkQVWbobTz2o2u5P3CeJ7qOaaKTM5SRkZCeTgDn6uOy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" y="3485281"/>
            <a:ext cx="44577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42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60" y="1334156"/>
            <a:ext cx="4608511" cy="5263195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Пусть везде, на всей планете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Будут счастливы все дети!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Пусть им солнце светит ярко,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мир чудес и красоты,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Потому что наши дети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Это милые цветы!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Как утверждает известный русский писатель Максим Горький, дети – живые цветы земли. Именно в них закладывается будущее нашей цивилизации, то, каким будет выглядеть следующее поколение человечества. Немудрено, что существует множество праздников, посвященных детству, и один из самых известных – Всемирный день ребенка! Уже в детских садах ребята узнают о своих гражданских правах и не боятся высказывать собственное мнение. Детей с ранних лет учат основам безопасности жизнедеятельности и правилам оказания первой помощи. Все это произошло благодаря Всемирному дню ребенка, главной и единственной задачей которого всегда была защита и сохранение детей, обеспечение достойного уровня жизни в любом уголке планеты, независимо от расы, пола и социального класса.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саду мы тоже не могли обойти этот замечательный праздник. В старшей группе прошло тематическое мероприятие, посвященное этому дню. Дети прочитали стихи: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Много праздников на свете,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Всех не сосчитать!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Любят взрослые и дети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Вместе их встречать!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Но сегодня День ребенка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Празднует весь мир,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От Парижа до Гонконга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Весть летит в эфир: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Поздравляем! Любим! Верим!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Мир вам сохраним!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Подрастайте! Улыбайтесь!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Мы вас защитим!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Также посмотрели презентацию, где подробно разобрали, на что ребенок имеет право, поиграли в игры: «Разрешается-запрещается», «Моя семья»; спели песню «Будет все хорошо!». Итогом мероприятия стала коллективная работа в технике </a:t>
            </a:r>
            <a:r>
              <a:rPr lang="ru-RU" dirty="0" err="1">
                <a:solidFill>
                  <a:schemeClr val="tx1"/>
                </a:solidFill>
              </a:rPr>
              <a:t>пластилинографии</a:t>
            </a:r>
            <a:r>
              <a:rPr lang="ru-RU" dirty="0">
                <a:solidFill>
                  <a:schemeClr val="tx1"/>
                </a:solidFill>
              </a:rPr>
              <a:t> с элементами рисования под названием «Поделись улыбкой с Миром».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Всемирный день ребенка!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6386" name="Picture 2" descr="photo_1606129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11715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aratov.gov.ru/upload/iblock/831/vsemirnyj_den_rebenk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0" y="3352194"/>
            <a:ext cx="3070448" cy="30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9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5976" y="1484784"/>
            <a:ext cx="4536503" cy="4968551"/>
          </a:xfrm>
        </p:spPr>
        <p:txBody>
          <a:bodyPr/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20 ноября у воспитанников ясельной группы состоялся праздник «День ребенка». Воспитатель создала бодрое настроение у детей при встрече, путем звучания веселой музыки. Под детские мелодии делали утреннюю гимнастику. Спокойная музыка помогала малышам кушать вкусную кашу. А потом в гости пришел веселый клоун с сюрпризами для детей. Они дружно собирали фрукты в корзину клоуна. Огромную радость доставила детям игра в воздушные шарики и шоу мыльных пузырей. А самым главным сюрпризом стало угощение.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Праздник у малышей «день ребенка».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IMG-20201117-WA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-20201117-WA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m0-tub-ru.yandex.net/i?id=1bb8fe6347327c9012207c7a2fec7da2-l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68218"/>
            <a:ext cx="3191234" cy="31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2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0"/>
            <a:ext cx="7772400" cy="13620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p3d contourW="82550">
              <a:contourClr>
                <a:schemeClr val="tx1"/>
              </a:contourClr>
            </a:sp3d>
          </a:bodyPr>
          <a:lstStyle/>
          <a:p>
            <a:pPr algn="ctr"/>
            <a:r>
              <a:rPr lang="ru-RU" sz="5400" dirty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Содержание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5932" y="1662318"/>
            <a:ext cx="3869267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ВАМ, РОДИТЕЛИ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Поздравляем с наступлением зимы!</a:t>
            </a: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НАШИ  ПРАЗДНИКИ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знаний!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знаний продолжается.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Родина моя – Тульский край!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Тульской области.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Ко Дню дошкольного работника.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Осень – удивительная пора!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Красавица Осень!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Краски Осени!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Праздник царицы Осени!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Осень к нам пришла!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народного единства.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работников органов внутренних дел.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Всемирный день ребенка.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Праздник у малышей «День ребенка».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Поздравление от малышей ко Дню матери!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Праздник «День матери» в старшей группе.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матери у малышей.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УВЛЕКАТЕЛЬНЫЙ МИР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Акция «Капля жизни»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Консультация «Особенности развития детей с 1 года до 2 лет»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Психогимнастика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«Не сердись, улыбнись!».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доброты!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Праздник Королевы Вежливость!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Музыкальная игра «Кого разбудило солнышки!»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Спортивное мероприятие «Тропинка здоровья»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Неделя психологии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Международный день мира!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Единый час духовности «Голубь мира».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Уроки доброты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Богатырские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потешки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4775199" y="1124744"/>
            <a:ext cx="4261297" cy="56528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Неделя безопасности.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Турнир по бадминтону.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Спектакль «Теремок»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Праздник «День музыки».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День пожилых людей.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Акция «Поможем городской синичке».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Всемирный день защиты животных.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Лепка «Витамины в баночке».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Тематический день «День улыбки».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Сундучок «Добрых дел».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Выставка-конкурс родительских информационных уголков 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Международный день врача.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 «Знаменкой» по жизни.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Дидактическая игра «Геометрические фигуры».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Всемирный день чистых рук.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Семинар-практикум «Толерантны ли мы?».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Осеннее ассорти.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«Я – мальчик, … Я – девочка».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Михаил Лермонтов.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Выставка рисунков «В дружбе наша сила».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День повара.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Маленькое солнышко.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Акция «Поможем городской синичке» в ясельной группе.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«Мы здоровьем дорожим, соблюдаем мы режим».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гости к бабушке Арине.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Дерево дружбы.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Конкурс чтецов.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Добрые ладошки.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Экологический проект «Деревья - наши друзья!».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28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60" y="1988840"/>
            <a:ext cx="4752527" cy="4536503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Мама — это небо!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Мама — это свет!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Мама — это счастье!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Мамы лучше нет!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Спросите любого малыша, кто самый любимый человек на свете и вы обязательно услышите: «Моя мама!»  Это, быть может один из самых правильных законов жизни: для своих детей мама неизменно является идеалом – доброты, ума, красоты. Она дарит ребёнку всю себя: свою любовь, доброту, заботу, </a:t>
            </a:r>
            <a:r>
              <a:rPr lang="ru-RU" dirty="0" smtClean="0">
                <a:solidFill>
                  <a:schemeClr val="tx1"/>
                </a:solidFill>
              </a:rPr>
              <a:t>терпение. Мама </a:t>
            </a:r>
            <a:r>
              <a:rPr lang="ru-RU" dirty="0">
                <a:solidFill>
                  <a:schemeClr val="tx1"/>
                </a:solidFill>
              </a:rPr>
              <a:t>– самый главный человек в жизни </a:t>
            </a:r>
            <a:r>
              <a:rPr lang="ru-RU" dirty="0" smtClean="0">
                <a:solidFill>
                  <a:schemeClr val="tx1"/>
                </a:solidFill>
              </a:rPr>
              <a:t>каждого человека.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День </a:t>
            </a:r>
            <a:r>
              <a:rPr lang="ru-RU" dirty="0">
                <a:solidFill>
                  <a:schemeClr val="tx1"/>
                </a:solidFill>
              </a:rPr>
              <a:t>Матери – это очень тёплый и сердечный праздник, посвящённый самому дорогому и близкому человеку. Поддержание традиций бережного отношения к мамам, основная цель этого праздника.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7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Поздравление от малышей ко Дню матери!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9176" t="20350" r="33921" b="33879"/>
          <a:stretch/>
        </p:blipFill>
        <p:spPr>
          <a:xfrm>
            <a:off x="179512" y="4341895"/>
            <a:ext cx="2160240" cy="2066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8liski.detkin-club.ru/images/custom_2/1020757_1_5de4023b4fcb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5241"/>
            <a:ext cx="4758653" cy="368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01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60" y="653118"/>
            <a:ext cx="4752527" cy="5472607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На свете добрых слов живет немало,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Но всех добрее и важней одно: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Из двух слогов простое слово «Мама»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 нет на свете слов, дороже, чем оно!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Среди многочисленных праздников, отмечаемых нами, День Матери занимает особое место. Это праздник, к которому никто не может остаться равнодушным. В этот день хочется сказать слова благодарности всем матерям, которые дарят детям любовь, добро, нежность и ласку. И это замечательно: сколько бы поводов для этого не придумали, лишними они не будут. Этот праздник полон душевной теплоты, ведь все дети мира поздравляют самых дорогих людей на свете – своих матерей. Это такой праздник, словно у всех мам общий день рождения. Дети говорят им слова благодарности, дарят подарки. Мамы получают поздравления и лучшей наградой для них становятся успехи детей. В нашем саду в старшей группе прошло тематическое мероприятие, посвященное празднику «День Матери». Ребята рассказывали стихи, посвященные мамам, разгадывали загадки, рифмы, пословицы о маме, поиграли в игры «Мамины заботы», «Сказочные мамы», «Догони меня сынок». После игр ребята посмотрели презентацию и мультфильмы «Мама для мамонтенка», «Осторожно, обезьянки». Итогом стала коллективная аппликация «Моя красивая мама!».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7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Праздник «День матери» в старшей группе.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9458" name="Picture 2" descr="photo_1606129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4" y="1484784"/>
            <a:ext cx="12096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hoto_1606129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39952"/>
            <a:ext cx="1905000" cy="1019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hoto_16061291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44" y="2708920"/>
            <a:ext cx="1905000" cy="981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ic.90sjimg.com/design/01/24/80/47/58ece48523f9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" y="3556424"/>
            <a:ext cx="3772191" cy="32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6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1628801"/>
            <a:ext cx="4968551" cy="3816424"/>
          </a:xfrm>
        </p:spPr>
        <p:txBody>
          <a:bodyPr/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Дети ясельной группы отметили «День матери». С самого утра в группе звучала очень приятная, веселая музыка, которая создала праздничное настроение! А позже педагог предложила украсить открытку для мамочек. Дети штамповкой создавали цветы, а потом все вместе любовались красивой открыткой. Игра с разноцветными шариками очень порадовала детей. А родители наших воспитанников приняли активное участие в создании коллажа из фотографий детей.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матери у малышей.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1506" name="Picture 2" descr="IMG-20201125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1820"/>
            <a:ext cx="12858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G-20201125-W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8" y="1772816"/>
            <a:ext cx="14001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736x/9e/c5/38/9ec5389a18453477f1d71aeeabad561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13" y="3398252"/>
            <a:ext cx="4667908" cy="348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29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9" y="1052736"/>
            <a:ext cx="3922713" cy="532859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Акция «Капля жизни»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Ежегодно, 3 сентября, в России отмечается День солидарности в борьбе с терроризмом. Эта памятная дата была принята в 2005 году Федеральным законом и связана с трагическими событиями в Беслане.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детском саду была проведена акция «Капля жизни». Символом акции стала чаша с водой, откуда дети набирали воду ладошками и поливали растения. Символически делились водой с теми, кого уже с нами нет.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Увлекательный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мир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IMG-20200904-WA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200904-W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32" y="2553494"/>
            <a:ext cx="1905000" cy="1695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G-20200904-WA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" y="1334156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s5ishim.ru/sites/default/files/kap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329" y="3473851"/>
            <a:ext cx="3955399" cy="33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4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269609/8fea0bb2-410a-471c-b2a5-c578b912c19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51" y="3429000"/>
            <a:ext cx="5864171" cy="32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039" y="1334157"/>
            <a:ext cx="3562673" cy="3072744"/>
          </a:xfrm>
        </p:spPr>
        <p:txBody>
          <a:bodyPr>
            <a:normAutofit fontScale="77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ясельной группе педагогом была проведена индивидуальная консультация для родителей на тему: «Особенности развития детей с 1 года до 2 лет». Была представлена и роздана на руки брошюра с рекомендациями. Информация, представленная родителям воспитанников, направлена на то, чтобы они могли грамотно строить взаимоотношения с ребенком. Также ими была отмечена несомненная польза данной консультации в начале учебного года.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6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Консультация «Особенности развития детей с 1 года до 3 лет»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IMG_20200904_1509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31" y="1356541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20200904_151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55" y="1844824"/>
            <a:ext cx="116205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68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1.bp.blogspot.com/-g0D-jvMFtTU/XPp6RcxjKyI/AAAAAAAAAEc/6DJwwCLkK14gXonZ7sN4ZKNfXww-WG5nwCEwYBhgL/w1200-h630-p-k-no-nu/9-97437_clip-art-sunshine-smiley-fa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32" y="3531381"/>
            <a:ext cx="5645423" cy="2963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4008" y="1556792"/>
            <a:ext cx="4210745" cy="5040560"/>
          </a:xfrm>
        </p:spPr>
        <p:txBody>
          <a:bodyPr>
            <a:normAutofit fontScale="5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Широко используется в нашем дошкольном учреждении </a:t>
            </a:r>
            <a:r>
              <a:rPr lang="ru-RU" dirty="0" err="1">
                <a:solidFill>
                  <a:schemeClr val="tx1"/>
                </a:solidFill>
              </a:rPr>
              <a:t>психогимнастика</a:t>
            </a:r>
            <a:r>
              <a:rPr lang="ru-RU" dirty="0">
                <a:solidFill>
                  <a:schemeClr val="tx1"/>
                </a:solidFill>
              </a:rPr>
              <a:t> - один из методов сохранения психического здоровья и предупреждения эмоциональных расстройств в детей. Дети просто играют, получают удовольствие, испытывают интерес, познают окружающий мир, но при этом учатся умению управлять собой и своими эмоциями. У нас прошло сюжетное мероприятие «Не сердись, улыбнись!», ведь для многих осень - скучная и унылая пора, но дошкольники средней группы убедились в обратном.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Малышам было предложено представить себя пассажирами волшебного поезда и двигаться друг за другом. В сказочном лесу их встретила хозяйка - Осень. Она     предложила детям представить себя - деревьями: их ноги - это корни, их тело - ствол, руки - веточки, платочки - листья.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Вот они остановились на прекрасной поляне, где много грибов. Но чтобы найти грибочки, надо низко наклониться, заглянуть под каждый листик.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Продолжив увлекательное путешествие Осень коснулась  волшебной палочкой детей и они превратились в осенние листочки. Ветер поднимал их, то вверх, то потом тихо-тихо опускал на землю. В солнечный день «осенние листья» буквально светятся в лучах солнца! Ребята превратились в лучики солнца.  Протягивали руки вперед и представляли себе, что они зажигали в ладошках лучик.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 В осеннем лесу очень спокойно. Звери спрятались и готовятся к спячке – дети удобно устроились на коврике. Где-то высоко в небе кричат птицы.  Они собрались в стаи, чтобы улететь на юг. Расправив крылышки, детвора кружилась в воздухе.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Не обошел стороной и дождик. Руки детей были маленькими капельками, их  было очень много. Они падали с неба. Дождь становился сильнее, прошел ливень.       Вместе с хозяйкой Осенью, ребята прыгали через лужи и прятались под  волшебным зонтиком.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Прогулка по волшебному осеннему лесу принесла незаурядное удовольствие всем участникам.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Психогимнастика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 «Не сердись, улыбнись!»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IMG-20200910-W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1963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-20200910-WA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31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7" y="1196752"/>
            <a:ext cx="4032449" cy="5328591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Доброта – это ценнейшее качество человека! Оно проявляется в заботе, понимании и принятии тех, кто рядом. В подготовительной группе нашего учреждения доброта – это не пустое слово! Ребята каждую минуту учатся проявлять терпение, понимание, сочувствие. Учатся впускать в сердце маленькое солнышко!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И в этот день дети рассуждали о том, что такое доброта, запустили «шарики» доброты, веселья, смеха и радости. Воспитанники путешествовали по станциям, на которых выполняли различные задания. На одной станции дети читали стихи о доброте, на другой вспомнили добрых и злых сказочных героев, проигрывали ситуации, например, переводили бабушку через дорогу. Также вспомнили вежливые слова, пели песни из любимых мультфильмов.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Дети были счастливы! Ведь добрый человек – счастливый человек!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доброты!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photo_1599826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05" y="1220747"/>
            <a:ext cx="93345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hoto_15998268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51" y="1628800"/>
            <a:ext cx="9144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.mycdn.me/i?r=AzEPZsRbOZEKgBhR0XGMT1RkkZQAU_9lKKO3k82_1s6KpaaKTM5SRkZCeTgDn6uOyi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79" y="2972594"/>
            <a:ext cx="3745631" cy="37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85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1" y="1556792"/>
            <a:ext cx="4824537" cy="4968551"/>
          </a:xfrm>
        </p:spPr>
        <p:txBody>
          <a:bodyPr>
            <a:normAutofit fontScale="9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Проект старшей группы "Наши добрые дела" - это понимание необходимости общечеловеческого гуманизма. Ведь все люди различны, но равны в своих достоинствах. В старшей группе был проведён праздник, на котором незримо присутствовала Королева Вежливость. Дети вместе с девочкой Ксюшей приняли Волка в свою игру с вежливыми словами, рассказали о волшебниках по имени Невоспитанность и Злость, отгадывали загадки. Всем очень понравилась игра "Вежливые жмурки". А послушав стихи детей о толерантности и терпимости, Волк вспомнил пословицы о вежливости и стал себя хорошо вести. Положительное отношение к любому человеку даёт ему возможность быстрее адаптироваться в коммуникативном развитии.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Праздник королевы вежливость!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IMG_20200911_101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1905000" cy="1866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00911_101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80" y="2204864"/>
            <a:ext cx="14097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8liski.detkin-club.ru/images/custom_2/_5e09a5d87cc81_5e3920cce2b78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" y="3599334"/>
            <a:ext cx="3880335" cy="30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40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8" y="1484784"/>
            <a:ext cx="3960439" cy="3384375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С детьми первой младшей группы была проведена музыкальная игра "Кого разбудило солнышко". Каждого ребёнка Солнышко приласкало: к кому приближалось, тот зайчиком скакал! Дети отправились путешествовать в волшебный лес на паровозике. Вместе с цветами они показывали низкие и высокие звуки, вместе с птичками устроили оркестр свистулек, вместе с Петушком играли в "Прятки" и говорили "Здравствуйте" всем, кто встретился на полянке. Вот такие вежливые у нас малыши!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85000" lnSpcReduction="1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Музыкальная игра «Кого разбудило солнышко».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IMG_20200911_093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5598"/>
            <a:ext cx="10191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00911_0946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48" y="1687179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drasler.ru/wp-content/uploads/2019/05/%D0%A1%D0%BE%D0%BB%D0%BD%D1%86%D0%B5-%D0%B4%D0%BB%D1%8F-%D0%B4%D0%B5%D1%82%D0%B5%D0%B9-%D1%80%D0%B8%D1%81%D1%83%D0%BD%D0%BA%D0%B8-%D0%B8-%D0%BA%D0%B0%D1%80%D1%82%D0%B8%D0%BD%D0%BA%D0%B8-00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32490"/>
            <a:ext cx="3384376" cy="38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61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8" y="1334156"/>
            <a:ext cx="3960439" cy="5407211"/>
          </a:xfrm>
        </p:spPr>
        <p:txBody>
          <a:bodyPr>
            <a:normAutofit fontScale="6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целях поддержания здорового образа жизни воспитанников на территории спортивной площадки нашего детского сада было проведено мероприятие «Тропинка здоровья», организатором которого стала инструктор по физической </a:t>
            </a:r>
            <a:r>
              <a:rPr lang="ru-RU" dirty="0" smtClean="0">
                <a:solidFill>
                  <a:schemeClr val="tx1"/>
                </a:solidFill>
              </a:rPr>
              <a:t>культуре.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Основными </a:t>
            </a:r>
            <a:r>
              <a:rPr lang="ru-RU" dirty="0">
                <a:solidFill>
                  <a:schemeClr val="tx1"/>
                </a:solidFill>
              </a:rPr>
              <a:t>задачами организации «Тропинки здоровья» являются: профилактика плоскостопия, улучшение координации движения, улучшение функций сердечно-сосудистой и дыхательной систем, улучшение эмоционально-психического состояния </a:t>
            </a:r>
            <a:r>
              <a:rPr lang="ru-RU" dirty="0" smtClean="0">
                <a:solidFill>
                  <a:schemeClr val="tx1"/>
                </a:solidFill>
              </a:rPr>
              <a:t>детей.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ходе мероприятия детям предоставлялась возможность в игровой форме пройти полосу препятствий, именуемую «Тропинкой здоровья»: лазали по шведской стенке, выполняли задания на перекладине, проходили по «Бум-Бревну» и </a:t>
            </a:r>
            <a:r>
              <a:rPr lang="ru-RU" dirty="0" err="1">
                <a:solidFill>
                  <a:schemeClr val="tx1"/>
                </a:solidFill>
              </a:rPr>
              <a:t>разноуровневым</a:t>
            </a:r>
            <a:r>
              <a:rPr lang="ru-RU" dirty="0">
                <a:solidFill>
                  <a:schemeClr val="tx1"/>
                </a:solidFill>
              </a:rPr>
              <a:t> пенькам, удерживая равновесие, шли по дорожке, те самым осуществляя профилактику плоскостопия, преодолевали препятствия на спортивном комплексе и </a:t>
            </a:r>
            <a:r>
              <a:rPr lang="ru-RU" dirty="0" smtClean="0">
                <a:solidFill>
                  <a:schemeClr val="tx1"/>
                </a:solidFill>
              </a:rPr>
              <a:t>т.д.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Все </a:t>
            </a:r>
            <a:r>
              <a:rPr lang="ru-RU" dirty="0">
                <a:solidFill>
                  <a:schemeClr val="tx1"/>
                </a:solidFill>
              </a:rPr>
              <a:t>участники мероприятия остались довольны, было очень интересно, весело и увлекательно!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Организация мероприятия «Тропинка здоровья» является не только одним из множества составляющих процесса физического воспитания дошкольников, но и является универсальным средством решения многих важных педагогических задач, главная из которых - растить детей здоровыми, сильными и жизнерадостными.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7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Спортивное мероприятие «Тропинка здоровья».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IMG-20200916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" y="133415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-20200916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577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ds03.infourok.ru/uploads/ex/0388/0002880f-1357b4ef/img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" y="3315327"/>
            <a:ext cx="4362420" cy="32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0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5225645" y="1696923"/>
            <a:ext cx="4045273" cy="4567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08520" y="-27919"/>
            <a:ext cx="7772400" cy="13620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p3d contourW="82550">
              <a:contourClr>
                <a:schemeClr val="tx1"/>
              </a:contourClr>
            </a:sp3d>
          </a:bodyPr>
          <a:lstStyle/>
          <a:p>
            <a:pPr algn="ctr"/>
            <a:r>
              <a:rPr lang="ru-RU" sz="5400" dirty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Содержание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2339752" y="980728"/>
            <a:ext cx="4261297" cy="5652819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8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Покорми кошечку.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Доброта в твоем сердце.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Зернышки для цыплят.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сказкам Маршака.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Сердечко доброты.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Радужное путешествие по стране Толерантность.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День рождения Деда Мороза.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 в мире – человек.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Всемирный день приветствий.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Акция «Полечи книжечку»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Международный день детского врача.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СОВЕТУЕТ  </a:t>
            </a:r>
            <a:r>
              <a:rPr lang="ru-RU" sz="1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СПЕЦИАЛИСТ</a:t>
            </a:r>
            <a:endParaRPr lang="ru-RU" sz="12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Подготовил </a:t>
            </a: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педагог-психолог </a:t>
            </a:r>
            <a:r>
              <a:rPr lang="ru-RU" sz="12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Бармашова</a:t>
            </a: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Е.В.</a:t>
            </a:r>
            <a:endParaRPr lang="ru-RU" sz="1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РАЗВИВАЙКА 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Подготовил воспитатель 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Л.Д.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ВКУСНО  И  ПОЛЕЗНО</a:t>
            </a:r>
            <a:endParaRPr lang="ru-RU" sz="1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Редакционная коллегия</a:t>
            </a:r>
            <a:endParaRPr lang="ru-RU" sz="12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Ливенцева Любовь Алексеевна,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Титкова Валентина Николаевна,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Раева</a:t>
            </a: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Дёмина Екатерина Викторовна, </a:t>
            </a: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Татьяна Александровна, музыкальный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</a:t>
            </a:r>
            <a:endParaRPr lang="ru-RU" sz="1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Экспертный совет</a:t>
            </a:r>
            <a:endParaRPr lang="ru-RU" sz="12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Кузенкова</a:t>
            </a: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Татьяна Андреевна, заведующий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thumbs.dreamstime.com/z/%D0%B5%D1%80%D0%B5%D0%B2%D0%B0-%D0%B1%D0%B5%D1%80%D0%B5%D0%B7%D1%8B-%D0%B8%D0%B7%D0%BE-%D0%B8%D1%80%D0%BE%D0%B2%D0%B0%D0%BD%D0%BD%D0%BE%D0%B3%D0%BE-%D0%BD%D0%B0-%D0%B1%D0%B5-%D0%B8%D0%B7%D0%BD%D0%B5-3333311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9"/>
          <a:stretch/>
        </p:blipFill>
        <p:spPr bwMode="auto">
          <a:xfrm rot="3034320">
            <a:off x="5767938" y="3391551"/>
            <a:ext cx="363392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62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334156"/>
            <a:ext cx="3816423" cy="5335203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рамках Года здоровья в нашем саду прошла «Неделя психологии», под названием «Если хочешь быть здоров!». Доказано, что психическое здоровье является неотъемлемой частью и важным компонентом физического здоровья.  Эмоции и деятельность очень связаны, так как только при положительных эмоциях происходит восприятие окружающего мира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Неделя психологии» подарила чувство удовлетворения и радость от того, что получалось, стимул для личностного и профессионального роста всех категорий воспитательного процесса. Родители, дети и педагоги с энтузиазмом отнеслись к такому мероприятию.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Я рада, что удалось реализовать этот проект, благодарна всем родителям и педагогам за поддержку и активное участие в жизни детей и детского сада.!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Неделя психологии.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IMG-20200918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415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-20200918-WA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12474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G-20200918-WA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dkpokrov.ru/wp-content/uploads/2020/05/%D0%BE%D1%82%D0%BB%D0%BB%D0%BB%D0%B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88011"/>
            <a:ext cx="4812841" cy="236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t4.depositphotos.com/6656028/37814/v/1600/depositphotos_378146934-stock-illustration-child-icon-colored-boy-girl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2"/>
          <a:stretch/>
        </p:blipFill>
        <p:spPr bwMode="auto">
          <a:xfrm>
            <a:off x="1905000" y="1965106"/>
            <a:ext cx="3386146" cy="311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04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041" y="1334157"/>
            <a:ext cx="4032448" cy="4759140"/>
          </a:xfrm>
        </p:spPr>
        <p:txBody>
          <a:bodyPr>
            <a:normAutofit fontScale="77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нашем детском саду состоялся праздник, посвященный Международному дню мира, среди дошкольников старшей группы. На празднике присутствовали не только воспитатель и инструктор по физической культуре, но и </a:t>
            </a:r>
            <a:r>
              <a:rPr lang="ru-RU" dirty="0" err="1" smtClean="0">
                <a:solidFill>
                  <a:schemeClr val="tx1"/>
                </a:solidFill>
              </a:rPr>
              <a:t>Врака</a:t>
            </a:r>
            <a:r>
              <a:rPr lang="ru-RU" dirty="0" smtClean="0">
                <a:solidFill>
                  <a:schemeClr val="tx1"/>
                </a:solidFill>
              </a:rPr>
              <a:t>-Забияка.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Символом </a:t>
            </a:r>
            <a:r>
              <a:rPr lang="ru-RU" dirty="0">
                <a:solidFill>
                  <a:schemeClr val="tx1"/>
                </a:solidFill>
              </a:rPr>
              <a:t>данного праздника исторически является «Колокол мира». Вот и ребятам </a:t>
            </a:r>
            <a:r>
              <a:rPr lang="ru-RU" dirty="0" err="1">
                <a:solidFill>
                  <a:schemeClr val="tx1"/>
                </a:solidFill>
              </a:rPr>
              <a:t>предоставилась</a:t>
            </a:r>
            <a:r>
              <a:rPr lang="ru-RU" dirty="0">
                <a:solidFill>
                  <a:schemeClr val="tx1"/>
                </a:solidFill>
              </a:rPr>
              <a:t> возможность позвонить в «колокольчик мира». Это вызвало у них бурю эмоций и </a:t>
            </a:r>
            <a:r>
              <a:rPr lang="ru-RU" dirty="0" smtClean="0">
                <a:solidFill>
                  <a:schemeClr val="tx1"/>
                </a:solidFill>
              </a:rPr>
              <a:t>радости.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ходе праздника дети с огромным удовольствием читали стихи о мире, играли в увлекательные игры «Хорошо-плохо», «Доскажи словечко», перевоспитывали </a:t>
            </a:r>
            <a:r>
              <a:rPr lang="ru-RU" dirty="0" err="1">
                <a:solidFill>
                  <a:schemeClr val="tx1"/>
                </a:solidFill>
              </a:rPr>
              <a:t>Враку</a:t>
            </a:r>
            <a:r>
              <a:rPr lang="ru-RU" dirty="0">
                <a:solidFill>
                  <a:schemeClr val="tx1"/>
                </a:solidFill>
              </a:rPr>
              <a:t>-Забияку и учили её, как быть вежливой и доброжелательной, с радостью принимали участие в веселых </a:t>
            </a:r>
            <a:r>
              <a:rPr lang="ru-RU" dirty="0" smtClean="0">
                <a:solidFill>
                  <a:schemeClr val="tx1"/>
                </a:solidFill>
              </a:rPr>
              <a:t>эстафетах.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Все </a:t>
            </a:r>
            <a:r>
              <a:rPr lang="ru-RU" dirty="0">
                <a:solidFill>
                  <a:schemeClr val="tx1"/>
                </a:solidFill>
              </a:rPr>
              <a:t>развлечения прошли интересно и ярко, шумно и весело. Дети получили от данного мероприятия массу впечатлений!</a:t>
            </a:r>
          </a:p>
          <a:p>
            <a:pPr algn="just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Международный день мира!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IMG-20200918-WA0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905000" cy="1285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-20200918-WA0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44" y="169567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voronezh-news.net/img/20180921/c44dbafc75ea45a719f5e981cafe466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82" y="3713727"/>
            <a:ext cx="4903252" cy="27556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57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040" y="1334156"/>
            <a:ext cx="4032447" cy="519118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21 сентября в МДОУ центре развития ребенка – д/с № 14 в рамках Международного проекта «Единый час духовности «Голубь мира» были изготовлены воспитанниками и педагогами учреждения белые бумажные голуби и состоялся массовый единовременный запуск их в небо. Это мероприятие было посвящено героям Великой Отечественной войны и труженикам тыла. На белоснежных птицах были написаны имена этих отважных людей. Дети запустили в небо голубей под песню </a:t>
            </a:r>
            <a:r>
              <a:rPr lang="ru-RU" dirty="0" err="1">
                <a:solidFill>
                  <a:schemeClr val="tx1"/>
                </a:solidFill>
              </a:rPr>
              <a:t>И.Дунаевского</a:t>
            </a:r>
            <a:r>
              <a:rPr lang="ru-RU" dirty="0">
                <a:solidFill>
                  <a:schemeClr val="tx1"/>
                </a:solidFill>
              </a:rPr>
              <a:t> «Летите, голуби, летите!», тем самым почтили память погибших на войне.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7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Единый час духовности «голубь мира».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6386" name="Picture 2" descr="WhatsApp Image 2020-09-21 at 08.19.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4156"/>
            <a:ext cx="1905000" cy="1485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WhatsApp Image 2020-09-21 at 08.19.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60" y="1743760"/>
            <a:ext cx="1905000" cy="1457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shkola-sadik.ru/upload/iblock/ee6/ee6ba015a0c5dc708dc67976a973c0b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20" y="2924944"/>
            <a:ext cx="4284067" cy="37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4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5.infourok.ru/uploads/ex/0508/0018346f-d8016651/hello_html_m40f1f16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" y="3095215"/>
            <a:ext cx="5517976" cy="357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124744"/>
            <a:ext cx="3816423" cy="5544615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Во 2 младшей группе состоялось тематическое мероприятие </a:t>
            </a:r>
            <a:r>
              <a:rPr lang="ru-RU" dirty="0">
                <a:solidFill>
                  <a:schemeClr val="tx1"/>
                </a:solidFill>
              </a:rPr>
              <a:t>«Уроки доброты», которое было проведено в рамках реализации проекта «Дни доброты». Дети с интересом пели, играли, слушали сказку, рисовали, лепили, наклеивали, показывали инсценировку «Заботливая мама». Малыши сочувствовали потерявшимся цыплятам, принимали активное участие в поисках мамы-курицы и помогали птенцам решить спор по справедливости. Также вместе с воспитателем беседовали о дружбе, отношениях друг с другом, обсуждали ситуации с цыплятами и из личного опыта. Во время такого «Урока доброты» ребята были доброжелательны друг к другу, поняли и дали правильную </a:t>
            </a:r>
            <a:r>
              <a:rPr lang="ru-RU" dirty="0" smtClean="0">
                <a:solidFill>
                  <a:schemeClr val="tx1"/>
                </a:solidFill>
              </a:rPr>
              <a:t>оценку </a:t>
            </a:r>
            <a:r>
              <a:rPr lang="ru-RU" dirty="0">
                <a:solidFill>
                  <a:schemeClr val="tx1"/>
                </a:solidFill>
              </a:rPr>
              <a:t>плохим и хорошим поступкам. Все участники получили заряд положительных эмоций.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Уроки доброты.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IMG-20200917-WA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13335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-20200921-W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92" y="1334156"/>
            <a:ext cx="1905000" cy="1381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87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3" y="1556793"/>
            <a:ext cx="4355977" cy="4680520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Растить детей здоровыми, сильными, жизнерадостными — задача каждого дошкольного учреждения. В детском саду в рамках проекта, посвященного Году здоровья было организовано развлечение «Богатырские </a:t>
            </a:r>
            <a:r>
              <a:rPr lang="ru-RU" dirty="0" err="1">
                <a:solidFill>
                  <a:schemeClr val="tx1"/>
                </a:solidFill>
              </a:rPr>
              <a:t>потешки</a:t>
            </a:r>
            <a:r>
              <a:rPr lang="ru-RU" dirty="0">
                <a:solidFill>
                  <a:schemeClr val="tx1"/>
                </a:solidFill>
              </a:rPr>
              <a:t>» как инструмент эмоционально-игровой деятельности, оказывающий благотворное влияние на детскую психику, формирующий представление о здоровье, создающий опыт активного отдыха. В гости к детям пришли здоровые богатыри, главнокомандующим которых стала долгожительница Баба Яга, которая придумала разные испытания: полёты на «метле здоровья», конкурс «Сок «</a:t>
            </a:r>
            <a:r>
              <a:rPr lang="ru-RU" dirty="0" err="1">
                <a:solidFill>
                  <a:schemeClr val="tx1"/>
                </a:solidFill>
              </a:rPr>
              <a:t>Витаминка</a:t>
            </a:r>
            <a:r>
              <a:rPr lang="ru-RU" dirty="0">
                <a:solidFill>
                  <a:schemeClr val="tx1"/>
                </a:solidFill>
              </a:rPr>
              <a:t>» из живой воды, теоретическую подготовку на знание военных пословиц, «Забавы удальцов» с препятствиями, эстафету «Гигиена, чистота – нам здоровье, красота». Всем пришлось забавляться «по-богатырски»! Ведь быть в движении — значит укреплять здоровье!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Богатырские </a:t>
            </a:r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потешки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9458" name="Picture 2" descr="IMG_20200924_094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9364"/>
            <a:ext cx="1905000" cy="1552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_20200924_0949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13430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avatars.mds.yandex.net/get-zen_doc/198359/pub_5acd241bc3321b8a7c25769d_5acd242bfd96b16a83add2b9/scale_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751806"/>
            <a:ext cx="6975001" cy="242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31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3" y="1124744"/>
            <a:ext cx="4176465" cy="4824535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соответствии с приказом Министерства образования Тульской области от 18.09.2020 г. №1177 «О проведении недели безопасности дорожного движения» в нашем учреждении было проведено несколько мероприятий. Дети совместно с педагогом просмотрели видеоролики с портала «Дорога безопасности», побеседовали о правилах поведения при переходе дороги и не только, организовали практические тренировки по изучению и закреплению правил безопасного движения на дороге в рамках прогулок, целевых прогулок к пешеходному переходу.</a:t>
            </a:r>
          </a:p>
          <a:p>
            <a:r>
              <a:rPr lang="ru-RU" dirty="0">
                <a:solidFill>
                  <a:schemeClr val="tx1"/>
                </a:solidFill>
              </a:rPr>
              <a:t>Рекомендуем родителям воспитанников обратить своё внимание на материалы, размещённые на порталах «Дорога безопасности (bdd-eor.edu.ru/</a:t>
            </a:r>
            <a:r>
              <a:rPr lang="ru-RU" dirty="0" err="1">
                <a:solidFill>
                  <a:schemeClr val="tx1"/>
                </a:solidFill>
              </a:rPr>
              <a:t>eor</a:t>
            </a:r>
            <a:r>
              <a:rPr lang="ru-RU" dirty="0">
                <a:solidFill>
                  <a:schemeClr val="tx1"/>
                </a:solidFill>
              </a:rPr>
              <a:t>/396) и “-+pdf.fer-pbdd.ru) и сайтах  </a:t>
            </a:r>
            <a:r>
              <a:rPr lang="ru-RU" dirty="0" err="1">
                <a:solidFill>
                  <a:schemeClr val="tx1"/>
                </a:solidFill>
              </a:rPr>
              <a:t>юидроссии.рф</a:t>
            </a:r>
            <a:r>
              <a:rPr lang="ru-RU" dirty="0">
                <a:solidFill>
                  <a:schemeClr val="tx1"/>
                </a:solidFill>
              </a:rPr>
              <a:t> и  </a:t>
            </a:r>
            <a:r>
              <a:rPr lang="ru-RU" dirty="0" err="1">
                <a:solidFill>
                  <a:schemeClr val="tx1"/>
                </a:solidFill>
              </a:rPr>
              <a:t>dddgazeta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ru-RU" dirty="0" err="1">
                <a:solidFill>
                  <a:schemeClr val="tx1"/>
                </a:solidFill>
              </a:rPr>
              <a:t>ru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Неделя безопасности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IMG-20200925-WA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15" y="133415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20200925-WA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3" y="1116685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madou2umka.ucoz.site/BEZOPASNOST/pdd-chast-3-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" y="3284984"/>
            <a:ext cx="4736524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59300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img01.lanimg.com/151021/330605-15102120503010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28258"/>
            <a:ext cx="5324599" cy="294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0384" y="1334156"/>
            <a:ext cx="4320480" cy="4680520"/>
          </a:xfrm>
        </p:spPr>
        <p:txBody>
          <a:bodyPr>
            <a:normAutofit fontScale="70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Накануне «Дня дошкольного работника» в МДОУ центре развития ребенка – д/с № 14 прошел турнир по бадминтону среди педагогического состава. Организатор и судья данного мероприятия - инструктор по физической </a:t>
            </a:r>
            <a:r>
              <a:rPr lang="ru-RU" dirty="0" smtClean="0">
                <a:solidFill>
                  <a:schemeClr val="tx1"/>
                </a:solidFill>
              </a:rPr>
              <a:t>культуре.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На</a:t>
            </a:r>
            <a:r>
              <a:rPr lang="ru-RU" dirty="0">
                <a:solidFill>
                  <a:schemeClr val="tx1"/>
                </a:solidFill>
              </a:rPr>
              <a:t> «бадминтонный корт» вышли все желающие поучаствовать, поделиться опытом, и просто с удовольствием провести время.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соревнованиях приняли участие 8 педагогов (4 команды по 2 человека).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Турнир проходил в ожесточённой борьбе, все достойно отстаивали честь своей команды. А воспитанники детского сада активно болели за наших </a:t>
            </a:r>
            <a:r>
              <a:rPr lang="ru-RU" dirty="0" smtClean="0">
                <a:solidFill>
                  <a:schemeClr val="tx1"/>
                </a:solidFill>
              </a:rPr>
              <a:t>педагогов.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Победителем </a:t>
            </a:r>
            <a:r>
              <a:rPr lang="ru-RU" dirty="0">
                <a:solidFill>
                  <a:schemeClr val="tx1"/>
                </a:solidFill>
              </a:rPr>
              <a:t>состязаний стала команда «Быстрая ракетка», второе место заняла команда «Юркий </a:t>
            </a:r>
            <a:r>
              <a:rPr lang="ru-RU" dirty="0" err="1">
                <a:solidFill>
                  <a:schemeClr val="tx1"/>
                </a:solidFill>
              </a:rPr>
              <a:t>воланчик</a:t>
            </a:r>
            <a:r>
              <a:rPr lang="ru-RU" dirty="0">
                <a:solidFill>
                  <a:schemeClr val="tx1"/>
                </a:solidFill>
              </a:rPr>
              <a:t>» и третье - «Весельчаки».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Турнир прошел в очень бодром и веселом настроении.  Мы старались вложить в подрастающее поколение все самое ценное и поделиться самым главным. Привить интерес к спорту и к здоровому образу жизни детей и </a:t>
            </a:r>
            <a:r>
              <a:rPr lang="ru-RU" dirty="0" smtClean="0">
                <a:solidFill>
                  <a:schemeClr val="tx1"/>
                </a:solidFill>
              </a:rPr>
              <a:t>взрослых.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Огромное </a:t>
            </a:r>
            <a:r>
              <a:rPr lang="ru-RU" dirty="0">
                <a:solidFill>
                  <a:schemeClr val="tx1"/>
                </a:solidFill>
              </a:rPr>
              <a:t>спасибо за участие. Мы МОЛОДЦЫ!!!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Турнир по бадминтону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IMG-20200924-WA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-20200924-WA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0" y="1916832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127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5975" y="1052736"/>
            <a:ext cx="4608513" cy="4824535"/>
          </a:xfrm>
        </p:spPr>
        <p:txBody>
          <a:bodyPr>
            <a:normAutofit fontScale="70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детском саду художественно-эстетическое воспитание занимает одно из ведущих мест и является одним из приоритетных направлений.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 практике мы наблюдаем, что развивающий потенциал театрализованной деятельности используется недостаточно.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связи с этим, в ДОУ введены дополнительные занятия по театрализованной деятельности в форме посещения театральной студии «Юные артисты».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Занятия театральной деятельностью помогают развить интересы и способности ребенка; способствуют общему развитию; проявлению любознательности, стремления к познанию нового, усвоению новой информации и новых способов действия, развитию ассоциативного мышления; настойчивости, целеустремленности, проявлению общего интеллекта, эмоций при проигрывании ролей.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И вот состоялся первый в этом учебном году спектакль, посвященный «Добру». Педагог театральной студии поставила спектакль «Теремок». Этот спектакль открыл детям другую сторону сказки где герои дружелюбны и всегда рады гостям. Все герои сказки добрые и помогают друг другу. Этот спектакль учит детей дружбе и добру. Просмотр спектакля воспитывает культуру поведения в театре.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Спектакль «теремок»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IMG_20200916_1136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67" y="1196752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00916_1136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253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muz-rukdou.ru/szenarii/hello_html_m2612de67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4214"/>
            <a:ext cx="3756472" cy="39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138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1806753"/>
            <a:ext cx="4608512" cy="4104455"/>
          </a:xfrm>
        </p:spPr>
        <p:txBody>
          <a:bodyPr>
            <a:normAutofit fontScale="70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Научи творить нас, музыка! Краски наших душ смешай,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И эту радугу ты возвысь, и над всем миром </a:t>
            </a:r>
            <a:r>
              <a:rPr lang="ru-RU" dirty="0" smtClean="0">
                <a:solidFill>
                  <a:schemeClr val="tx1"/>
                </a:solidFill>
              </a:rPr>
              <a:t>воссияй!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Одна </a:t>
            </a:r>
            <a:r>
              <a:rPr lang="ru-RU" dirty="0">
                <a:solidFill>
                  <a:schemeClr val="tx1"/>
                </a:solidFill>
              </a:rPr>
              <a:t>из форм активизации познавательной деятельности дошкольников - календарный праздник "День музыки", нацеленный на формирование музыкальной культуры, развитие музыкально - эстетических потребностей и творческой активности детей. Достоинством проведения праздника является представление о красоте и привлечение детского внимания к признанию </a:t>
            </a:r>
            <a:r>
              <a:rPr lang="ru-RU" dirty="0" smtClean="0">
                <a:solidFill>
                  <a:schemeClr val="tx1"/>
                </a:solidFill>
              </a:rPr>
              <a:t>музыки.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Дети </a:t>
            </a:r>
            <a:r>
              <a:rPr lang="ru-RU" dirty="0">
                <a:solidFill>
                  <a:schemeClr val="tx1"/>
                </a:solidFill>
              </a:rPr>
              <a:t>музыкально отпраздновали день рождения музыки: посмотрели видеоролик песни </a:t>
            </a:r>
            <a:r>
              <a:rPr lang="ru-RU" dirty="0" err="1">
                <a:solidFill>
                  <a:schemeClr val="tx1"/>
                </a:solidFill>
              </a:rPr>
              <a:t>Верижникова</a:t>
            </a:r>
            <a:r>
              <a:rPr lang="ru-RU" dirty="0">
                <a:solidFill>
                  <a:schemeClr val="tx1"/>
                </a:solidFill>
              </a:rPr>
              <a:t> "Музыка звучит", отгадывали загадки о музыкальных инструментах, ритмично исполняли в шумовом оркестре "Озорную польку", в игре "Перепутанные нотки" запоминали название нот. Фальшивую ноту, пришедшую в гости, учили правильно музицировать и определять характер музыки. Праздник музыки стал мелодией души, развивающий интерес к музыкальному искусству.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Праздник «день музыки».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IMG_20201001_101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85375"/>
            <a:ext cx="2616505" cy="1085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01001_1008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57" y="1628800"/>
            <a:ext cx="1905000" cy="1381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image.jimcdn.com/app/cms/image/transf/none/path/s805b5d512692646d/image/ia6240e96a8ee192c/version/1420825356/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5" y="2909752"/>
            <a:ext cx="3948247" cy="39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23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3" y="1124744"/>
            <a:ext cx="3816425" cy="5832648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Теплый день осенний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Солнцем позолочен,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Радостной заботой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Ветер озабочен!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Кружит листопадом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Осени усладу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Седину ласкает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Старикам в награду.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В этот день октябрьский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По веленью века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Чествует природа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Пожилого человека!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1 октября в России отмечается «День пожилых людей». Этот праздник – дань вековой традиции уважения и почитания людей старшего поколения. В этот день каждый из нас имеет возможность не только поздравить пожилых людей и выразить им свою признательность, но и сделать так, чтобы они почувствовали нашу заботу и внимание.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Воспитатель вместе с детьми подготовительной группы познакомились с презентацией, из которой сделали выводы о том, что бабушек и дедушек надо уважать, сострадать им и заботиться о них, оказывать помощь в делах. Ребята принесли в сад фотографии своих родственников и рассказали о том, какие они замечательные! Свои впечатления от увиденного и услышанного воспитанники воплотили в коллективной аппликации «Пожелания старшему поколению!».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пожилых людей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photo_1601632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190500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oto_1601632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92" y="1304763"/>
            <a:ext cx="3362452" cy="1983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pbs.twimg.com/media/EFyoDyMXYAALi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63" y="2877344"/>
            <a:ext cx="4935939" cy="39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0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Вам, родители!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AutoShape 2" descr="https://hurrytolove.ru/wp-content/uploads/2019/11/DP8jnaXXUAEihJH-1024x7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hurrytolove.ru/wp-content/uploads/2019/11/DP8jnaXXUAEihJH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50700"/>
            <a:ext cx="5500555" cy="4125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065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1628800"/>
            <a:ext cx="4176464" cy="4896543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Холодное время года – это самое тяжелое время для братьев наших меньших. Дети ясельной группы уже сейчас ждут пернатых в гости. Вместе с воспитателем ребята положили в кормушку зернышки и хлебушек и с интересом ждали, когда же прилетят птицы. Очень много радости было у малышей, когда в кормушке они увидели воробьев!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Наблюдая за жизнью птиц, ребенок становится ближе к природе и учится бережно относиться к окружающему миру.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Акция «поможем городской синичке».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IMG-20200930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429"/>
            <a:ext cx="1370379" cy="1819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200930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1798303" cy="2387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fsd.kopilkaurokov.ru/uploads/user_file_552e68ad3ad14/intieghrirovannaia-kontrol-naia-rabota-v-1-klassie_1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7707"/>
            <a:ext cx="4815057" cy="299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97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052736"/>
            <a:ext cx="3816425" cy="5040559"/>
          </a:xfrm>
        </p:spPr>
        <p:txBody>
          <a:bodyPr>
            <a:normAutofit fontScale="62500" lnSpcReduction="20000"/>
          </a:bodyPr>
          <a:lstStyle/>
          <a:p>
            <a:pPr indent="457200" algn="r"/>
            <a:endParaRPr lang="ru-RU" dirty="0" smtClean="0">
              <a:solidFill>
                <a:schemeClr val="tx1"/>
              </a:solidFill>
            </a:endParaRP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4 </a:t>
            </a:r>
            <a:r>
              <a:rPr lang="ru-RU" dirty="0">
                <a:solidFill>
                  <a:schemeClr val="tx1"/>
                </a:solidFill>
              </a:rPr>
              <a:t>октября – Всемирный день защиты животных!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мире высоких технологий нет более беспомощных существ, чем животные: дикие или домашние – их жизнь во многом зависит от человека. День защиты животных призван напомнить об ответственности, которую мы несем за других обитателей планеты.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саду мы посвятили целую неделю этому празднику. В рамках этой тематической недели было проведено много мероприятий. Ребята познакомились с «Красной книгой» и животными, которые в нее внесены, почитали сказки: «Айболит», «Лев и собачка», «Пожарные собаки», разгадывали загадки о животных, играли в игры: «Кто где живет?», «Доктор Айболит», «Ветеринар». Дети познакомились с интересной презентацией, посвященной Всемирному дню защиты животных, и с видеороликом «10 животных, вымерших по вине человека».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конце занимательной недели воспитанники представили свои впечатления в рисунках под названием «Мой любимый котенок».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Неделя запомнилась всем веселым настроением, познавательной насыщенностью!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Всемирный день защиты животных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photo_16019786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67022"/>
            <a:ext cx="1905000" cy="125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oto_1601978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81298"/>
            <a:ext cx="10953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79.lipetskddo.ru/files/images/albums/foto_5314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3" y="2924323"/>
            <a:ext cx="5087615" cy="38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46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0" y="1628800"/>
            <a:ext cx="4392488" cy="4896543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рамках проекта, посвященного Году Здоровья в ясельной группе состоялось тематическое НОД.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К ребятам в гости пришел Зайчик, который ходил без шапки и заболел. Дети проявили большое желание ему помочь. А чтобы зайка побыстрее вылечился слепили ему разноцветные </a:t>
            </a:r>
            <a:r>
              <a:rPr lang="ru-RU" dirty="0" err="1">
                <a:solidFill>
                  <a:schemeClr val="tx1"/>
                </a:solidFill>
              </a:rPr>
              <a:t>витаминки</a:t>
            </a:r>
            <a:r>
              <a:rPr lang="ru-RU" dirty="0">
                <a:solidFill>
                  <a:schemeClr val="tx1"/>
                </a:solidFill>
              </a:rPr>
              <a:t> и сложили их в баночку. </a:t>
            </a:r>
            <a:r>
              <a:rPr lang="ru-RU" dirty="0" err="1">
                <a:solidFill>
                  <a:schemeClr val="tx1"/>
                </a:solidFill>
              </a:rPr>
              <a:t>Витаминок</a:t>
            </a:r>
            <a:r>
              <a:rPr lang="ru-RU" dirty="0">
                <a:solidFill>
                  <a:schemeClr val="tx1"/>
                </a:solidFill>
              </a:rPr>
              <a:t> получилось очень много и зайчик пообещал малышам, что поделится ими с другими обитателями леса.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Воспитанники пожелали здоровья зайчику.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Лепка </a:t>
            </a:r>
            <a:r>
              <a:rPr lang="ru-RU" dirty="0" err="1">
                <a:solidFill>
                  <a:schemeClr val="tx1"/>
                </a:solidFill>
              </a:rPr>
              <a:t>витаминчиков</a:t>
            </a:r>
            <a:r>
              <a:rPr lang="ru-RU" dirty="0">
                <a:solidFill>
                  <a:schemeClr val="tx1"/>
                </a:solidFill>
              </a:rPr>
              <a:t> преследовала своей целью не только вспомнить о здоровье, но и закрепить навыки работы с пластилином. Дети учились отщипывать маленькие кусочки, скатывать их на дощечке. Это помогает с развитием мелкой моторики , также как и складывание шариков на силуэт баночки.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Здоровы не только зверята, но и ребята!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Лепка «витамины в баночке».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IMG-20201006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94342"/>
            <a:ext cx="1440160" cy="1911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-20201006-W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4156"/>
            <a:ext cx="1306886" cy="1734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zen_doc/1221393/pub_5e6f476b4f80686f3cb70917_5e6f4b2e3e1cee725cf96c82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6059"/>
            <a:ext cx="3130116" cy="324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07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51919" y="1628800"/>
            <a:ext cx="5184577" cy="4824535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детском саду был проведен тематический день «День улыбки». В начале мероприятия ребята познакомились с историей создания смайлика, с художником, придумавшим эту эмблему. Дошкольники  отправились в «Страну Улыбка», где волшебство помогало им почувствовать свои положительные эмоции, делились своими ощущениями. Жители «Страны  Улыбка» узнали, почему так полезно улыбаться. Дети играли в различные игры, рисовали, собирали разрезных смайликов, беседовали, отвечали на вопросы, и самое главное улыбались друг другу. Дети пели песни «Улыбка», «Дружба», поиграли в игру «Улыбнись сам себе».  С помощью мимических этюдов познакомились с видами улыбок (искренней, ответной, таинственной, грустной, лукавой)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 Ребята зарядились хорошим настроением, много улыбались и просто повеселились от души! А ведь хорошее настроение - залог успеха!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Тематический день «день улыбки».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IMG-20201007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91" y="162237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7.pngwing.com/pngs/1010/487/png-transparent-sun-illustration-smiling-sun-smile-smiling-sun-photography-smiley-desktop-wallpap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23500"/>
            <a:ext cx="3418366" cy="350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-20201007-WA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36751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31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5" y="1484784"/>
            <a:ext cx="4968553" cy="4824535"/>
          </a:xfrm>
        </p:spPr>
        <p:txBody>
          <a:bodyPr>
            <a:normAutofit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Как важно с самого раннего детства прививать у детей хорошие и добрые качества характера. В старшей группе педагог вместе с ребятами приготовили волшебный сундучок «Добрых слов». С помощью ярких смайликов можно вспомнить и сказать друг другу много добрых слов. И воспитанники так и сделали. Порадовали друг друга словами благодарности, комплиментами и просто улыбнулись от теплоты своих сердец!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Сундучок «добрых слов».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IMG-20201005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80" y="653118"/>
            <a:ext cx="1905000" cy="1666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-20201005-WA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bs.twimg.com/media/DF-VBxzWsAAxss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9"/>
          <a:stretch/>
        </p:blipFill>
        <p:spPr bwMode="auto">
          <a:xfrm>
            <a:off x="-108520" y="3546473"/>
            <a:ext cx="3823060" cy="181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19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7" y="1334156"/>
            <a:ext cx="6840760" cy="5523843"/>
          </a:xfrm>
        </p:spPr>
        <p:txBody>
          <a:bodyPr>
            <a:noAutofit/>
          </a:bodyPr>
          <a:lstStyle/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нашем дошкольном учреждении состоялся конкурс информационных уголков для родителей воспитанников среди педагогов.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Воспитатели придерживались следующих рекомендаций к оформлению стендов:</a:t>
            </a:r>
          </a:p>
          <a:p>
            <a:pPr indent="457200" algn="just"/>
            <a:r>
              <a:rPr lang="ru-RU" sz="1000" b="1" dirty="0">
                <a:solidFill>
                  <a:schemeClr val="tx1"/>
                </a:solidFill>
              </a:rPr>
              <a:t>Родительский </a:t>
            </a:r>
            <a:r>
              <a:rPr lang="ru-RU" sz="1000" b="1" dirty="0" smtClean="0">
                <a:solidFill>
                  <a:schemeClr val="tx1"/>
                </a:solidFill>
              </a:rPr>
              <a:t>уголок </a:t>
            </a:r>
            <a:r>
              <a:rPr lang="ru-RU" sz="1000" dirty="0" smtClean="0">
                <a:solidFill>
                  <a:schemeClr val="tx1"/>
                </a:solidFill>
              </a:rPr>
              <a:t>доступен </a:t>
            </a:r>
            <a:r>
              <a:rPr lang="ru-RU" sz="1000" dirty="0">
                <a:solidFill>
                  <a:schemeClr val="tx1"/>
                </a:solidFill>
              </a:rPr>
              <a:t>и удобен для восприятия </a:t>
            </a:r>
            <a:r>
              <a:rPr lang="ru-RU" sz="1000" i="1" dirty="0">
                <a:solidFill>
                  <a:schemeClr val="tx1"/>
                </a:solidFill>
              </a:rPr>
              <a:t>(чтения)</a:t>
            </a:r>
            <a:r>
              <a:rPr lang="ru-RU" sz="1000" dirty="0">
                <a:solidFill>
                  <a:schemeClr val="tx1"/>
                </a:solidFill>
              </a:rPr>
              <a:t> </a:t>
            </a:r>
            <a:r>
              <a:rPr lang="ru-RU" sz="1000" b="1" dirty="0">
                <a:solidFill>
                  <a:schemeClr val="tx1"/>
                </a:solidFill>
              </a:rPr>
              <a:t>информации</a:t>
            </a:r>
            <a:r>
              <a:rPr lang="ru-RU" sz="1000" dirty="0">
                <a:solidFill>
                  <a:schemeClr val="tx1"/>
                </a:solidFill>
              </a:rPr>
              <a:t>, содержателен, эстетически и красочно </a:t>
            </a:r>
            <a:r>
              <a:rPr lang="ru-RU" sz="1000" b="1" dirty="0" err="1">
                <a:solidFill>
                  <a:schemeClr val="tx1"/>
                </a:solidFill>
              </a:rPr>
              <a:t>оформленн</a:t>
            </a:r>
            <a:r>
              <a:rPr lang="ru-RU" sz="1000" dirty="0">
                <a:solidFill>
                  <a:schemeClr val="tx1"/>
                </a:solidFill>
              </a:rPr>
              <a:t>.</a:t>
            </a:r>
          </a:p>
          <a:p>
            <a:pPr indent="457200" algn="just"/>
            <a:r>
              <a:rPr lang="ru-RU" sz="1000" b="1" dirty="0">
                <a:solidFill>
                  <a:schemeClr val="tx1"/>
                </a:solidFill>
              </a:rPr>
              <a:t>Информация</a:t>
            </a:r>
            <a:r>
              <a:rPr lang="ru-RU" sz="1000" dirty="0">
                <a:solidFill>
                  <a:schemeClr val="tx1"/>
                </a:solidFill>
              </a:rPr>
              <a:t>, размещенная на стендах, актуальна, достоверна, </a:t>
            </a:r>
            <a:r>
              <a:rPr lang="ru-RU" sz="1000" b="1" dirty="0" err="1">
                <a:solidFill>
                  <a:schemeClr val="tx1"/>
                </a:solidFill>
              </a:rPr>
              <a:t>рекомендации</a:t>
            </a:r>
            <a:r>
              <a:rPr lang="ru-RU" sz="1000" dirty="0" err="1">
                <a:solidFill>
                  <a:schemeClr val="tx1"/>
                </a:solidFill>
              </a:rPr>
              <a:t>и</a:t>
            </a:r>
            <a:r>
              <a:rPr lang="ru-RU" sz="1000" dirty="0">
                <a:solidFill>
                  <a:schemeClr val="tx1"/>
                </a:solidFill>
              </a:rPr>
              <a:t> консультации подобраны с учетом возрастных особенностей детей.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При </a:t>
            </a:r>
            <a:r>
              <a:rPr lang="ru-RU" sz="1000" b="1" dirty="0" smtClean="0">
                <a:solidFill>
                  <a:schemeClr val="tx1"/>
                </a:solidFill>
              </a:rPr>
              <a:t>оформлении </a:t>
            </a:r>
            <a:r>
              <a:rPr lang="ru-RU" sz="1000" dirty="0" smtClean="0">
                <a:solidFill>
                  <a:schemeClr val="tx1"/>
                </a:solidFill>
              </a:rPr>
              <a:t>стендов </a:t>
            </a:r>
            <a:r>
              <a:rPr lang="ru-RU" sz="1000" dirty="0">
                <a:solidFill>
                  <a:schemeClr val="tx1"/>
                </a:solidFill>
              </a:rPr>
              <a:t>не злоупотребляют декоративными элементами.</a:t>
            </a:r>
          </a:p>
          <a:p>
            <a:pPr indent="457200" algn="just"/>
            <a:r>
              <a:rPr lang="ru-RU" sz="1000" b="1" dirty="0">
                <a:solidFill>
                  <a:schemeClr val="tx1"/>
                </a:solidFill>
              </a:rPr>
              <a:t>Информация</a:t>
            </a:r>
            <a:r>
              <a:rPr lang="ru-RU" sz="1000" dirty="0">
                <a:solidFill>
                  <a:schemeClr val="tx1"/>
                </a:solidFill>
              </a:rPr>
              <a:t>, размещенная на стенде для </a:t>
            </a:r>
            <a:r>
              <a:rPr lang="ru-RU" sz="1000" b="1" dirty="0">
                <a:solidFill>
                  <a:schemeClr val="tx1"/>
                </a:solidFill>
              </a:rPr>
              <a:t>родителей</a:t>
            </a:r>
            <a:r>
              <a:rPr lang="ru-RU" sz="1000" dirty="0">
                <a:solidFill>
                  <a:schemeClr val="tx1"/>
                </a:solidFill>
              </a:rPr>
              <a:t>, динамична. Материал обновляется.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При размещении авторского печатного материала на стенде имеется ссылка на издание, автора.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Педагогами соблюдены следующие требования к содержанию </a:t>
            </a:r>
            <a:r>
              <a:rPr lang="ru-RU" sz="1000" b="1" dirty="0">
                <a:solidFill>
                  <a:schemeClr val="tx1"/>
                </a:solidFill>
              </a:rPr>
              <a:t>уголка</a:t>
            </a:r>
            <a:r>
              <a:rPr lang="ru-RU" sz="1000" dirty="0">
                <a:solidFill>
                  <a:schemeClr val="tx1"/>
                </a:solidFill>
              </a:rPr>
              <a:t>: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 визитная карточка группы.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 режим, сетка занятий, </a:t>
            </a:r>
            <a:r>
              <a:rPr lang="ru-RU" sz="1000" b="1" dirty="0" smtClean="0">
                <a:solidFill>
                  <a:schemeClr val="tx1"/>
                </a:solidFill>
              </a:rPr>
              <a:t>информация </a:t>
            </a:r>
            <a:r>
              <a:rPr lang="ru-RU" sz="1000" dirty="0" smtClean="0">
                <a:solidFill>
                  <a:schemeClr val="tx1"/>
                </a:solidFill>
              </a:rPr>
              <a:t>о </a:t>
            </a:r>
            <a:r>
              <a:rPr lang="ru-RU" sz="1000" dirty="0">
                <a:solidFill>
                  <a:schemeClr val="tx1"/>
                </a:solidFill>
              </a:rPr>
              <a:t>содержании тематической недели </a:t>
            </a:r>
            <a:r>
              <a:rPr lang="ru-RU" sz="1000" i="1" dirty="0">
                <a:solidFill>
                  <a:schemeClr val="tx1"/>
                </a:solidFill>
              </a:rPr>
              <a:t>(название недели, цель, содержание работы)</a:t>
            </a:r>
            <a:r>
              <a:rPr lang="ru-RU" sz="1000" dirty="0">
                <a:solidFill>
                  <a:schemeClr val="tx1"/>
                </a:solidFill>
              </a:rPr>
              <a:t>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 </a:t>
            </a:r>
            <a:r>
              <a:rPr lang="ru-RU" sz="1000" b="1" dirty="0" smtClean="0">
                <a:solidFill>
                  <a:schemeClr val="tx1"/>
                </a:solidFill>
              </a:rPr>
              <a:t>информация </a:t>
            </a:r>
            <a:r>
              <a:rPr lang="ru-RU" sz="1000" dirty="0" smtClean="0">
                <a:solidFill>
                  <a:schemeClr val="tx1"/>
                </a:solidFill>
              </a:rPr>
              <a:t>о </a:t>
            </a:r>
            <a:r>
              <a:rPr lang="ru-RU" sz="1000" dirty="0">
                <a:solidFill>
                  <a:schemeClr val="tx1"/>
                </a:solidFill>
              </a:rPr>
              <a:t>возрастных особенностях детей группы.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Оборудовано место для организации выставки детских работ.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 доска объявлений.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Меню 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 странички специалистов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 </a:t>
            </a:r>
            <a:r>
              <a:rPr lang="ru-RU" sz="1000" b="1" dirty="0">
                <a:solidFill>
                  <a:schemeClr val="tx1"/>
                </a:solidFill>
              </a:rPr>
              <a:t>информация по ОБЖ</a:t>
            </a:r>
            <a:r>
              <a:rPr lang="ru-RU" sz="1000" dirty="0">
                <a:solidFill>
                  <a:schemeClr val="tx1"/>
                </a:solidFill>
              </a:rPr>
              <a:t>, ПДД, ЗОЖ, консультации о сохранении и укреплении здоровья воспитанников и т. д.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В наличии </a:t>
            </a:r>
            <a:r>
              <a:rPr lang="ru-RU" sz="1000" b="1" dirty="0" smtClean="0">
                <a:solidFill>
                  <a:schemeClr val="tx1"/>
                </a:solidFill>
              </a:rPr>
              <a:t>рекомендации </a:t>
            </a:r>
            <a:r>
              <a:rPr lang="ru-RU" sz="1000" dirty="0" smtClean="0">
                <a:solidFill>
                  <a:schemeClr val="tx1"/>
                </a:solidFill>
              </a:rPr>
              <a:t>по </a:t>
            </a:r>
            <a:r>
              <a:rPr lang="ru-RU" sz="1000" dirty="0">
                <a:solidFill>
                  <a:schemeClr val="tx1"/>
                </a:solidFill>
              </a:rPr>
              <a:t>подготовке к праздникам (разучивание стихотворного, музыкального репертуара, подготовка костюмов).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Консультации для </a:t>
            </a:r>
            <a:r>
              <a:rPr lang="ru-RU" sz="1000" b="1" dirty="0">
                <a:solidFill>
                  <a:schemeClr val="tx1"/>
                </a:solidFill>
              </a:rPr>
              <a:t>родителей</a:t>
            </a:r>
            <a:r>
              <a:rPr lang="ru-RU" sz="1000" dirty="0">
                <a:solidFill>
                  <a:schemeClr val="tx1"/>
                </a:solidFill>
              </a:rPr>
              <a:t>, ширмы – передвижки по тематике.</a:t>
            </a:r>
          </a:p>
          <a:p>
            <a:pPr indent="457200" algn="just"/>
            <a:r>
              <a:rPr lang="ru-RU" sz="1000" b="1" dirty="0">
                <a:solidFill>
                  <a:schemeClr val="tx1"/>
                </a:solidFill>
              </a:rPr>
              <a:t>Рекомендации родителям </a:t>
            </a:r>
            <a:r>
              <a:rPr lang="ru-RU" sz="1000" dirty="0">
                <a:solidFill>
                  <a:schemeClr val="tx1"/>
                </a:solidFill>
              </a:rPr>
              <a:t>по образовательной деятельности в семье.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Участие </a:t>
            </a:r>
            <a:r>
              <a:rPr lang="ru-RU" sz="1000" b="1" dirty="0">
                <a:solidFill>
                  <a:schemeClr val="tx1"/>
                </a:solidFill>
              </a:rPr>
              <a:t>родителей в жизни ДОУ</a:t>
            </a:r>
            <a:r>
              <a:rPr lang="ru-RU" sz="1000" dirty="0">
                <a:solidFill>
                  <a:schemeClr val="tx1"/>
                </a:solidFill>
              </a:rPr>
              <a:t>, </a:t>
            </a:r>
            <a:r>
              <a:rPr lang="ru-RU" sz="1000" i="1" dirty="0">
                <a:solidFill>
                  <a:schemeClr val="tx1"/>
                </a:solidFill>
              </a:rPr>
              <a:t>«панорама добрых дел»</a:t>
            </a:r>
            <a:endParaRPr lang="ru-RU" sz="1000" dirty="0">
              <a:solidFill>
                <a:schemeClr val="tx1"/>
              </a:solidFill>
            </a:endParaRP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И т.д.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А победителями стали воспитатели старшей, подготовительной и ясельной групп. Ура!!!</a:t>
            </a:r>
          </a:p>
          <a:p>
            <a:pPr indent="457200" algn="just"/>
            <a:r>
              <a:rPr lang="ru-RU" sz="1000" dirty="0">
                <a:solidFill>
                  <a:schemeClr val="tx1"/>
                </a:solidFill>
              </a:rPr>
              <a:t>Огромная благодарность всем участникам конкурса за их каждодневный труд на благо детей и их родителей!</a:t>
            </a:r>
          </a:p>
          <a:p>
            <a:r>
              <a:rPr lang="ru-RU" sz="900" dirty="0">
                <a:solidFill>
                  <a:schemeClr val="tx1"/>
                </a:solidFill>
              </a:rPr>
              <a:t/>
            </a:r>
            <a:br>
              <a:rPr lang="ru-RU" sz="900" dirty="0">
                <a:solidFill>
                  <a:schemeClr val="tx1"/>
                </a:solidFill>
              </a:rPr>
            </a:b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6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Выставка-конкурс родительских информационных уголков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IMG-20200930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3861048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-20201002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1334156"/>
            <a:ext cx="1905000" cy="1609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680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9992" y="1334156"/>
            <a:ext cx="4392488" cy="5616623"/>
          </a:xfrm>
        </p:spPr>
        <p:txBody>
          <a:bodyPr>
            <a:normAutofit fontScale="55000" lnSpcReduction="20000"/>
          </a:bodyPr>
          <a:lstStyle/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Спасибо тем, кто клятву дал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«Не навреди»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Спасибо тем, кто не устал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Больных лечить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Тому, кто жизнь дарует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Не за плату,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Достойному потомку </a:t>
            </a:r>
            <a:r>
              <a:rPr lang="ru-RU" sz="2200" dirty="0" err="1">
                <a:solidFill>
                  <a:schemeClr val="tx1"/>
                </a:solidFill>
              </a:rPr>
              <a:t>Гипократа</a:t>
            </a:r>
            <a:r>
              <a:rPr lang="ru-RU" sz="2200" dirty="0">
                <a:solidFill>
                  <a:schemeClr val="tx1"/>
                </a:solidFill>
              </a:rPr>
              <a:t>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Я говорю «Спасибо Вам!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Спасибо нашим докторам!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5 октября – международный день врача. Ежегодно в первый понедельник октября во многих странах отмечают этот праздник, который считается днем солидарности и активных действий врачей всего мира. Ведь главная цель доктора любой национальности – улучшение и сохранение здоровья пациентов. Это праздник людей, выбравших самую гуманную профессию в мире, чье значение сложно переоценить, ведь медицинские работники ежедневно спасают человеческие жизни и лечат всевозможные заболевания и недуги. Еще мы хотим сказать: «Спасибо врачам и всем медицинским работникам, на чьих плечах сейчас борьба с распространением </a:t>
            </a:r>
            <a:r>
              <a:rPr lang="ru-RU" sz="2200" dirty="0" err="1">
                <a:solidFill>
                  <a:schemeClr val="tx1"/>
                </a:solidFill>
              </a:rPr>
              <a:t>коронавируса</a:t>
            </a:r>
            <a:r>
              <a:rPr lang="ru-RU" sz="2200" dirty="0">
                <a:solidFill>
                  <a:schemeClr val="tx1"/>
                </a:solidFill>
              </a:rPr>
              <a:t>. От ответственности и самодисциплины каждого из нас зависит то, как скоро прекратится эпидемия. Ограничить передвижения, соблюдать меры гигиены – лучшая помощь врачам!».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В нашем саду в подготовительной группе прошло тематическое мероприятие «День врача». Ребята закрепили представление о труде медицинских работников, расширили и уточнили знания о труде врачей, имеющих разные специализации (стоматолог, педиатр и т.д.). воспитатель побеседовала с детьми о том, какая важная и сложная работа у врачей, тем более сейчас в такое тяжелое время борьбы с </a:t>
            </a:r>
            <a:r>
              <a:rPr lang="ru-RU" sz="2200" dirty="0" err="1">
                <a:solidFill>
                  <a:schemeClr val="tx1"/>
                </a:solidFill>
              </a:rPr>
              <a:t>коронавирусом</a:t>
            </a:r>
            <a:r>
              <a:rPr lang="ru-RU" sz="2200" dirty="0">
                <a:solidFill>
                  <a:schemeClr val="tx1"/>
                </a:solidFill>
              </a:rPr>
              <a:t>. Воспитанники познакомились с занимательной презентацией о профессии врача и видеороликом для детей о </a:t>
            </a:r>
            <a:r>
              <a:rPr lang="ru-RU" sz="2200" dirty="0" err="1">
                <a:solidFill>
                  <a:schemeClr val="tx1"/>
                </a:solidFill>
              </a:rPr>
              <a:t>коронавирусной</a:t>
            </a:r>
            <a:r>
              <a:rPr lang="ru-RU" sz="2200" dirty="0">
                <a:solidFill>
                  <a:schemeClr val="tx1"/>
                </a:solidFill>
              </a:rPr>
              <a:t> инфекции, поиграли в игры «Кем быть?» и «Прием у врача», подготовили рисунки «Спасибо врачам!».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Международный день врача.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photo_1602573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44" y="1556791"/>
            <a:ext cx="1839416" cy="2090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hoto_1602573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9701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avatars.mds.yandex.net/get-zen_doc/1862846/pub_5defce75ec575b00aee9324e_5df121344e057700ae43fbde/scale_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31" y="3613723"/>
            <a:ext cx="3317106" cy="33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10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1" y="1556792"/>
            <a:ext cx="4824537" cy="5040559"/>
          </a:xfrm>
        </p:spPr>
        <p:txBody>
          <a:bodyPr>
            <a:normAutofit fontScale="9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Накануне 90-летия нашей районной газеты «Знамя» наши сотрудники и воспитанники приняли участие в нескольких мероприятиях, организованных редакцией издания.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Педагог старшей группы вместе с детьми приняли участие в конкурсе «Пожелтевшие страницы». Создали красочный коллаж из старых номеров газеты и рассказали в нем, о том, почему хранят эти экземпляры и чем они для важны.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Также педагоги приняли участие в выставке творческих работ, организованной в районном музее, на тему «Вторая жизнь районной газеты». А младший воспитатель написала небольшую статью о своем знакомстве с газетой и отправила ее на конкурс «Со «Знаменкой» по </a:t>
            </a:r>
            <a:r>
              <a:rPr lang="ru-RU" dirty="0" smtClean="0">
                <a:solidFill>
                  <a:schemeClr val="tx1"/>
                </a:solidFill>
              </a:rPr>
              <a:t>жизни.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Со «</a:t>
            </a:r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знаменкой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» по жизни.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IMG_20201008_155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8" y="814198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201008_1553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80" y="1811182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d10187.edu35.ru/wp-content/uploads/2020/04/gazeta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4394"/>
            <a:ext cx="2828623" cy="3292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59496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9579" y="1196752"/>
            <a:ext cx="4966917" cy="5400599"/>
          </a:xfrm>
        </p:spPr>
        <p:txBody>
          <a:bodyPr>
            <a:normAutofit fontScale="6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Сегодня в магазинах представлено огромное количество самых разнообразных игр, созданных для детей. И, выбирая игры для детей, трудно не запутаться, не растеряться. Кроме того, часто бывают случаи, когда купленная игра не вызывает у малыша интереса, или в нее неудобно играть, или же качество игры оставляет желать лучшего. Анализируя игры, которые имеются в ясельной группе, воспитатель поняла, что не все из них используются так часто, как хотелось бы.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Она задумалась над тем, чем пополнить центр дидактических игр и как разнообразить игровую </a:t>
            </a:r>
            <a:r>
              <a:rPr lang="ru-RU" b="1" dirty="0">
                <a:solidFill>
                  <a:schemeClr val="tx1"/>
                </a:solidFill>
              </a:rPr>
              <a:t>среду группы</a:t>
            </a:r>
            <a:r>
              <a:rPr lang="ru-RU" dirty="0">
                <a:solidFill>
                  <a:schemeClr val="tx1"/>
                </a:solidFill>
              </a:rPr>
              <a:t>. Изучив материалы по данной теме педагог пришла к выводу, что самым лучшим вариантом станет создание игр </a:t>
            </a:r>
            <a:r>
              <a:rPr lang="ru-RU" b="1" dirty="0">
                <a:solidFill>
                  <a:schemeClr val="tx1"/>
                </a:solidFill>
              </a:rPr>
              <a:t>своими руками</a:t>
            </a:r>
            <a:r>
              <a:rPr lang="ru-RU" dirty="0">
                <a:solidFill>
                  <a:schemeClr val="tx1"/>
                </a:solidFill>
              </a:rPr>
              <a:t>, причем, совместно с детьми. Такое занятие, безусловно, станет весьма полезным для малышей, а </a:t>
            </a:r>
            <a:r>
              <a:rPr lang="ru-RU" b="1" dirty="0">
                <a:solidFill>
                  <a:schemeClr val="tx1"/>
                </a:solidFill>
              </a:rPr>
              <a:t>педагогам</a:t>
            </a:r>
            <a:r>
              <a:rPr lang="ru-RU" dirty="0">
                <a:solidFill>
                  <a:schemeClr val="tx1"/>
                </a:solidFill>
              </a:rPr>
              <a:t> поможет решить сразу большое количество задач. Более того, создание собственной </a:t>
            </a:r>
            <a:r>
              <a:rPr lang="ru-RU" i="1" dirty="0">
                <a:solidFill>
                  <a:schemeClr val="tx1"/>
                </a:solidFill>
              </a:rPr>
              <a:t>«авторской»</a:t>
            </a:r>
            <a:r>
              <a:rPr lang="ru-RU" dirty="0">
                <a:solidFill>
                  <a:schemeClr val="tx1"/>
                </a:solidFill>
              </a:rPr>
              <a:t> игры способствует реализации принципа индивидуализации образовательной </a:t>
            </a:r>
            <a:r>
              <a:rPr lang="ru-RU" b="1" dirty="0">
                <a:solidFill>
                  <a:schemeClr val="tx1"/>
                </a:solidFill>
              </a:rPr>
              <a:t>среды </a:t>
            </a:r>
            <a:r>
              <a:rPr lang="ru-RU" dirty="0">
                <a:solidFill>
                  <a:schemeClr val="tx1"/>
                </a:solidFill>
              </a:rPr>
              <a:t>(по ФГОС ДО, так как каждый </a:t>
            </a:r>
            <a:r>
              <a:rPr lang="ru-RU" b="1" dirty="0">
                <a:solidFill>
                  <a:schemeClr val="tx1"/>
                </a:solidFill>
              </a:rPr>
              <a:t>ребенок</a:t>
            </a:r>
            <a:r>
              <a:rPr lang="ru-RU" dirty="0">
                <a:solidFill>
                  <a:schemeClr val="tx1"/>
                </a:solidFill>
              </a:rPr>
              <a:t> может проявить себя в этом интересном деле и внести свой вклад в пополнение игровых центров). Малыши учатся ценить свой и чужой труд, оказывать друг другу посильную помощь, и, конечно, играть вместе и по правилам. Кроме того, создание собственных игр с участием родителей должно положительным образом сказаться на детско-родительских отношениях и на взаимодействии семьи и ДОУ.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 данный момент воспитатель изготовила дидактическую игру «Геометрические фигуры». Дети с большим удовольствием приняли участие в игре. В ходе знакомства с игрой, ребята приобрели новые знания о свойствах предметов и показали свою способность найти нужную фигуру среди ряда других геометрических фигур.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Это только начало. Все наши совместно изготовленные игры в ближайшем будущем.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00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Дидактическая игра «геометрические фигуры».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IMG-20201012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63646"/>
            <a:ext cx="1584176" cy="2102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-20201012-W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1356541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get-zen_doc/128694/pub_5ddbc8576b888b11ecbd8439_5ddbc8e0cf927e718e2e3f89/scale_12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8602"/>
            <a:ext cx="3651621" cy="273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91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1628800"/>
            <a:ext cx="4968552" cy="4824535"/>
          </a:xfrm>
        </p:spPr>
        <p:txBody>
          <a:bodyPr>
            <a:normAutofit fontScale="9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Ежегодно 15 октября отмечается «Всемирный день чистых рук». Этот день проходит под девизом «Чистые руки спасают жизнь». Он призван привлечь внимание детей к своевременному и правильному мытью рук с мылом, ведь это самый эффективный способ не только защитить себя от различных заболеваний, но и остановить их рост.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ясельной группе прошла акция «Чистые руки». Дети познакомились с презентацией, в которой подробно рассказывалось как надо правильно мыть руки. А также ребята посмотрели мультик «Чистюля».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Итогом акции стал коллективный рисунок «Разноцветные ладошки», по окончании малыши отмывали свои ручки в соответствии с правилами и на основании показа педагога.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Всемирный день чистых рук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IMG-20201013-WA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49" y="1628056"/>
            <a:ext cx="1362391" cy="1808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-20201013-WA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301905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for-teacher.ru/edu/data/img/pic-023s7rcjz9-00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0139"/>
            <a:ext cx="4301873" cy="28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11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Наши праздники!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ds04.infourok.ru/uploads/ex/0bb3/0009cfb2-6e12ff5f/hello_html_m19e0b9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4918047" cy="38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4854798"/>
            <a:ext cx="4572000" cy="17722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ru-RU" sz="2800" b="1" dirty="0">
                <a:solidFill>
                  <a:srgbClr val="606060"/>
                </a:solidFill>
                <a:latin typeface="Times New Roman Cyr" panose="02020603050405020304" pitchFamily="18" charset="0"/>
              </a:rPr>
              <a:t>Что такое праздник?</a:t>
            </a:r>
          </a:p>
          <a:p>
            <a:pPr fontAlgn="base"/>
            <a:r>
              <a:rPr lang="ru-RU" sz="2000" b="1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Александр 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Вырвич</a:t>
            </a:r>
            <a:endParaRPr lang="ru-RU" sz="2000" b="1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pPr fontAlgn="base">
              <a:lnSpc>
                <a:spcPts val="1700"/>
              </a:lnSpc>
            </a:pP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- Что такое праздник?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                - Это все же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Просто состояние души.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Ведь она  грустить  одна  не может.</a:t>
            </a:r>
            <a:b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Долго не живет никто в глуши.</a:t>
            </a:r>
          </a:p>
        </p:txBody>
      </p:sp>
    </p:spTree>
    <p:extLst>
      <p:ext uri="{BB962C8B-B14F-4D97-AF65-F5344CB8AC3E}">
        <p14:creationId xmlns:p14="http://schemas.microsoft.com/office/powerpoint/2010/main" val="3982570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7" y="1556792"/>
            <a:ext cx="4608513" cy="5184575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Педагогом-психологом в рамках проекта «В мире добра» был проведен семинар-практикум «Толерантны ли мы» для воспитателей нашего учреждения с целью привлечения внимания педагогического коллектива к проблемам толерантности.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начале мероприятия педагоги приняли активное участие в беседе и дали следующие определения толерантности: принятие другого мнения, проявление сочувствия и сострадания, признание ценностей и многообразия культур, умение понимать друг друга. Воспитатели выполнили ряд упражнений: «Салфетка», «Чем мы похожи», «Комплименты», «Найди друга» и т.д.  Проиграв игры учились понимать чувства, настроения, мотивы поведения других людей, устанавливать причины отсутствия взаимопонимания.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конце игр образовали круг и хором произнесли слова: «Люди на свет рождаются разными: непохожими, своеобразными. Чтобы других ты смог понимать, нужно терпенье в себе воспитать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Семинар-практикум «</a:t>
            </a:r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толеранты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 ли мы?».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6386" name="Picture 2" descr="IMG-20201013-WA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83" y="166967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G-20201013-WA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486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ov.cso52.ru/cso/ard/news/ard-cso-news-490/ard-cso-news-490_151930134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3788572"/>
            <a:ext cx="3603009" cy="27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68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7" y="980728"/>
            <a:ext cx="4680521" cy="5760639"/>
          </a:xfrm>
        </p:spPr>
        <p:txBody>
          <a:bodyPr>
            <a:normAutofit fontScale="6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Традиционно в нашем детском саду проводятся выставки – конкурсы поделок творчества родителей и детей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Подготовка и проведение выставок способствует объединению усилий нашего детского сада и семьи в воспитании и обучении детей, созданию условий для повышения педагогической культуры родителей, развитию детского и семейного творчества!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процессе создания и изготовления поделок совместно с родителями дети испытывают положительные эмоции, радость общения в труде и совместной деятельности.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Не прошла стороной, и чудесная пора осени, которая вдохновляет своей яркостью и пестротой красок на воплощение прекрасных творческих идей.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С 14 по 16 октября в нашем детском саду прошла выставка - конкурс поделок из природного материала «Осеннее ассорти».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Для создания неповторимых шедевров использовались дары осени – овощи, фрукты, сухоцветы, шишки, мох, ягоды.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каждой работе прослеживалась творческая индивидуальность и фантазия. Все работы оригинальны, неповторимы и интересны.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Детское и педагогическое жюри оценило все работы и присудили следующие места: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1 место – работы детей и родителей 2 младшей группы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2 место  - работы детей и родителей 1 младшей группы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3 </a:t>
            </a:r>
            <a:r>
              <a:rPr lang="ru-RU" dirty="0">
                <a:solidFill>
                  <a:schemeClr val="tx1"/>
                </a:solidFill>
              </a:rPr>
              <a:t>место - работы детей и родителей старшей группы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Благодарим </a:t>
            </a:r>
            <a:r>
              <a:rPr lang="ru-RU" dirty="0">
                <a:solidFill>
                  <a:schemeClr val="tx1"/>
                </a:solidFill>
              </a:rPr>
              <a:t>всех участников и победителей выставки-конкурса поделок!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Осеннее ассорти.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WhatsApp Image 2020-10-19 at 10.31.19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5507"/>
            <a:ext cx="1484071" cy="2005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hatsApp Image 2020-10-19 at 10.31.28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331640" cy="1799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mg-fotki.yandex.ru/get/6612/131624064.244/0_91dcf_8c5f182d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85" y="3318405"/>
            <a:ext cx="3502790" cy="350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475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6015" y="1334156"/>
            <a:ext cx="4248473" cy="5335203"/>
          </a:xfrm>
        </p:spPr>
        <p:txBody>
          <a:bodyPr>
            <a:normAutofit fontScale="55000" lnSpcReduction="20000"/>
          </a:bodyPr>
          <a:lstStyle/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Половая идентификация и формирование половых ролей в дошкольном детстве происходит динамично. Пол - это первая категория, в которой ребенок осознает себя как индивидуальность.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 День 11 октября провозглашен Генеральной Ассамблеей ООН Международным днем девочек. Праздник призывает общественность уважать хрупкость женского пола и защищать с самых малых лет. Осознание ребенком своей половой принадлежности имеет определяющее значение для развития его личности.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В гости к детям пришла </a:t>
            </a:r>
            <a:r>
              <a:rPr lang="ru-RU" sz="2200" dirty="0" err="1">
                <a:solidFill>
                  <a:schemeClr val="tx1"/>
                </a:solidFill>
              </a:rPr>
              <a:t>Одюдючка</a:t>
            </a:r>
            <a:r>
              <a:rPr lang="ru-RU" sz="2200" dirty="0">
                <a:solidFill>
                  <a:schemeClr val="tx1"/>
                </a:solidFill>
              </a:rPr>
              <a:t>, с которой они   познакомились с помощью   игры «Я - мальчик, меня зовут ... Я - девочка, меня зовут ...», где закрепили навыки соотношения имени и пола.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 </a:t>
            </a:r>
            <a:r>
              <a:rPr lang="ru-RU" sz="2200" dirty="0" err="1">
                <a:solidFill>
                  <a:schemeClr val="tx1"/>
                </a:solidFill>
              </a:rPr>
              <a:t>Одюдючке</a:t>
            </a:r>
            <a:r>
              <a:rPr lang="ru-RU" sz="2200" dirty="0">
                <a:solidFill>
                  <a:schemeClr val="tx1"/>
                </a:solidFill>
              </a:rPr>
              <a:t> объяснили, что все люди делятся на мужчин и женщин. А детей называют: мальчик и девочка. Мужчины - они сильнее, мужественнее, проворнее, а женщины - мягче, более хрупкие. Мальчики смелые, любят технику, а девочки - нежные, они любят украшения и сладости.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С совместной беседе психолога с детьми разобрали «Чем играют мальчики, чем играют девочки», «Одежду для мальчиков и девочек» где активизировали знания о расходящихся предпочтениях по полу.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Не забыв про праздник, девочки, показали свои наряды, продемонстрировали таланты в творческом конкурсе, рассказали о своих увлечениях. Мальчики подарили им заботу, тёплые слова и комплименты.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Дети не только праздновали «День девочек», но и многому научили </a:t>
            </a:r>
            <a:r>
              <a:rPr lang="ru-RU" sz="2200" dirty="0" err="1">
                <a:solidFill>
                  <a:schemeClr val="tx1"/>
                </a:solidFill>
              </a:rPr>
              <a:t>Одюдючку</a:t>
            </a:r>
            <a:r>
              <a:rPr lang="ru-RU" sz="2200" dirty="0">
                <a:solidFill>
                  <a:schemeClr val="tx1"/>
                </a:solidFill>
              </a:rPr>
              <a:t>, которая теперь сама знает и друзьям своим расскажет - кто такие девочки и мальчики, чем они отличаются и что между ними общего.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«Я – мальчик,, …я – девочка»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8436" name="Picture 4" descr="IMG-20201015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G-20201015-WA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5422"/>
            <a:ext cx="1905000" cy="1333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crosti.ru/patterns/00/20/4b/c0737749b6/preview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4" y="3122478"/>
            <a:ext cx="3735522" cy="373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93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3" y="1196752"/>
            <a:ext cx="4176465" cy="5544615"/>
          </a:xfrm>
        </p:spPr>
        <p:txBody>
          <a:bodyPr>
            <a:normAutofit fontScale="62500" lnSpcReduction="20000"/>
          </a:bodyPr>
          <a:lstStyle/>
          <a:p>
            <a:pPr indent="457200" algn="r"/>
            <a:r>
              <a:rPr lang="ru-RU" dirty="0">
                <a:solidFill>
                  <a:schemeClr val="tx1"/>
                </a:solidFill>
              </a:rPr>
              <a:t>Листья в поле пожелтели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И кружатся, и летят.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Лишь в бору поникли ели,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Зелень мрачную хранят.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Под нависшею скалою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Уж не любит меж цветов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Пахарь отдыхать порою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От полуденных трудов.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Зверь отважный поневоле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Скрыться где-нибудь спешит,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Ночью месяц тускл, и поле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Сквозь туман лишь серебрит.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Михаил Лермонтов – один из самых известных русских поэтов, и признание к нему пришло еще при жизни. Его творчество, в котором сочетались острые социальные темы с философскими мотивами и личными переживаниями, трогает каждого человека.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Михаил Юрьевич был не только поэт, а еще и прозаик, талантливый художник и драматург. В нашем саду в подготовительной группе прошло тематическое мероприятие, посвященное этому писателю и поэту. Воспитатель побеседовала с ребятами о жизни и творчестве Лермонтова. Дети ознакомились с выставкой из фотографий «Тарханы», «Кавказ», выучили и выразительно рассказали стихотворения «Тучи», «Белеет парус…», «Утес», «Осень». Обсудили презентацию о жизни и судьбе поэта. Мероприятие стало для ребят очень увлекательным и познавательным.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Михаил </a:t>
            </a:r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лермонтов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9458" name="Picture 2" descr="photo_16031739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89" y="2646365"/>
            <a:ext cx="3118263" cy="15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hoto_1603174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7" y="1190181"/>
            <a:ext cx="285180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stendik.com/image/cache/data/stendik/Russian/22.08-15-1%20%D0%A0%C2%98-590x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28" y="1232101"/>
            <a:ext cx="1958065" cy="13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open-hands.ru/wp-content/uploads/2019/08/24041/Lermontov-205_teas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7" y="4509120"/>
            <a:ext cx="3377679" cy="1899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3719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59" y="1556792"/>
            <a:ext cx="4752529" cy="5112567"/>
          </a:xfrm>
        </p:spPr>
        <p:txBody>
          <a:bodyPr>
            <a:normAutofit fontScale="85000" lnSpcReduction="20000"/>
          </a:bodyPr>
          <a:lstStyle/>
          <a:p>
            <a:pPr indent="457200" algn="r"/>
            <a:r>
              <a:rPr lang="ru-RU" dirty="0">
                <a:solidFill>
                  <a:schemeClr val="tx1"/>
                </a:solidFill>
              </a:rPr>
              <a:t>Дружба крепкая не сломается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Не расклеится от дождей и вьюг.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Друг в беде не бросит, лишнего не спросит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Вот что значит настоящий верный друг!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Дружба – великая ценность, подарок судьбы. Дружба помогает нам учиться, работать, жить. Она делает нас лучше, добрее, сильнее. Иметь друга – великое благо. Настоящий друг – это тот, кто тебя понимает, с кем интересно общаться, кто никогда не предаст тебя, кто поможет и поддержит в разных ситуациях. Дружба – это не только великий дар, но и великий труд. Можно друга найти, но и очень легко потерять.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саду состоялась выставка рисунков «В дружбе наша сила!». В этой выставке приняли участие не только дети, но и родители. Ребята побеседовали с воспитателем о дружбе и не только к людям, но и к животным, поиграли в игру «Дружба». А потом помогали педагогу украсить выставку и поближе ознакомиться с рисунками.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Выставка рисунков «в дружбе наша сила!»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482" name="Picture 2" descr="photo_1603282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08" y="1576442"/>
            <a:ext cx="1905000" cy="125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-20201021-WA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9368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languagelink.ru/upload/medialibrary/1be/1bef217b28f56bf6426e51af7e9b164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22" y="3548118"/>
            <a:ext cx="4465067" cy="29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42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9991" y="1196752"/>
            <a:ext cx="4392489" cy="5400599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Педагог, руководитель кружка по </a:t>
            </a:r>
            <a:r>
              <a:rPr lang="ru-RU" dirty="0" err="1">
                <a:solidFill>
                  <a:schemeClr val="tx1"/>
                </a:solidFill>
              </a:rPr>
              <a:t>легоконструированию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Легошка</a:t>
            </a:r>
            <a:r>
              <a:rPr lang="ru-RU" dirty="0">
                <a:solidFill>
                  <a:schemeClr val="tx1"/>
                </a:solidFill>
              </a:rPr>
              <a:t>», организовала вместе с детьми, посещающими этот кружок, празднование дня архитектуры. Международный профессиональный праздник архитекторов и ценителей архитектурных шедевров отмечается ежегодно в начале октября. Поэтому воспитанники тоже создали свои архитектурные произведения и пригласили посмотреть на них и на фотовыставку других воспитанников своей группы, которые не посещают технический кружок. Воспитатель рассказала им, что профессия архитектора довольно древняя, что существует великое множество знаменитых памятников архитектуры по всему свету.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«Прочность, польза и красота» - говорил один знаменитый архитектор, и мы – будущее поколение не останемся в стороне!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архитектуры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1506" name="Picture 2" descr="IMG-20201021-WA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87" y="1368788"/>
            <a:ext cx="1503908" cy="1996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G-20201021-WA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1512168" cy="2007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snezhinka48.ru/wp-content/uploads/2019/03/download-cliparts-8-1-1440x14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13" y="3352194"/>
            <a:ext cx="2987069" cy="29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75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1628800"/>
            <a:ext cx="4680520" cy="5040559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Правильное питание без преувеличения можно назвать гарантией крепкой иммунной системы и отменного здоровья, ведь нашему организму требуется получать витамины и минералы. Воспитателем детям было предложено побеседовать о значении правильного питания. Выставка рисунков о полезных продуктах, игры в поваров, игры на логическое мышление, "</a:t>
            </a:r>
            <a:r>
              <a:rPr lang="ru-RU" dirty="0" err="1">
                <a:solidFill>
                  <a:schemeClr val="tx1"/>
                </a:solidFill>
              </a:rPr>
              <a:t>рассуждалки</a:t>
            </a:r>
            <a:r>
              <a:rPr lang="ru-RU" dirty="0">
                <a:solidFill>
                  <a:schemeClr val="tx1"/>
                </a:solidFill>
              </a:rPr>
              <a:t>" – все это в рамках проекта «Года здоровья» помогло детям задуматься о том, насколько же правильно они питаются. Дети узнали о соблюдении правил питания, о питьевом режиме, о том, что пищу нужно употреблять с удовольствием!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Выставка «разговор о здоровом питании».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2530" name="Picture 2" descr="IMG-20201021-WA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6656"/>
            <a:ext cx="1292349" cy="1715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G-20201021-WA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674"/>
            <a:ext cx="2253756" cy="1690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1-23.userapi.com/gytDTNWELiZ3Cqx7U8CnGnvPCgsQRYbwiitZpA/t5-6gfe6dUg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3566938"/>
            <a:ext cx="3601996" cy="31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8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2" y="1268761"/>
            <a:ext cx="4896544" cy="4176464"/>
          </a:xfrm>
        </p:spPr>
        <p:txBody>
          <a:bodyPr>
            <a:normAutofit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20 октября в учреждении воспитатели ясельной группы организовали игровое тематическое мероприятие «Поварята», посвященное Дню повара. Малыши познакомились с профессией повара. В гостях у детей был повар, который показал настоящие предметы, используемые для приготовления пищи. Далее ребята участвовали в игре о поварятах, с удовольствием кормили кукол и поили их чаем. А на детской плите поваренок Миша варил вкусный суп. Все остались очень довольны!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повара.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3554" name="Picture 2" descr="IMG-20201020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55" y="1127143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G-20201020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7" y="2276872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mc.arhcity.ru/data/124/ertgdk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29" y="2833396"/>
            <a:ext cx="3367252" cy="402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02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6016" y="1196753"/>
            <a:ext cx="4427984" cy="3210148"/>
          </a:xfrm>
        </p:spPr>
        <p:txBody>
          <a:bodyPr>
            <a:normAutofit fontScale="92500"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Малыши ясельной группы приняли участие в осеннем празднике, который получил название «Каждый листик золотой – маленькое солнышко!». Ребята не просто радовались участию в первом утреннике, играли с листочками, но и получили представления о том, какие бывают осенние листики. А также с удовольствием участвовали в коллективной работе, наклеивали листики на яркое полотно.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Маленькое солнышко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78" name="Picture 2" descr="IMG-20201022-WA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55" y="4264652"/>
            <a:ext cx="1581131" cy="2098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G-20201022-WA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1675206" cy="2223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img0.liveinternet.ru/images/attach/c/5/123/971/123971248_____________________8__4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5" y="879309"/>
            <a:ext cx="3341920" cy="32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akademiarechi.ru/wp-content/uploads/2019/10/solnyshko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31" y="4406901"/>
            <a:ext cx="231351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895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5976" y="1334157"/>
            <a:ext cx="4536504" cy="4399100"/>
          </a:xfrm>
        </p:spPr>
        <p:txBody>
          <a:bodyPr>
            <a:normAutofit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Малыши нашего учреждения приняли участие в акции «Поможем городской синичке». Родители помогли в изготовлении кормушки. Предварительно ребята узнали, что такое кормушка, для каких птичек она предназначена и куда положить корм, поиграли в игру «Прилетели птички». А на прогулке дети покормили синичек хлебными крошками. Воспитатель побеседовала с воспитанниками и подчеркнула, что осенью и зимой надо подкармливать и заботиться о братьях наших меньших.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00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Акция «поможем городской синичке» в ясельной группе.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6626" name="Picture 2" descr="IMG-20201023-WA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35791"/>
            <a:ext cx="1436365" cy="1906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G-20201023-WA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" y="1469538"/>
            <a:ext cx="1546274" cy="2052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kanci.by/img_products/full_193_1_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3" y="3659182"/>
            <a:ext cx="5008557" cy="28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14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60" y="1124745"/>
            <a:ext cx="4786809" cy="4104456"/>
          </a:xfrm>
        </p:spPr>
        <p:txBody>
          <a:bodyPr/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саду состоялся спортивный праздник «Помоги Незнайке», посвященный «Дню знаний» в старшей группе. Ребята весело готовили любимого Незнайку к новому учебному году: собирали портфель в школу, искали парами цифры, собирали паровозик из геометрических фигур и многое другое. Незнайка остался очень довольный знаниями, которыми поделились дети, и подарил им воздушные шарики и вкусные гостинцы. С готовностью к новым открытиям и танцевать вместе веселее!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знаний!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IMG-20200831-WA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-20200831-W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4.infourok.ru/uploads/ex/069f/000ceb66-b7bf64da/hello_html_m5dab9a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23" y="3176973"/>
            <a:ext cx="3145938" cy="31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77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1" y="1484784"/>
            <a:ext cx="4752529" cy="5112567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dirty="0">
                <a:solidFill>
                  <a:schemeClr val="tx1"/>
                </a:solidFill>
              </a:rPr>
              <a:t>целью формирования положительного отношения к здоровому образу жизни в нашем детском саду состоялось тематическое мероприятие, посвященное режиму дня дошкольников, среди воспитанников 2 младшей группы. Организаторами данного мероприятия стали воспитатель и инструктор по физической </a:t>
            </a:r>
            <a:r>
              <a:rPr lang="ru-RU" dirty="0" smtClean="0">
                <a:solidFill>
                  <a:schemeClr val="tx1"/>
                </a:solidFill>
              </a:rPr>
              <a:t>культуре.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Дети </a:t>
            </a:r>
            <a:r>
              <a:rPr lang="ru-RU" dirty="0">
                <a:solidFill>
                  <a:schemeClr val="tx1"/>
                </a:solidFill>
              </a:rPr>
              <a:t>вместе с Доктором Айболитом отправились в увлекательное путешествие в страну "</a:t>
            </a:r>
            <a:r>
              <a:rPr lang="ru-RU" dirty="0" err="1">
                <a:solidFill>
                  <a:schemeClr val="tx1"/>
                </a:solidFill>
              </a:rPr>
              <a:t>Режимландию</a:t>
            </a:r>
            <a:r>
              <a:rPr lang="ru-RU" dirty="0">
                <a:solidFill>
                  <a:schemeClr val="tx1"/>
                </a:solidFill>
              </a:rPr>
              <a:t>", где было очень много удивительных приключений. Ребята играли в игру, приучающую к порядку, делали зарядку, чистили зубки петушку, готовили завтрак из полезных продуктов, показывали, как они умеют собирать игрушки и наводить порядок, участвовали в забавной эстафете "Домой с любимым папой</a:t>
            </a:r>
            <a:r>
              <a:rPr lang="ru-RU" dirty="0" smtClean="0">
                <a:solidFill>
                  <a:schemeClr val="tx1"/>
                </a:solidFill>
              </a:rPr>
              <a:t>".</a:t>
            </a:r>
          </a:p>
          <a:p>
            <a:pPr indent="457200" algn="just"/>
            <a:r>
              <a:rPr lang="ru-RU" dirty="0" smtClean="0">
                <a:solidFill>
                  <a:schemeClr val="tx1"/>
                </a:solidFill>
              </a:rPr>
              <a:t>Все </a:t>
            </a:r>
            <a:r>
              <a:rPr lang="ru-RU" dirty="0">
                <a:solidFill>
                  <a:schemeClr val="tx1"/>
                </a:solidFill>
              </a:rPr>
              <a:t>развлечения прошли интересно и ярко, шумно и весело. Дети многое узнали о режиме дня и получили от данного мероприятия массу впечатлений!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85000" lnSpcReduction="1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Мы здоровьем дорожим, соблюдаем мы режим!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8674" name="Picture 2" descr="IMG-20201027-WA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1281839" cy="1732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G-20201027-WA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1278862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i.ytimg.com/vi/gtzMonnufUc/maxresdefaul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89040"/>
            <a:ext cx="4589605" cy="25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70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4" y="1556792"/>
            <a:ext cx="4392488" cy="4896543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Воспитатели ясельной группы провели тематическое мероприятие «В гости к бабушке Арине». Воспитатель исполняла роль сказочного персонажа бабушки Арины. Спокойный и ласковый голос героини привлек внимание детей к теме мероприятия. Все вместе ребята собирали овощи в корзинку, а потом внимательно рассматривали их. Закрепили свои знания малыши с помощью карточек с овощами, на которых они отгадывали что это. В итоге воспитанники получили элементарные знания об осенних овощах.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 гости к бабушке </a:t>
            </a:r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арине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9698" name="Picture 2" descr="IMG-20201023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220" y="1556792"/>
            <a:ext cx="1905000" cy="140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G-20201023-WA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6" y="2261642"/>
            <a:ext cx="1905000" cy="140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cf.ppt-online.org/files1/slide/j/jXcNrTtVM8nyA4OzlBUQ26fqwH3aELesYv9g5hW7i0/slide-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342"/>
            <a:ext cx="4165681" cy="312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3" y="1196752"/>
            <a:ext cx="4066729" cy="5184575"/>
          </a:xfrm>
        </p:spPr>
        <p:txBody>
          <a:bodyPr>
            <a:normAutofit fontScale="55000" lnSpcReduction="20000"/>
          </a:bodyPr>
          <a:lstStyle/>
          <a:p>
            <a:pPr indent="457200" algn="r"/>
            <a:r>
              <a:rPr lang="ru-RU" dirty="0">
                <a:solidFill>
                  <a:schemeClr val="tx1"/>
                </a:solidFill>
              </a:rPr>
              <a:t>Дружба – то дар нам свыше,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Дружба – это свет в окне;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Друг всегда тебя услышит,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Он не бросит и в беде.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Но не каждому дано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Знать, что дружба есть на свете,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Что с друзьями жить легко,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Веселее с ними вместе.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Кто без друга прошагал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По дороге жизни этой,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Тот не жил – существовал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Дружба – это мир планеты.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Настоящая верная дружба – это огромный мир, полный загадок и тайн, радостей и тревог, триумфов и разочарований. И задача взрослых – помочь детям окунуться в этот захватывающий мир с его волнующим бескорыстием и неповторимым разнообразием. Детский сад – это самая благоприятная среда, в которой развивается детская дружба. Здесь дети учатся общаться не только со своими сверстниками, но и с детьми старшего возраста.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подготовительной группе прошла неделя доброты и дружбы. Ребята целую неделю говорили о дружбе, и не только о дружбе между людьми, но и о дружбе человека с животным. Дети разгадывали загадки, пословицы о дружбе, пели песню «Дружба крепкая не сломается», играли в игры «Словесная игра», «Светлые и темные», «Угадай мультфильм». Также воспитанники вместе с родителями нарисовали рисунки о дружбе. В конце недели посмотрели мультфильмы «Верните Рекса», «По дороге с облаками», «Фунтик». В этих мультиках ярко преподноситься мысль о том, что дружба должна быть верной, честной, преданной.</a:t>
            </a:r>
          </a:p>
          <a:p>
            <a:pPr indent="457200" algn="just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Неделя доброты и дружбы!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photo_16038037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4800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_16038037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1368152" cy="1816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i.mycdn.me/i?r=AzEPZsRbOZEKgBhR0XGMT1RkkZQAU_9lKKO3k82_1s6KpaaKTM5SRkZCeTgDn6uOyi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03282"/>
            <a:ext cx="3647256" cy="36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875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5976" y="1556792"/>
            <a:ext cx="4320480" cy="5040559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1 младшей группе состоялось тематическое мероприятие «Дерево дружбы!». Оно помогло детям сформировать доброжелательное отношение друг к другу, умение делиться с товарищем, общаться спокойно, без крика. Также малыши получили опыт правильной оценки хороших и плохих поступков.</a:t>
            </a:r>
          </a:p>
          <a:p>
            <a:r>
              <a:rPr lang="ru-RU" dirty="0">
                <a:solidFill>
                  <a:schemeClr val="tx1"/>
                </a:solidFill>
              </a:rPr>
              <a:t>Воспитанники вместе с педагогом нарисовали символичное «Дерево дружбы», водили хоровод и в знак хорошего отношения к друзьям в группе играли в «</a:t>
            </a:r>
            <a:r>
              <a:rPr lang="ru-RU" dirty="0" err="1">
                <a:solidFill>
                  <a:schemeClr val="tx1"/>
                </a:solidFill>
              </a:rPr>
              <a:t>обнимашки</a:t>
            </a:r>
            <a:r>
              <a:rPr lang="ru-RU" dirty="0">
                <a:solidFill>
                  <a:schemeClr val="tx1"/>
                </a:solidFill>
              </a:rPr>
              <a:t>».</a:t>
            </a:r>
          </a:p>
          <a:p>
            <a:r>
              <a:rPr lang="ru-RU" dirty="0">
                <a:solidFill>
                  <a:schemeClr val="tx1"/>
                </a:solidFill>
              </a:rPr>
              <a:t>Дружба крепкая не сломается,</a:t>
            </a:r>
          </a:p>
          <a:p>
            <a:r>
              <a:rPr lang="ru-RU" dirty="0">
                <a:solidFill>
                  <a:schemeClr val="tx1"/>
                </a:solidFill>
              </a:rPr>
              <a:t>Не расклеится от дождей и вьюг.</a:t>
            </a:r>
          </a:p>
          <a:p>
            <a:r>
              <a:rPr lang="ru-RU" dirty="0">
                <a:solidFill>
                  <a:schemeClr val="tx1"/>
                </a:solidFill>
              </a:rPr>
              <a:t>Друг в беде не бросит,</a:t>
            </a:r>
          </a:p>
          <a:p>
            <a:r>
              <a:rPr lang="ru-RU" dirty="0">
                <a:solidFill>
                  <a:schemeClr val="tx1"/>
                </a:solidFill>
              </a:rPr>
              <a:t>Лишнего не спросит.</a:t>
            </a:r>
          </a:p>
          <a:p>
            <a:r>
              <a:rPr lang="ru-RU" dirty="0">
                <a:solidFill>
                  <a:schemeClr val="tx1"/>
                </a:solidFill>
              </a:rPr>
              <a:t>Вот что значит настоящий верный друг.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Дерево дружбы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IMG-20201102-WA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6" y="1052736"/>
            <a:ext cx="1431428" cy="1900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-20201102-WA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14" y="1334156"/>
            <a:ext cx="2197592" cy="1648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ds05.infourok.ru/uploads/ex/0195/000a61d4-63e30e21/img23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6"/>
          <a:stretch/>
        </p:blipFill>
        <p:spPr bwMode="auto">
          <a:xfrm>
            <a:off x="1" y="3204986"/>
            <a:ext cx="4185126" cy="31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12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1334156"/>
            <a:ext cx="4099992" cy="5191188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дошкольном учреждении состоялся конкурс чтецов «Болдинская осень», посвященный Году здоровья. Много ребят участвовало, было очень весело! Наши дети очень красиво и эмоционально читают стихотворения. Победителями стали: воспитанница подготовительной группы, которая заняла 1 место, и воспитанник старшей группы, который занял 2 место.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Видео-выступление победительницы мы отправим на районный конкурс «Болдинская осень».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Конкурс чтецов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626" t="19398" r="22833" b="34113"/>
          <a:stretch/>
        </p:blipFill>
        <p:spPr>
          <a:xfrm>
            <a:off x="132617" y="1154403"/>
            <a:ext cx="2808313" cy="151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460" t="17217" r="24245" b="34875"/>
          <a:stretch/>
        </p:blipFill>
        <p:spPr>
          <a:xfrm>
            <a:off x="1187624" y="2486819"/>
            <a:ext cx="346538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2" descr="https://hikm.ru/uploads/posts/2020-02/1582036874_640x480-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34247"/>
            <a:ext cx="3591321" cy="26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676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5976" y="1196752"/>
            <a:ext cx="4680519" cy="5472608"/>
          </a:xfrm>
        </p:spPr>
        <p:txBody>
          <a:bodyPr>
            <a:normAutofit fontScale="47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Популярность пальчиковых игр заметна возросла. Подобные игры — не новомодное увлечение психологов, воспитателей и современных родителей. И немудрено, ведь пальчиковые игры замечательный способ развеселить ребенка, отвлечь его от чего-либо, найти контакт с любым малышом.</a:t>
            </a:r>
          </a:p>
          <a:p>
            <a:pPr indent="457200" algn="just"/>
            <a:r>
              <a:rPr lang="ru-RU" b="1" dirty="0">
                <a:solidFill>
                  <a:schemeClr val="tx1"/>
                </a:solidFill>
              </a:rPr>
              <a:t>Пятница </a:t>
            </a:r>
            <a:r>
              <a:rPr lang="ru-RU" dirty="0">
                <a:solidFill>
                  <a:schemeClr val="tx1"/>
                </a:solidFill>
              </a:rPr>
              <a:t> подарила детям 2 младшей группы весёлое доброе мероприятие под названием  «Добрые ладошки».  Как правило, дети интуитивно  распознают доброту. Но, увы, не всегда сами творят добрые дела. Для воспитания доброго ребенка основа закладывается  в семье, исключительно близкими  родственниками.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 Мероприятие началось с  беседы о доме и семьи. Наши пальчики играли в семью. Они всегда  все вместе, как будто одна семья. Рассказали  про семью «Этот пальчик дедушка…» </a:t>
            </a:r>
            <a:r>
              <a:rPr lang="ru-RU" i="1" dirty="0">
                <a:solidFill>
                  <a:schemeClr val="tx1"/>
                </a:solidFill>
              </a:rPr>
              <a:t>(с каждой строчкой дети загибали по одному пальцу, начиная с большого)</a:t>
            </a:r>
            <a:endParaRPr lang="ru-RU" dirty="0">
              <a:solidFill>
                <a:schemeClr val="tx1"/>
              </a:solidFill>
            </a:endParaRP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«Познакомившись» со всеми членами семьи, согласились, что главным  и ценным героем для всех детей остается - мама.  Ребята показали, как их обнимает мамочка.</a:t>
            </a:r>
            <a:r>
              <a:rPr lang="ru-RU" i="1" dirty="0">
                <a:solidFill>
                  <a:schemeClr val="tx1"/>
                </a:solidFill>
              </a:rPr>
              <a:t> (сцепляют пальцы рук в замок, ладони сжаты.) </a:t>
            </a:r>
            <a:r>
              <a:rPr lang="ru-RU" dirty="0">
                <a:solidFill>
                  <a:schemeClr val="tx1"/>
                </a:solidFill>
              </a:rPr>
              <a:t>Рассказали, что мама трудолюбивая. Она стирает, варит, играет вместе с нами, мама очень устает и  будет очень рада, если дети ей помогут.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Малыши постирали носовые платочки и  развесили на веревку белье,  закрепляя его прищепками.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Не обошли без внимания  папу - главу  семьи, на котором держится  вся тяжелая работа. Пальчиковая гимнастика «Строим дом»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Тук, тук молотком,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Будем строить новый дом </a:t>
            </a:r>
            <a:r>
              <a:rPr lang="ru-RU" i="1" dirty="0">
                <a:solidFill>
                  <a:schemeClr val="tx1"/>
                </a:solidFill>
              </a:rPr>
              <a:t>(кулачок об кулачок).</a:t>
            </a:r>
            <a:endParaRPr lang="ru-RU" dirty="0">
              <a:solidFill>
                <a:schemeClr val="tx1"/>
              </a:solidFill>
            </a:endParaRP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С папой в магазин пойдем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И продукты принесем.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Вот так, вот так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И продукты принесем.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Пока шли из магазина, в сумке все продукты перепутались. Дети  раскладывали  по разным тарелочкам макароны и фасоль.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 А еще у всех  живет бабушка, которая любит рассказывать сказки. Дети слушали и участвовали в пальчиковом театре в инсценировке русской народной сказке «Репка».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Для того чтобы репка  росла большая-пребольшая  малыши решили ее полить. Рисовали  ватными палочками  струйки воды.  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Наши пальчики, как большая, дружная  семья, друг другу помогали: маме – платочки постирали, папе – дом построить и  продукты разобрать, с бабушкой рассказали сказку и полили «Репку».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Сказали  друг другу «Спасибо» и похлопали в ладоши.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Добрые ладошки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IMG-20201106-WA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8" y="1320448"/>
            <a:ext cx="1905000" cy="1485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-20201106-WA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95" y="2245684"/>
            <a:ext cx="1905000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ds05.infourok.ru/uploads/ex/09e9/0012a788-7f620842/hello_html_1d2b39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38" y="4154715"/>
            <a:ext cx="4330723" cy="23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438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4650" y="1630257"/>
            <a:ext cx="5040559" cy="4968551"/>
          </a:xfrm>
        </p:spPr>
        <p:txBody>
          <a:bodyPr>
            <a:normAutofit fontScale="77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Воздух нам необходим,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Чистый воздух, а не дым.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Свежий воздух, а не газ.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Все в этом мире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Зависит от нас!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нашем саду в старшей группе прошел краткосрочный экологический проект, который расширил знания детей о деревьях, кустарниках: особенности их строения, произрастания и возможность использования их человеком, их значение в природе и жизни человека. Идея создания этого проекта возникла в процессе наблюдения за участком детского сада и окружающей его местности. До недавнего времени, пока не наступила дождливая погода, осень представляла собой самое красивое время года. Ребята видели разнообразие оттенков красок в природе, которые после наблюдений, организованных в рамках проекта педагогом, перенесли в коллективный рисунок в нетрадиционной технике. В итоге все увидели и прочувствовали красоту родной природы и поняли, что нужно бережно к ней относиться.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6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Экологический проект «Деревья – наши друзья, или Чистый воздух для детей»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photo_160430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53" y="1484784"/>
            <a:ext cx="1697949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oto_1604307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310" y="1731251"/>
            <a:ext cx="1347577" cy="1943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www.pngitem.com/pimgs/m/456-4566197_-hd-png-downloa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060" y="3877397"/>
            <a:ext cx="3396827" cy="27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zabavnik.club/wp-content/uploads/wind_cartoon_9_0214581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819" y="653118"/>
            <a:ext cx="3128101" cy="234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26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2" y="1628800"/>
            <a:ext cx="4680519" cy="4968551"/>
          </a:xfrm>
        </p:spPr>
        <p:txBody>
          <a:bodyPr>
            <a:normAutofit fontScale="92500" lnSpcReduction="20000"/>
          </a:bodyPr>
          <a:lstStyle/>
          <a:p>
            <a:pPr indent="457200" algn="r"/>
            <a:r>
              <a:rPr lang="ru-RU" dirty="0">
                <a:solidFill>
                  <a:schemeClr val="tx1"/>
                </a:solidFill>
              </a:rPr>
              <a:t>Тем, кто с кошкой добр и мягок,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Может кошка другом стать,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Но обидчику, однако,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Может кошка сдачи дать!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Кошка – удивительное животное. Например, она может следить сразу за несколькими мышиными норками, чутко улавливая малейший шорох.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 В 1 младшей группе прошло тематическое мероприятие «Покорми кошечку». К детям в гости вместе с воспитателем пришла кошечка, а путешествовала она в корзинке. Ребята для киски слепили мышек. И наша гостья так образовалась, что разрешила малышам себя погладить.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Покорми кошечку.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IMG-20201106-WA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4155"/>
            <a:ext cx="1368152" cy="1816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201106-WA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60" y="1305347"/>
            <a:ext cx="1440160" cy="1911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lestamalso.ru/wp-content/uploads/2019/11/dceb60737b4dd33e32d3be3252873498-768x76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9" y="2910190"/>
            <a:ext cx="3978895" cy="394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58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4" y="1628800"/>
            <a:ext cx="4608511" cy="4968551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нашем учреждении музыкальный руководитель организовала тематическое мероприятие по изучению с детьми понятия "доброта", на котором с помощью музыкальных произведений, игр, бесед и пения песен: формировала эмоциональное отношение к действительности, как основе нравственных чувств; учила выражать свои мысли о добрых поступках; совершенствовала  коммуникативные навыки, такие как, проявление доброжелательности к суждениям других;  приобщала к культуре поведения; обогащала словарь добрыми словами; развивала диалогическую речь. Ребятам очень понравилось на мероприятии и они покинули зал в приподнятом настроении!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Доброта в твоем сердце!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DSCN0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" y="1124744"/>
            <a:ext cx="1905000" cy="1695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SCN0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96" y="2372381"/>
            <a:ext cx="1905000" cy="1314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www.fonstola.ru/download.php?file=201304/1024x768/fonstola.ru-929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3" y="3676279"/>
            <a:ext cx="4100578" cy="30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287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4" y="1484784"/>
            <a:ext cx="4464495" cy="5112567"/>
          </a:xfrm>
        </p:spPr>
        <p:txBody>
          <a:bodyPr/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учреждении малыши встречали свою добрую гостью – курочку Хохлатку. Кукольный персонаж очень порадовал детей. Они весело играли в игру «Курочка и цыплята», продолжали знакомство с пластилином, из которого лепили зернышки для цыплят, и воспитывали чувство сострадания к братьям нашим меньшим. Воспитанникам доставило большое удовольствие действие с пластилином.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Зернышки для цыплят.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IMG-20201106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" y="908845"/>
            <a:ext cx="1435913" cy="1751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-20201106-W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9761">
            <a:off x="6646286" y="908846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nuotraukos.mediakatalogas.lt/rsynced_images/animal-1987425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613862"/>
            <a:ext cx="5327303" cy="32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i.ytimg.com/vi/fqUCQY8b1Mg/maxresdefaul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85" y="1334156"/>
            <a:ext cx="3074678" cy="17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2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1484784"/>
            <a:ext cx="4138737" cy="3456383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>
                <a:solidFill>
                  <a:schemeClr val="tx1"/>
                </a:solidFill>
              </a:rPr>
              <a:t>В нашем саду состоялись спортивные праздники и в других </a:t>
            </a:r>
            <a:r>
              <a:rPr lang="ru-RU" sz="1400" dirty="0" smtClean="0">
                <a:solidFill>
                  <a:schemeClr val="tx1"/>
                </a:solidFill>
              </a:rPr>
              <a:t>группах</a:t>
            </a:r>
            <a:r>
              <a:rPr lang="ru-RU" sz="1400" dirty="0">
                <a:solidFill>
                  <a:schemeClr val="tx1"/>
                </a:solidFill>
              </a:rPr>
              <a:t>, посвященные «Дню знаний». В гости к средней группе приходили Буратино и Мальвина, а к подготовительной-Незнайка. Ребята весело провели время вместе со сказочными героями. Они готовили любимого Незнайку к новому учебному году: собирали портфель в школу, искали парами цифры, отгадывали загадки про школу и многое другое. А Буратино и Мальвина проверили уровень знаний ребят с помощью весёлых и интеллектуальных игр. Незнайка, Буратино и Мальвина остались очень довольные знаниями, которыми поделились дети, и подарили им воздушные шарики и вкусные гостинцы. Вместе со сказочными героями дети паровозиком отправились в страну знаний!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знаний продолжается!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IMG_20200901_1028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4156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00901_1028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25" y="1780389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xn-----6kcahccledidapf9hiab1bk5db8luf.xn--p1ai/wp-content/uploads/2017/09/04-09-2017-0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8213"/>
            <a:ext cx="6064854" cy="341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0318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1124744"/>
            <a:ext cx="4032447" cy="5544615"/>
          </a:xfrm>
        </p:spPr>
        <p:txBody>
          <a:bodyPr>
            <a:normAutofit fontScale="55000" lnSpcReduction="20000"/>
          </a:bodyPr>
          <a:lstStyle/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Мы ссорились,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Мирились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И спорили порой,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Но очень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Подружились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За нашей игрой.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Игра игрой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Сменяется,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Кончается игра,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А дружба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Не кончается,</a:t>
            </a:r>
          </a:p>
          <a:p>
            <a:pPr indent="457200" algn="r"/>
            <a:r>
              <a:rPr lang="ru-RU" sz="2200" dirty="0">
                <a:solidFill>
                  <a:schemeClr val="tx1"/>
                </a:solidFill>
              </a:rPr>
              <a:t>Ура! Ура! Ура!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Эти прекрасные стихи написал </a:t>
            </a:r>
            <a:r>
              <a:rPr lang="ru-RU" sz="2200" dirty="0" err="1">
                <a:solidFill>
                  <a:schemeClr val="tx1"/>
                </a:solidFill>
              </a:rPr>
              <a:t>С.Маршак</a:t>
            </a:r>
            <a:r>
              <a:rPr lang="ru-RU" sz="2200" dirty="0">
                <a:solidFill>
                  <a:schemeClr val="tx1"/>
                </a:solidFill>
              </a:rPr>
              <a:t>. на протяжении многих лет первыми стихами, с которыми знакомятся малыши, являются стихи С.Я. Маршака. С них начинается изучение красоты и удивительного разнообразия окружающего мира при помощи легкого и доступного детям языка поэзии. Стихи Маршака учат и направляют, поучают и вдохновляют, одновременно происходит это при помощи ярких, показательных примеров и историй, написанных поэтом. В нашем саду в старшей группе прошло тематическое мероприятие «По сказкам Маршака», посвященное дню рождения великого детского писателя. Ребята вместе с воспитателем прочитали множество книг: «Детки в клетке», «Кошкин дом», «Почта», «Дядя Степа». А также познакомились с презентацией, где узнали о жизни писателя, разгадывали загадки. А потом поиграли в игру «Мышки» и показали кукольный театр «Кошкин дом». Итог подвели с помощью рисунков, на которых героями стали персонажи сказок С.Я. Маршака.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По сказкам </a:t>
            </a:r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маршака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photo_16050986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1145704"/>
            <a:ext cx="1656184" cy="2198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hoto_16050986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1905000" cy="159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ds05.infourok.ru/uploads/ex/068e/0009ca8d-255c8c9a/hello_html_m2364d41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3897051"/>
            <a:ext cx="4301207" cy="24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ds04.infourok.ru/uploads/ex/124f/000912fe-18c4c703/img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42407"/>
            <a:ext cx="2999383" cy="22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8554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4902" y="688101"/>
            <a:ext cx="4248471" cy="4896543"/>
          </a:xfrm>
        </p:spPr>
        <p:txBody>
          <a:bodyPr>
            <a:normAutofit fontScale="55000" lnSpcReduction="20000"/>
          </a:bodyPr>
          <a:lstStyle/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Очень доброй традицией нашего учреждения стало ежегодное празднование 13 ноября Всемирного дня Доброты. Не секрет, что в современном мире всё чаще человеческие чувства и моральные качества отходят на второй план, и в частности – доброта.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Символ сердца прочно укоренился в сознании каждого: как символ любви и добра. Бытует мнение, что даже простое созерцание символа сердца весьма полезно - от этого на подсознательном уровне в организме человека возникают положительные вибрации. Поэтому мероприятие «Сердечко доброты!» – ещё один повод, вспомнить о таком качестве и категории человеческих отношений, как Доброта.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В игре «Передай добро по кругу» дети передавали «сердечко». Воспитанники делились по кругу теплом своих сердец, улыбками и добрыми словами друг с другом.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Поиграли в подвижную игру с сердцами «Найди по цвету», где закрепили знания о цветах.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Дошкольники упражнялись в сборе элементов </a:t>
            </a:r>
            <a:r>
              <a:rPr lang="ru-RU" sz="2200" dirty="0" err="1">
                <a:solidFill>
                  <a:schemeClr val="tx1"/>
                </a:solidFill>
              </a:rPr>
              <a:t>пазла</a:t>
            </a:r>
            <a:r>
              <a:rPr lang="ru-RU" sz="2200" dirty="0">
                <a:solidFill>
                  <a:schemeClr val="tx1"/>
                </a:solidFill>
              </a:rPr>
              <a:t> «Сердце».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Порезвились в игре «Спрятанное сердце». Веселому сердечку захотело поиграть с детьми в прятки, им нужно было найти место, где оно спряталось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Малыши подготовили аппликацию «</a:t>
            </a:r>
            <a:r>
              <a:rPr lang="ru-RU" sz="2200" dirty="0" err="1">
                <a:solidFill>
                  <a:schemeClr val="tx1"/>
                </a:solidFill>
              </a:rPr>
              <a:t>Гусеничка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err="1">
                <a:solidFill>
                  <a:schemeClr val="tx1"/>
                </a:solidFill>
              </a:rPr>
              <a:t>Добродея</a:t>
            </a:r>
            <a:r>
              <a:rPr lang="ru-RU" sz="2200" dirty="0">
                <a:solidFill>
                  <a:schemeClr val="tx1"/>
                </a:solidFill>
              </a:rPr>
              <a:t>», из заготовленных сердечек. В ходе работы ребята наклеили каждый свое сердечко и сделали красивую, веселую и добрую </a:t>
            </a:r>
            <a:r>
              <a:rPr lang="ru-RU" sz="2200" dirty="0" err="1">
                <a:solidFill>
                  <a:schemeClr val="tx1"/>
                </a:solidFill>
              </a:rPr>
              <a:t>гусеничку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Сердечко доброты!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IMG-20201119-WA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584176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-20201119-W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39" y="1536173"/>
            <a:ext cx="1905000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in-narofominsk.ru/upload/gallery/63/114063_f9f799f1e0a390d0d1cd367def8a36f50597662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1997"/>
            <a:ext cx="3685310" cy="36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04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1241377"/>
            <a:ext cx="6120679" cy="5616623"/>
          </a:xfrm>
        </p:spPr>
        <p:txBody>
          <a:bodyPr>
            <a:normAutofit fontScale="32500" lnSpcReduction="20000"/>
          </a:bodyPr>
          <a:lstStyle/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Воспитание детей дошкольного возраста в духе дружбы, согласия и миролюбия определяется как одно из ведущих направлений в современном образовательном пространстве. Психолого-педагогическая задача состоит в том, чтобы из стен ДОУ вышли воспитанники не только с багажом знаний, но и самостоятельные личности, обладающие толерантностью в качестве основы своей жизненной позиции.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Ежегодно отмечается 16 ноября Международный день толерантности. В Муниципальном дошкольном образовательном учреждении центре развития ребенка – детском саду №14 прошло «Радужное путешествие по стране Толерантность»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Старшие дошкольники путешествовали по городам Толерантности. Первым и главным на «дороге жизни» встретился город Дружбы. Всем жителям города Дружбы предложили поиграть в игры разных народов («Золотые ворота» - русская народная игра, «Отдай платочек» - азербайджанская народная игра, «Сторож» - эстонская народная игра, «</a:t>
            </a:r>
            <a:r>
              <a:rPr lang="ru-RU" sz="3400" dirty="0" err="1">
                <a:solidFill>
                  <a:schemeClr val="tx1"/>
                </a:solidFill>
              </a:rPr>
              <a:t>Перепёлочка</a:t>
            </a:r>
            <a:r>
              <a:rPr lang="ru-RU" sz="3400" dirty="0">
                <a:solidFill>
                  <a:schemeClr val="tx1"/>
                </a:solidFill>
              </a:rPr>
              <a:t>» - украинская народная игра, «Спутанные кони» - татарская народная игра). В этих играх внимание обращалось на детские взаимоотношения, на внимательное отношение друг к другу, на то, что игра объединяет нас, что дружба является одним из важных качеств во взаимоотношениях между людьми.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В стране Толерантности следующим городом, которые проезжали дошкольники, оказался город Доброты. На улице </a:t>
            </a:r>
            <a:r>
              <a:rPr lang="ru-RU" sz="3400" dirty="0" err="1">
                <a:solidFill>
                  <a:schemeClr val="tx1"/>
                </a:solidFill>
              </a:rPr>
              <a:t>Мультдобряндии</a:t>
            </a:r>
            <a:r>
              <a:rPr lang="ru-RU" sz="3400" dirty="0">
                <a:solidFill>
                  <a:schemeClr val="tx1"/>
                </a:solidFill>
              </a:rPr>
              <a:t> знакомые и любимые детям персонажи мультфильмов показали, как важны в жизни каждого человека такие качества как доброта, милосердие, добросердечность.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В игре «Улица Добра», каждый ребёнок проходил между детей и ему пожимали   руку, обнимали, по доброму похлопывали по спине, одновременно произнося слова похвалы, симпатии, поощрения. В результате похода по улице Добра появлялся радостный  и счастливый ребёнок.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Очутившись в городе Отзывчивости, нужно было найти хорошие качества в себе и в других людях. В психологическом упражнении «Домино» дети озвучивали свои две противоположные характеристики личности. Участник, которому подходит одна из особенностей берет ребенка за руку, повторяя и называя другое индивидуальное свойство. Дошкольники выстроили типичную «доминошную» структуру, узнавая, что дети в группе похожи или не похожи на других.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Игра-ассоциация «Грецкий орех» дала возможность детям обратить внимание, что все орехи очень похожи, но присмотревшись внимательней можно заметить, что они очень разные и невозможно перепутать свой орех с другими. Так и люди: все очень разные, запоминающиеся, у каждого свои индивидуальные черточки, «неровности», своя красота и привлекательность. Нужно только ее почувствовать и понять.  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Достойным завершением данного мероприятия стало награждение детей «Дипломом за умение дружить»</a:t>
            </a:r>
          </a:p>
          <a:p>
            <a:pPr indent="457200" algn="just"/>
            <a:r>
              <a:rPr lang="ru-RU" sz="3400" dirty="0">
                <a:solidFill>
                  <a:schemeClr val="tx1"/>
                </a:solidFill>
              </a:rPr>
              <a:t>Своё понимание мира, доброты и дружбы дети отразили в акции « Голубь дружбы!» На белых листах дети обводили свои ладошки и вырезали их. Участвуя в акции по изготовлению белого голубя, дошкольники  призывали всех жить в мире добра и дружбы.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700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Радужное путешествие по стране толерантность.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IMG-20201113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925"/>
            <a:ext cx="1905000" cy="1743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-20201113-W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1905000" cy="1628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880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9992" y="1484784"/>
            <a:ext cx="4392487" cy="525658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18 ноября отмечается день рождения деда Мороза. В нашем учреждении прошло тематическое мероприятие, посвященное этому дню. Дети узнали, что у многочисленного народа нашей Земли Деде Мороз называется по-разному. Также познакомились с внучкой – Снегурочкой. Водили хоровод в честь дня рождения, играли в игру «Собери снежки». Ребята постарше изготовили для героя дня поздравительные открытки, а малыши сделали красивые варежки для северного гостя.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рождения деда мороза!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IMG-20201118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" y="980728"/>
            <a:ext cx="1461028" cy="1939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-20201118-WA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22804"/>
            <a:ext cx="1803995" cy="2394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s://www.pngitem.com/pimgs/m/288-2881455_mittens-svg-cut-file-hd-png-downloa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1" y="3149496"/>
            <a:ext cx="3522245" cy="35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176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36763" y="1077291"/>
            <a:ext cx="4464495" cy="4896543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ясельной группе детского сада педагоги провели тематическое мероприятие «Я в мире – человек». Дети получили элементарные представления о себе, как о человеке, у которого есть тело, состоящее из основных частей, которые имеют определенное назначение. С этим вопросом они познакомились из красочной интерактивной презентации и, доступного для понимания малышей, мультфильма. Воспитанники показали, где у них ушки, носик, глазки, ротик, какие у них ручки и ножки. Все это они закрепили в игре «Здравствуйте, ручки, хлоп-хлоп…». Во время умывания дети сделали открытия, что оказывается ручками можно многое сделать: мыть что-то, умываться, вытирать ручки полотенцем и т.д. Они были очень рады своим возможностям и почувствовали себя супер-героями!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Я в мире  - человек!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IMG-20201120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" y="1039028"/>
            <a:ext cx="190500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-20201120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31" y="1700808"/>
            <a:ext cx="14001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s://sun9-76.userapi.com/c830608/v830608456/d1b4a/AhBibDgR0o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58280"/>
            <a:ext cx="3640425" cy="33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36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11960" y="1484784"/>
            <a:ext cx="4680519" cy="5184575"/>
          </a:xfrm>
        </p:spPr>
        <p:txBody>
          <a:bodyPr>
            <a:normAutofit fontScale="625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21 ноября отмечается Всемирный День приветствий. Приветствие, со времен доисторических предков человека и по сей день, соблюдается в любом обществе любой страны мира. День приветствий отмечают  граждане всех профессий и возрастов.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  В детском саду в  международный "День приветствий" педагог-психолог  в игровой форме  «путешествовала» с дошколятами по странам мира.  Они узнали  новое и интересное о приветствиях людей разных стран и континентов.  Обыграли приветствия друг с  другом, как будто они представители разных стран и народностей (рукопожатие, прикосновение кончиками носа, обнюхивание, объятьями).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Вспомнили все разновидности приветствий (кивок головой, поклон, рукопожатие, поцелуй, воздушный поцелуй, простое «Добрый день», «Здравствуй» и т.д.).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Дети играли в игры «</a:t>
            </a:r>
            <a:r>
              <a:rPr lang="ru-RU" dirty="0" err="1">
                <a:solidFill>
                  <a:schemeClr val="tx1"/>
                </a:solidFill>
              </a:rPr>
              <a:t>Трям</a:t>
            </a:r>
            <a:r>
              <a:rPr lang="ru-RU" dirty="0">
                <a:solidFill>
                  <a:schemeClr val="tx1"/>
                </a:solidFill>
              </a:rPr>
              <a:t>! Здравствуйте», «Пожми ладоши», «Будьте здоровы!», «Словарь вежливых слов».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Познакомились с формами этикета (дипломатический, военный, придворный, общегражданский).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Дошколята получили задание придумать оригинальные способы и изобразить коллективное приветствие.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Юные актеры представили всеобщему вниманию инсценировку «Невоспитанный котенок», в которой еще раз напомнили всем о правилах вежливости, об искренности,  радушном и добром отношении к людям.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21 ноября – Всемирный День приветствий – день радостных эмоций и хорошего настроения. Детям  понравился  небольшой, но такой важный в современной   жизни праздник.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Всемирный день приветствий.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IMG-20201123-WA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-20201123-WA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75" y="1772816"/>
            <a:ext cx="19050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dreamstime.com/z/%D0%B5%D1%82%D0%B5%D0%B9-%D0%BF%D1%80%D0%B8%D0%B2%D0%B5%D1%82%D1%81%D1%82%D0%B2%D1%83%D1%8F-%D0%BE-%D0%B8%D0%BD-%D1%80%D1%83%D0%B3%D0%BE%D0%B3%D0%BE-57738508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8"/>
          <a:stretch/>
        </p:blipFill>
        <p:spPr bwMode="auto">
          <a:xfrm>
            <a:off x="35471" y="4581128"/>
            <a:ext cx="3871883" cy="149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296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0" y="1628800"/>
            <a:ext cx="4392487" cy="4968551"/>
          </a:xfrm>
        </p:spPr>
        <p:txBody>
          <a:bodyPr/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Одним из методов нравственного воспитания является привлечение детей к различным акциям. Так воспитанники 1 младшей и ясельной групп приняли участие в акции «Полечи книжечку».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Книга вводит ребенка в мир человеческих чувств: радостей, страданий, отношений, мыслей и поступков. Дети знают, что книга – это источник знаний, книга – это интересно. И ее не нужно портить, а если она испортилась, то ее нужно «полечить». Чем малыши и занимались вместе с педагогом.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Акция «Полечи книжечку»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8434" name="Picture 2" descr="IMG-20201123-WA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1368152" cy="1816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56.userapi.com/GQNy4SFb5np87lt2Zgj4bFxp4qDyQUePMZpgDQ/jehVWxOg6F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773230"/>
            <a:ext cx="4824536" cy="27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G-20201120-WA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5"/>
            <a:ext cx="1440160" cy="1911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910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4008" y="1700808"/>
            <a:ext cx="4248471" cy="4968551"/>
          </a:xfrm>
        </p:spPr>
        <p:txBody>
          <a:bodyPr>
            <a:normAutofit fontScale="70000" lnSpcReduction="20000"/>
          </a:bodyPr>
          <a:lstStyle/>
          <a:p>
            <a:pPr indent="457200" algn="r"/>
            <a:r>
              <a:rPr lang="ru-RU" dirty="0">
                <a:solidFill>
                  <a:schemeClr val="tx1"/>
                </a:solidFill>
              </a:rPr>
              <a:t>Педиатра ты не бойся,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Не волнуйся, успокойся,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И, конечно же, не плачь,</a:t>
            </a:r>
          </a:p>
          <a:p>
            <a:pPr indent="457200" algn="r"/>
            <a:r>
              <a:rPr lang="ru-RU" dirty="0">
                <a:solidFill>
                  <a:schemeClr val="tx1"/>
                </a:solidFill>
              </a:rPr>
              <a:t>Это просто детский врач!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Профессия «Педиатр» является одной из самых сложных и ответственных в медицине, ведь она подразумевает взаимодействие с самыми маленькими пациентами, которые еще не способны объяснить, что и где у них болит. Они очень уязвимы, хрупки и ранимы. Педиатрия – это направление медицины, изучающее детские заболевания. 20 ноября – международный день детских врачей. Ребята поговорили о том, что здоровье – главная ценность человеческой жизни, поиграли в игры «Звонок в регистратуру», «Кто быстрее соберет чемоданчик врача», «На приеме». Дети посмотрели презентацию, где подробно разобрали, что такое профессия врача, а также ребята разгадывали множество загадок о медицинских профессиях, почитали книги про «Айболита», «На прививку». Итогом мероприятия стал просмотр мультфильмов «Айболит», «Три кота» (серия «Прививки»), «Как бегемот прививок боялся».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Международный день детского врача.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2530" name="Picture 2" descr="photo_1606461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" y="1460976"/>
            <a:ext cx="1475080" cy="1958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photo_1606461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1728192" cy="2041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vatars.mds.yandex.net/get-zen_doc/169683/pub_5c87f0d4cace0e00b41b2b97_5c87f3d27951ff00b4059a94/scale_12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85083"/>
            <a:ext cx="2372682" cy="22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s370075.edusite.ru/images/40_rg9jdg9ym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4C9"/>
              </a:clrFrom>
              <a:clrTo>
                <a:srgbClr val="FFF4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91" y="1460976"/>
            <a:ext cx="1547391" cy="15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383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1124744"/>
            <a:ext cx="6984776" cy="5544616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«Как правильно расставаться с ребенком, в период адаптации»</a:t>
            </a:r>
            <a:endParaRPr lang="ru-RU" sz="2200" dirty="0">
              <a:solidFill>
                <a:schemeClr val="tx1"/>
              </a:solidFill>
            </a:endParaRP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Когда вы уходите – </a:t>
            </a:r>
            <a:r>
              <a:rPr lang="ru-RU" sz="2200" u="sng" dirty="0">
                <a:solidFill>
                  <a:schemeClr val="tx1"/>
                </a:solidFill>
              </a:rPr>
              <a:t>расставайтесь с ребенком легко и быстро.</a:t>
            </a:r>
            <a:r>
              <a:rPr lang="ru-RU" sz="2200" dirty="0">
                <a:solidFill>
                  <a:schemeClr val="tx1"/>
                </a:solidFill>
              </a:rPr>
              <a:t> Конечно же, вы беспокоитесь о том, как будет вашему ребенку в детском саду, но долгие прощания с обеспокоенным выражением лица, у ребенка вызовут тревогу, что с ним может что-то случиться, и он долго не будет вас отпускать. Ваши переживания передадутся ребенку.</a:t>
            </a:r>
          </a:p>
          <a:p>
            <a:pPr indent="457200" algn="just"/>
            <a:r>
              <a:rPr lang="ru-RU" sz="2200" u="sng" dirty="0">
                <a:solidFill>
                  <a:schemeClr val="tx1"/>
                </a:solidFill>
              </a:rPr>
              <a:t>Ни в коем случае нельзя уходить тайком, чтобы малыш не заметил.</a:t>
            </a:r>
            <a:r>
              <a:rPr lang="ru-RU" sz="2200" dirty="0">
                <a:solidFill>
                  <a:schemeClr val="tx1"/>
                </a:solidFill>
              </a:rPr>
              <a:t> Это подорвёт его доверие к вам: «От мамы нельзя отвернуться, она может внезапно исчезнуть. Значит, мама может и не появиться?». Можно сказать, что забыли слюнявчик, который вместе вчера купили в магазине, и что скоро придёте.</a:t>
            </a:r>
          </a:p>
          <a:p>
            <a:pPr indent="457200" algn="just"/>
            <a:r>
              <a:rPr lang="ru-RU" sz="2200" u="sng" dirty="0">
                <a:solidFill>
                  <a:schemeClr val="tx1"/>
                </a:solidFill>
              </a:rPr>
              <a:t>Важно не поддаваться на провокации со стороны малыша</a:t>
            </a:r>
            <a:r>
              <a:rPr lang="ru-RU" sz="2200" dirty="0">
                <a:solidFill>
                  <a:schemeClr val="tx1"/>
                </a:solidFill>
              </a:rPr>
              <a:t> и дать ему понять, что как бы там ни было, а ходить в садик ему придется. Будьте последовательными и уверенными в том, что делаете. Твердо скажите малышу, что вы его оставляете только на несколько часов, что так надо, что вы его любите и обязательно придете за ним в определенный час.</a:t>
            </a:r>
          </a:p>
          <a:p>
            <a:pPr indent="457200" algn="just"/>
            <a:r>
              <a:rPr lang="ru-RU" sz="2200" u="sng" dirty="0">
                <a:solidFill>
                  <a:schemeClr val="tx1"/>
                </a:solidFill>
              </a:rPr>
              <a:t>Сократите «сцену прощания».</a:t>
            </a:r>
            <a:r>
              <a:rPr lang="ru-RU" sz="2200" b="1" dirty="0">
                <a:solidFill>
                  <a:schemeClr val="tx1"/>
                </a:solidFill>
              </a:rPr>
              <a:t> </a:t>
            </a:r>
            <a:r>
              <a:rPr lang="ru-RU" sz="2200" dirty="0">
                <a:solidFill>
                  <a:schemeClr val="tx1"/>
                </a:solidFill>
              </a:rPr>
              <a:t>Как правило, уже через несколько минут после исчезновения родителя ребенок успокаивается.</a:t>
            </a:r>
          </a:p>
          <a:p>
            <a:pPr indent="457200" algn="just"/>
            <a:r>
              <a:rPr lang="ru-RU" sz="2200" u="sng" dirty="0">
                <a:solidFill>
                  <a:schemeClr val="tx1"/>
                </a:solidFill>
              </a:rPr>
              <a:t>Создайте «ритуал прощания».</a:t>
            </a:r>
            <a:r>
              <a:rPr lang="ru-RU" sz="2200" dirty="0">
                <a:solidFill>
                  <a:schemeClr val="tx1"/>
                </a:solidFill>
              </a:rPr>
              <a:t> Когда ребёнок идёт в детский сад, мир вокруг него стремительно меняется. Ритуалы призваны подчеркнуть стабильность этого мира, уверенность ребёнка в том, что всё под контролем, учат его доверять взрослым. В первую очередь, это касается ритуала прощания. Каждое утро малыш с мамой идут здороваться с нарисованным на стене дельфином, каждое утро мама переобувает ему сандалики, берёт его на руки, говорит, что его любит, потом отводит его в группу, машет рукой и уходит. Мама всегда уходит после того, как помахала рукой. А после того, как ребенок возвращается домой, она снова берет его на руки, и они вместе рассказывают зайке, как прошёл день.</a:t>
            </a:r>
          </a:p>
          <a:p>
            <a:pPr indent="457200" algn="just"/>
            <a:r>
              <a:rPr lang="ru-RU" sz="2200" u="sng" dirty="0">
                <a:solidFill>
                  <a:schemeClr val="tx1"/>
                </a:solidFill>
              </a:rPr>
              <a:t>Не забудьте похвалить</a:t>
            </a:r>
            <a:r>
              <a:rPr lang="ru-RU" sz="2200" dirty="0">
                <a:solidFill>
                  <a:schemeClr val="tx1"/>
                </a:solidFill>
              </a:rPr>
              <a:t> его в те дни, когда ваше расставание будет проходить спокойно.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Период адаптации к садику проходят не только дети, но и родители, поэтому членам семьи важно отслеживать свои чувства, осознавать их природу. Необходимое условие успешного протекания этого периода – отказ от чувства вины. Если у вас, хоть малейшие колебания, ребенок их «уловит», и ему будет еще труднее расставаться с вами. Когда вы уходите из детского сада под вопли ребенка, не считайте себя чудовищем.</a:t>
            </a:r>
          </a:p>
          <a:p>
            <a:pPr indent="457200" algn="just"/>
            <a:r>
              <a:rPr lang="ru-RU" sz="2200" dirty="0">
                <a:solidFill>
                  <a:schemeClr val="tx1"/>
                </a:solidFill>
              </a:rPr>
              <a:t> По дороге домой старайтесь поговорить с ребенком, узнайте, что было за день хорошего, а что не удалось, чем дети занимались, с кем ребенок играл, что узнал нового. Отдав ребенка в садик, вы стали меньше времени проводить вместе с ним, но дело не в количестве часов, а в качестве ваших взаимоотношений. Они могут стать более теплыми, если вам есть что рассказать друг другу</a:t>
            </a:r>
            <a:r>
              <a:rPr lang="ru-RU" sz="2200" dirty="0" smtClean="0">
                <a:solidFill>
                  <a:schemeClr val="tx1"/>
                </a:solidFill>
              </a:rPr>
              <a:t>.</a:t>
            </a:r>
          </a:p>
          <a:p>
            <a:pPr indent="457200" algn="r"/>
            <a:r>
              <a:rPr lang="ru-RU" sz="2200" dirty="0" smtClean="0">
                <a:solidFill>
                  <a:schemeClr val="tx1"/>
                </a:solidFill>
              </a:rPr>
              <a:t>(подготовил педагог-психолог </a:t>
            </a:r>
            <a:r>
              <a:rPr lang="ru-RU" sz="2200" dirty="0" err="1" smtClean="0">
                <a:solidFill>
                  <a:schemeClr val="tx1"/>
                </a:solidFill>
              </a:rPr>
              <a:t>Бармашова</a:t>
            </a:r>
            <a:r>
              <a:rPr lang="ru-RU" sz="2200" dirty="0" smtClean="0">
                <a:solidFill>
                  <a:schemeClr val="tx1"/>
                </a:solidFill>
              </a:rPr>
              <a:t> Е.В.)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9366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85000" lnSpcReduction="1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Советует специалист.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https://ds05.infourok.ru/uploads/ex/0490/0000db67-06e34fbd/hello_html_2b024e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699083" cy="214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816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196752"/>
            <a:ext cx="6912767" cy="540059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Памятка для родителей с советами по проведению игр</a:t>
            </a:r>
          </a:p>
          <a:p>
            <a:r>
              <a:rPr lang="ru-RU" dirty="0">
                <a:solidFill>
                  <a:schemeClr val="tx1"/>
                </a:solidFill>
              </a:rPr>
              <a:t>Правило первое: игра не должна включать даже малейшую возможность риска, угрожающего здоровью детей. Однако нельзя и выбрасывать из нее трудные правила, выполнить которые нелегко.</a:t>
            </a:r>
          </a:p>
          <a:p>
            <a:r>
              <a:rPr lang="ru-RU" dirty="0">
                <a:solidFill>
                  <a:schemeClr val="tx1"/>
                </a:solidFill>
              </a:rPr>
              <a:t>Правило второе: игра требует чувства меры и осторожности. Детям свойственны азарт и чрезмерное увлечение отдельными играми. Игра не должна быть излишне азартной, унижать достоинства играющих. Иногда дети придумывают обидные клички, оценки за поражение в игре.</a:t>
            </a:r>
          </a:p>
          <a:p>
            <a:r>
              <a:rPr lang="ru-RU" dirty="0">
                <a:solidFill>
                  <a:schemeClr val="tx1"/>
                </a:solidFill>
              </a:rPr>
              <a:t>Правило третье: не будьте занудами. Ваше внедрение в мир детской игры – введение туда новых, развивающих и обучающих элементов – должно быть естественным и желанным. Не устраивайте специальных занятий, не дергайте ребят, даже когда у вас появилось свободное время: «Давай-ка займемся шахматами!» Не прерывайте, не критикуйте, не смахивайте пренебрежительно в сторону тряпочки и бумажки. Или учитесь играть вместе с детьми, незаметно и постепенно предлагая свои варианты какого-то интересного дела, или оставьте их в покое. Добровольность – основа игры.</a:t>
            </a:r>
          </a:p>
          <a:p>
            <a:r>
              <a:rPr lang="ru-RU" dirty="0">
                <a:solidFill>
                  <a:schemeClr val="tx1"/>
                </a:solidFill>
              </a:rPr>
              <a:t>Правило четвертое: не ждите от ребенка быстрых и замечательных результатов. Может случиться и так, что вы вообще их не дождетесь! Не торопите ребенка, не проявляйте свое нетерпение. Самое главное – это те счастливые минуты и часы, что вы проводите со своими ребенком. Играйте, радуйтесь открытиям и победам – разве не ради этого придумываем мы игры, затеи.</a:t>
            </a:r>
          </a:p>
          <a:p>
            <a:r>
              <a:rPr lang="ru-RU" dirty="0">
                <a:solidFill>
                  <a:schemeClr val="tx1"/>
                </a:solidFill>
              </a:rPr>
              <a:t>Правило пятое: поддерживайте активный, творческий подход к игре. Дети больше фантазеры и выдумщики. Они смело привносят в игру свои правила, усложняют или упрощают содержание игры. Но игра – дело серьезное и нельзя превращать ее в уступку ребенку, в милость по принципу «чем бы дитя не тешилось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(подготовила воспитатель </a:t>
            </a:r>
            <a:r>
              <a:rPr lang="ru-RU" dirty="0" err="1" smtClean="0">
                <a:solidFill>
                  <a:schemeClr val="tx1"/>
                </a:solidFill>
              </a:rPr>
              <a:t>Мызникова</a:t>
            </a:r>
            <a:r>
              <a:rPr lang="ru-RU" dirty="0" smtClean="0">
                <a:solidFill>
                  <a:schemeClr val="tx1"/>
                </a:solidFill>
              </a:rPr>
              <a:t> Л.Д.)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err="1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Развивайка</a:t>
            </a:r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s://i.pinimg.com/736x/ae/0f/c6/ae0fc6d4dbec97bbbd03ff5b6afaba9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9F9"/>
              </a:clrFrom>
              <a:clrTo>
                <a:srgbClr val="FA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95" y="-171400"/>
            <a:ext cx="1715905" cy="240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93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92080" y="1556792"/>
            <a:ext cx="3744415" cy="5112567"/>
          </a:xfrm>
        </p:spPr>
        <p:txBody>
          <a:bodyPr>
            <a:normAutofit fontScale="70000" lnSpcReduction="20000"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В преддверии Дня Тульской области в МДОУ центре развития ребенка – д/с № 14 состоялось тематическое праздничное мероприятие «Родина моя – Тульский край!».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Все мы, жители Тульской области, глубоко убеждены, что особое значение имеет систематизирование знаний о Туле, Тульской области, Тульских промыслах и достопримечательностях. Этому и была посвящена совместная деятельность педагога и воспитанников.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Дети с удовольствием участвовали в мини-оркестре, где играли на </a:t>
            </a:r>
            <a:r>
              <a:rPr lang="ru-RU" dirty="0" err="1">
                <a:solidFill>
                  <a:schemeClr val="tx1"/>
                </a:solidFill>
              </a:rPr>
              <a:t>филимоновских</a:t>
            </a:r>
            <a:r>
              <a:rPr lang="ru-RU" dirty="0">
                <a:solidFill>
                  <a:schemeClr val="tx1"/>
                </a:solidFill>
              </a:rPr>
              <a:t> свистульках и тульских гармонях. Также побеседовали о разновидностях самоваров  их уникальности, о пряниках – сладких сюрпризах для гостей Тульской области. Совершили виртуальное путешествие, в котором рассмотрели памятники и другие значимые места не только областного масштаба, но нашего родного города.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Педагоги совместно с родителями подготовили групповые выставки на тему: «Тульский кремль – наша гордость!».</a:t>
            </a:r>
          </a:p>
          <a:p>
            <a:pPr indent="457200" algn="just"/>
            <a:r>
              <a:rPr lang="ru-RU" dirty="0">
                <a:solidFill>
                  <a:schemeClr val="tx1"/>
                </a:solidFill>
              </a:rPr>
              <a:t>Мы гордимся тем, что живем на Тульской земле!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Родина моя – тульский край!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IMG-20200922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-20200922-W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1340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G-20200922-WA0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08178"/>
            <a:ext cx="19050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t.weblancer.net/download/2384557_935xp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AFB"/>
              </a:clrFrom>
              <a:clrTo>
                <a:srgbClr val="FD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4030836" cy="35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94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Вкусно и полезно!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7713" y="1124744"/>
            <a:ext cx="4466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563B37"/>
                </a:solidFill>
                <a:latin typeface="comic sans ms" panose="030F0702030302020204" pitchFamily="66" charset="0"/>
              </a:rPr>
              <a:t>Вишневый мармелад</a:t>
            </a:r>
            <a:endParaRPr lang="ru-RU" sz="3200" b="1" i="0" dirty="0">
              <a:solidFill>
                <a:srgbClr val="563B37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1247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3B37"/>
                </a:solidFill>
                <a:latin typeface="blogger_sans"/>
              </a:rPr>
              <a:t>Нам понадобится: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Вишня 500 </a:t>
            </a:r>
            <a:r>
              <a:rPr lang="ru-RU" dirty="0" err="1">
                <a:solidFill>
                  <a:srgbClr val="563B37"/>
                </a:solidFill>
                <a:latin typeface="blogger_sans"/>
              </a:rPr>
              <a:t>гр</a:t>
            </a:r>
            <a:endParaRPr lang="ru-RU" dirty="0">
              <a:solidFill>
                <a:srgbClr val="563B37"/>
              </a:solidFill>
              <a:latin typeface="blogger_sans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Орех любой 15 </a:t>
            </a:r>
            <a:r>
              <a:rPr lang="ru-RU" dirty="0" err="1">
                <a:solidFill>
                  <a:srgbClr val="563B37"/>
                </a:solidFill>
                <a:latin typeface="blogger_sans"/>
              </a:rPr>
              <a:t>гр</a:t>
            </a:r>
            <a:endParaRPr lang="ru-RU" dirty="0">
              <a:solidFill>
                <a:srgbClr val="563B37"/>
              </a:solidFill>
              <a:latin typeface="blogger_sans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Желатин 30 </a:t>
            </a:r>
            <a:r>
              <a:rPr lang="ru-RU" dirty="0" err="1">
                <a:solidFill>
                  <a:srgbClr val="563B37"/>
                </a:solidFill>
                <a:latin typeface="blogger_sans"/>
              </a:rPr>
              <a:t>гр</a:t>
            </a:r>
            <a:endParaRPr lang="ru-RU" dirty="0">
              <a:solidFill>
                <a:srgbClr val="563B37"/>
              </a:solidFill>
              <a:latin typeface="blogger_sans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Сахар или </a:t>
            </a:r>
            <a:r>
              <a:rPr lang="ru-RU" dirty="0" smtClean="0">
                <a:solidFill>
                  <a:srgbClr val="563B37"/>
                </a:solidFill>
                <a:latin typeface="blogger_sans"/>
              </a:rPr>
              <a:t>сахарозам </a:t>
            </a:r>
            <a:r>
              <a:rPr lang="ru-RU" dirty="0">
                <a:solidFill>
                  <a:srgbClr val="563B37"/>
                </a:solidFill>
                <a:latin typeface="blogger_sans"/>
              </a:rPr>
              <a:t>по вкусу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Сахарная пудра для подсыпки</a:t>
            </a:r>
            <a:endParaRPr lang="ru-RU" b="0" i="0" dirty="0">
              <a:solidFill>
                <a:srgbClr val="563B37"/>
              </a:solidFill>
              <a:effectLst/>
              <a:latin typeface="blogger_sans"/>
            </a:endParaRPr>
          </a:p>
        </p:txBody>
      </p:sp>
      <p:pic>
        <p:nvPicPr>
          <p:cNvPr id="6146" name="Picture 2" descr="Вишневый мармелад - ша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3" y="3068960"/>
            <a:ext cx="1917328" cy="1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9952" y="28790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1. </a:t>
            </a:r>
            <a:r>
              <a:rPr lang="ru-RU" dirty="0" err="1">
                <a:solidFill>
                  <a:srgbClr val="563B37"/>
                </a:solidFill>
                <a:latin typeface="blogger_sans"/>
              </a:rPr>
              <a:t>Блендируем</a:t>
            </a:r>
            <a:r>
              <a:rPr lang="ru-RU" dirty="0">
                <a:solidFill>
                  <a:srgbClr val="563B37"/>
                </a:solidFill>
                <a:latin typeface="blogger_sans"/>
              </a:rPr>
              <a:t> вишню и ставим на небольшой огонь. Провариваем минут 20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563B37"/>
                </a:solidFill>
                <a:latin typeface="blogger_sans"/>
              </a:rPr>
              <a:t>Снимаем с огня и всыпаем в вишню сухое желе. Перемешиваем. Даём постоять около 10 мин</a:t>
            </a:r>
            <a:endParaRPr lang="ru-RU" dirty="0"/>
          </a:p>
        </p:txBody>
      </p:sp>
      <p:pic>
        <p:nvPicPr>
          <p:cNvPr id="6148" name="Picture 4" descr="Вишневый мармелад - шаг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3" y="4797152"/>
            <a:ext cx="1926140" cy="144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43044" y="5146871"/>
            <a:ext cx="4129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2. Подсушиваем на сковороде орехи</a:t>
            </a:r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ишневый мармелад - шаг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524099" cy="20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19838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3. Застилаем пленкой форму для застывания, присылаем сахарной пудрой</a:t>
            </a:r>
            <a:endParaRPr lang="ru-RU" dirty="0"/>
          </a:p>
        </p:txBody>
      </p:sp>
      <p:pic>
        <p:nvPicPr>
          <p:cNvPr id="7172" name="Picture 4" descr="Вишневый мармелад - шаг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6" y="2420888"/>
            <a:ext cx="23991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243911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4. Выливаем в форму вишню и присыпаем орехом. Отправляем на застывание. На 2 часа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4036422"/>
            <a:ext cx="2588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5. Приятного аппетита</a:t>
            </a:r>
            <a:endParaRPr lang="ru-RU" dirty="0"/>
          </a:p>
        </p:txBody>
      </p:sp>
      <p:pic>
        <p:nvPicPr>
          <p:cNvPr id="7174" name="Picture 6" descr="https://thumbs.gfycat.com/AssuredSkeletalIntermediateegret-max-1m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43" y="1988840"/>
            <a:ext cx="33337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04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printonic.ru/uploads/images/2016/01/05/img_568b6ee56ff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166"/>
            <a:ext cx="9324528" cy="68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664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692696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источник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шаблона:</a:t>
            </a:r>
          </a:p>
          <a:p>
            <a:pPr algn="ctr">
              <a:defRPr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Автор: Дьячкова Наталья Анатольевна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учитель биологии и ИЗО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МБОУ Верхнесоленовская СОШ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Веселовского района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Ростовской области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Сайт  «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http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://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pedsovet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.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su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/»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476672"/>
            <a:ext cx="4302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Интернет-ресурсы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3407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1484784"/>
            <a:ext cx="5184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Фон – </a:t>
            </a:r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hlinkClick r:id="rId2"/>
              </a:rPr>
              <a:t>http</a:t>
            </a:r>
            <a:r>
              <a:rPr lang="en-AU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hlinkClick r:id="rId2"/>
              </a:rPr>
              <a:t>://img-fotki.yandex.ru/get/6613/159303434.176/0_89517_74ba6f3e_orig.jpg</a:t>
            </a:r>
            <a:endParaRPr lang="ru-RU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Скрап –набор: </a:t>
            </a:r>
          </a:p>
          <a:p>
            <a:pPr marL="342900" indent="-34290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      Букет, прозрачный фон – осенние листья, веточка, цветок: </a:t>
            </a:r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hlinkClick r:id="rId3"/>
              </a:rPr>
              <a:t>http://fotki.yandex.ru/users/ya-svetajud/album/280614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Рамочка с кленовыми листьями - </a:t>
            </a:r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hlinkClick r:id="rId4"/>
              </a:rPr>
              <a:t>http://img-fotki.yandex.ru/get/9324/58581001.1aa/0_b3a6a_75ee860b_orig.png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0" y="1556793"/>
            <a:ext cx="4392487" cy="4392488"/>
          </a:xfrm>
        </p:spPr>
        <p:txBody>
          <a:bodyPr>
            <a:normAutofit/>
          </a:bodyPr>
          <a:lstStyle/>
          <a:p>
            <a:pPr indent="457200" algn="just"/>
            <a:r>
              <a:rPr lang="ru-RU" dirty="0">
                <a:solidFill>
                  <a:schemeClr val="tx1"/>
                </a:solidFill>
              </a:rPr>
              <a:t>Тульская область – родной наш дом! И скоро у нашего края день рождения! Дети подготовительной группы с большим удовольствием совершили экскурсию в прошлое. Они узнали о том, как строился Тульский Кремль, о музее оружия, самовара, о тульском прянике. Потом ребята с большим вдохновением рисовали Кремль и участвовали в создании выставки рисунков. А воспитанники, которые посещают кружок по </a:t>
            </a:r>
            <a:r>
              <a:rPr lang="ru-RU" dirty="0" err="1">
                <a:solidFill>
                  <a:schemeClr val="tx1"/>
                </a:solidFill>
              </a:rPr>
              <a:t>легоконструированию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Легошка</a:t>
            </a:r>
            <a:r>
              <a:rPr lang="ru-RU" dirty="0">
                <a:solidFill>
                  <a:schemeClr val="tx1"/>
                </a:solidFill>
              </a:rPr>
              <a:t>» построили сам Кремль.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-27919"/>
            <a:ext cx="7772400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2500" lnSpcReduction="20000"/>
            <a:sp3d contourW="82550">
              <a:contourClr>
                <a:schemeClr val="tx1"/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 w="2222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6000" endPos="85000" dir="5400000" sy="-100000" algn="bl" rotWithShape="0"/>
                </a:effectLst>
                <a:latin typeface="Monotype Corsiva" panose="03010101010201010101" pitchFamily="66" charset="0"/>
              </a:rPr>
              <a:t>День тульской области.</a:t>
            </a:r>
            <a:endParaRPr lang="ru-RU" sz="5400" dirty="0">
              <a:ln w="2222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6000" endPos="85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8434" name="Picture 2" descr="IMG-20200918-WA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5115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G-20200918-WA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71" y="1635064"/>
            <a:ext cx="107632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mk0fertilizerdauhxos.kinstacdn.com/wp-content/uploads/2018/02/TulaRegion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5E3E4"/>
              </a:clrFrom>
              <a:clrTo>
                <a:srgbClr val="E5E3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25260"/>
            <a:ext cx="4103905" cy="36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194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12773</Words>
  <Application>Microsoft Office PowerPoint</Application>
  <PresentationFormat>Экран (4:3)</PresentationFormat>
  <Paragraphs>582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2" baseType="lpstr">
      <vt:lpstr>Arial</vt:lpstr>
      <vt:lpstr>blogger_sans</vt:lpstr>
      <vt:lpstr>Calibri</vt:lpstr>
      <vt:lpstr>comic sans ms</vt:lpstr>
      <vt:lpstr>Georgia</vt:lpstr>
      <vt:lpstr>Monotype Corsiva</vt:lpstr>
      <vt:lpstr>Times New Roman Cyr</vt:lpstr>
      <vt:lpstr>Тема Office</vt:lpstr>
      <vt:lpstr>Газета для родителей «Березка»</vt:lpstr>
      <vt:lpstr>Содержание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79606</cp:lastModifiedBy>
  <cp:revision>152</cp:revision>
  <dcterms:created xsi:type="dcterms:W3CDTF">2014-07-21T22:37:03Z</dcterms:created>
  <dcterms:modified xsi:type="dcterms:W3CDTF">2021-01-20T13:32:32Z</dcterms:modified>
</cp:coreProperties>
</file>