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7" r:id="rId4"/>
    <p:sldId id="260" r:id="rId5"/>
    <p:sldId id="261" r:id="rId6"/>
    <p:sldId id="265" r:id="rId7"/>
    <p:sldId id="266" r:id="rId8"/>
    <p:sldId id="267" r:id="rId9"/>
    <p:sldId id="269" r:id="rId10"/>
    <p:sldId id="270" r:id="rId11"/>
    <p:sldId id="271" r:id="rId12"/>
    <p:sldId id="272" r:id="rId13"/>
    <p:sldId id="273" r:id="rId14"/>
    <p:sldId id="274" r:id="rId15"/>
    <p:sldId id="276" r:id="rId16"/>
    <p:sldId id="278" r:id="rId17"/>
    <p:sldId id="279" r:id="rId18"/>
    <p:sldId id="280" r:id="rId19"/>
    <p:sldId id="281" r:id="rId20"/>
    <p:sldId id="282" r:id="rId21"/>
    <p:sldId id="291" r:id="rId22"/>
    <p:sldId id="292" r:id="rId23"/>
    <p:sldId id="296" r:id="rId24"/>
    <p:sldId id="259" r:id="rId25"/>
    <p:sldId id="268" r:id="rId26"/>
    <p:sldId id="275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8" r:id="rId36"/>
    <p:sldId id="299" r:id="rId37"/>
    <p:sldId id="300" r:id="rId38"/>
    <p:sldId id="301" r:id="rId39"/>
    <p:sldId id="302" r:id="rId40"/>
    <p:sldId id="304" r:id="rId41"/>
    <p:sldId id="303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262" r:id="rId50"/>
    <p:sldId id="263" r:id="rId51"/>
    <p:sldId id="264" r:id="rId52"/>
    <p:sldId id="293" r:id="rId53"/>
    <p:sldId id="294" r:id="rId54"/>
    <p:sldId id="295" r:id="rId55"/>
    <p:sldId id="258" r:id="rId56"/>
  </p:sldIdLst>
  <p:sldSz cx="9144000" cy="5143500" type="screen16x9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97" d="100"/>
          <a:sy n="97" d="100"/>
        </p:scale>
        <p:origin x="6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 descr="0_1a1475_c7ba081b_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1643063"/>
            <a:ext cx="2500313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9" descr="0_8ca69_172e494_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142875"/>
            <a:ext cx="3192462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CE212-D9E4-438F-A782-57A9836DA99C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5391E-A81A-443B-8C2C-9FB2E8C1CB3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79087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3681D-2A03-4E69-8C63-1C88C34BD6E5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BEE817-BDE8-4640-A77C-75BE6698B11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4204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7401E-D7E7-4F5A-AD5B-F2CDC250F968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22F155-529E-4216-AE9A-4D68D08911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41468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 descr="821328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4359275"/>
            <a:ext cx="2500312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9" descr="821328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59275"/>
            <a:ext cx="2500313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0" descr="821328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359275"/>
            <a:ext cx="2500313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1" descr="821328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9275"/>
            <a:ext cx="2500313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DD768-EF4D-4B72-881C-CE81815B9F6F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3FB73D-9EE8-4407-A4DC-5A892FFC758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81944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 descr="0_1a1475_c7ba081b_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2071688"/>
            <a:ext cx="1504950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9" descr="0_8de7c_696f8b74_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3100"/>
            <a:ext cx="14287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0" descr="0_1a1475_c7ba081b_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0"/>
            <a:ext cx="1143000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52A33-DAE8-4062-BB95-F9196F3A5A3D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A62A7B-8799-4181-9554-FE74C3A9E02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0007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5B222-C985-4158-98EA-2B38E7215399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C57133-DB49-455D-980F-7F16C6E7880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594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D94E2-830B-4D95-B61B-67311CE3A1DC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1D8778-7B11-4BC7-85D7-12DB82C05DC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4569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C9857-CE2C-47DE-8486-7030B4206741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868C3A-5D02-42DF-94DB-CE1D626CF54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2006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172D4-C8AD-4302-BCFB-2CC68FF683A1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C7C881-9EBC-4DE1-9387-C8A69704AA9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7017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C59BD-9324-4636-B4D5-8C04FA94528C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1B26FC-DAA0-4ACC-BEF5-99238FE58C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5747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5FE2B-A65A-472A-BE1F-22D2D857E468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9C81BD-C338-4727-9C7E-63827DDA6AF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5649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142875" y="142875"/>
            <a:ext cx="8858250" cy="485775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27" name="Рисунок 7" descr="0_8df10_d6c91619_orig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48188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24EBC3E-B9AB-4ADC-BFFC-7674BB36F0F3}" type="datetimeFigureOut">
              <a:rPr lang="ru-RU"/>
              <a:pPr>
                <a:defRPr/>
              </a:pPr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C1A6B1EA-4911-4B0E-AB7B-8341C82168C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rgbClr val="C00000"/>
          </a:solidFill>
          <a:latin typeface="Monotype Corsiva" pitchFamily="66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00000"/>
          </a:solidFill>
          <a:latin typeface="Monotype Corsiva" panose="03010101010201010101" pitchFamily="6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00000"/>
          </a:solidFill>
          <a:latin typeface="Monotype Corsiva" panose="03010101010201010101" pitchFamily="6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00000"/>
          </a:solidFill>
          <a:latin typeface="Monotype Corsiva" panose="03010101010201010101" pitchFamily="6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00000"/>
          </a:solidFill>
          <a:latin typeface="Monotype Corsiva" panose="03010101010201010101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00000"/>
          </a:solidFill>
          <a:latin typeface="Monotype Corsiva" panose="03010101010201010101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00000"/>
          </a:solidFill>
          <a:latin typeface="Monotype Corsiva" panose="03010101010201010101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00000"/>
          </a:solidFill>
          <a:latin typeface="Monotype Corsiva" panose="03010101010201010101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00000"/>
          </a:solidFill>
          <a:latin typeface="Monotype Corsiva" panose="03010101010201010101" pitchFamily="6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b="1" kern="1200">
          <a:solidFill>
            <a:srgbClr val="4F6228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b="1" i="1" kern="1200">
          <a:solidFill>
            <a:srgbClr val="984807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0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8.png"/><Relationship Id="rId4" Type="http://schemas.openxmlformats.org/officeDocument/2006/relationships/image" Target="../media/image12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8.jpeg"/><Relationship Id="rId4" Type="http://schemas.openxmlformats.org/officeDocument/2006/relationships/image" Target="../media/image1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2.png"/><Relationship Id="rId4" Type="http://schemas.openxmlformats.org/officeDocument/2006/relationships/image" Target="../media/image14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9.jpe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q=http://digital.ru/&amp;sa=D&amp;ust=1590606794888000" TargetMode="External"/><Relationship Id="rId2" Type="http://schemas.openxmlformats.org/officeDocument/2006/relationships/hyperlink" Target="https://www.google.com/url?q=http://220-volt.ru/&amp;sa=D&amp;ust=1590606794888000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google.com/url?q=http://www.swim-trainer.ru&amp;sa=D&amp;ust=1590606794889000" TargetMode="External"/><Relationship Id="rId4" Type="http://schemas.openxmlformats.org/officeDocument/2006/relationships/hyperlink" Target="https://www.google.com/url?q=http://www.robosapien2.ru&amp;sa=D&amp;ust=159060679488900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8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data7.gallery.ru/albums/gallery/98041-9ad8a-14272653-m750x740.jpg" TargetMode="External"/><Relationship Id="rId7" Type="http://schemas.openxmlformats.org/officeDocument/2006/relationships/hyperlink" Target="http://img-fotki.yandex.ru/get/5302/162120698.6c/0_f1579_4d1f09e5_L.png" TargetMode="External"/><Relationship Id="rId2" Type="http://schemas.openxmlformats.org/officeDocument/2006/relationships/hyperlink" Target="http://cs629526.vk.me/v629526735/50474/SaLYwyr05XY.jpg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kira-scrap.ru/KATALOG/OFORMLENIE/2/0_8de7c_696f8b74_M.png" TargetMode="External"/><Relationship Id="rId5" Type="http://schemas.openxmlformats.org/officeDocument/2006/relationships/hyperlink" Target="http://claudinedu11200.c.l.pic.centerblog.net/be576de7.png" TargetMode="External"/><Relationship Id="rId4" Type="http://schemas.openxmlformats.org/officeDocument/2006/relationships/hyperlink" Target="http://img-fotki.yandex.ru/get/3602/inmira.13/0_35db3_f19691b1_XXS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ctrTitle"/>
          </p:nvPr>
        </p:nvSpPr>
        <p:spPr>
          <a:xfrm>
            <a:off x="1907704" y="915566"/>
            <a:ext cx="7772400" cy="1101725"/>
          </a:xfrm>
        </p:spPr>
        <p:txBody>
          <a:bodyPr/>
          <a:lstStyle/>
          <a:p>
            <a:r>
              <a:rPr lang="ru-RU" altLang="ru-RU" dirty="0" smtClean="0"/>
              <a:t>Газета для родителей </a:t>
            </a:r>
            <a:br>
              <a:rPr lang="ru-RU" altLang="ru-RU" dirty="0" smtClean="0"/>
            </a:br>
            <a:r>
              <a:rPr lang="ru-RU" altLang="ru-RU" dirty="0" smtClean="0"/>
              <a:t>«Березка»</a:t>
            </a:r>
          </a:p>
        </p:txBody>
      </p:sp>
      <p:sp>
        <p:nvSpPr>
          <p:cNvPr id="512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2211710"/>
            <a:ext cx="3986213" cy="13001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1800" dirty="0">
                <a:solidFill>
                  <a:srgbClr val="006600"/>
                </a:solidFill>
              </a:rPr>
              <a:t>№ </a:t>
            </a:r>
            <a:r>
              <a:rPr lang="ru-RU" sz="1800" dirty="0" smtClean="0">
                <a:solidFill>
                  <a:srgbClr val="006600"/>
                </a:solidFill>
              </a:rPr>
              <a:t>4 четвертый </a:t>
            </a:r>
            <a:r>
              <a:rPr lang="ru-RU" sz="1800" dirty="0">
                <a:solidFill>
                  <a:srgbClr val="006600"/>
                </a:solidFill>
              </a:rPr>
              <a:t>квартал</a:t>
            </a:r>
            <a:br>
              <a:rPr lang="ru-RU" sz="1800" dirty="0">
                <a:solidFill>
                  <a:srgbClr val="006600"/>
                </a:solidFill>
              </a:rPr>
            </a:br>
            <a:r>
              <a:rPr lang="ru-RU" sz="1800" dirty="0">
                <a:solidFill>
                  <a:srgbClr val="006600"/>
                </a:solidFill>
              </a:rPr>
              <a:t>2019-2020 </a:t>
            </a:r>
            <a:r>
              <a:rPr lang="ru-RU" sz="1800" dirty="0" err="1">
                <a:solidFill>
                  <a:srgbClr val="006600"/>
                </a:solidFill>
              </a:rPr>
              <a:t>уч.г</a:t>
            </a:r>
            <a:r>
              <a:rPr lang="ru-RU" sz="1800" dirty="0">
                <a:solidFill>
                  <a:srgbClr val="006600"/>
                </a:solidFill>
              </a:rPr>
              <a:t>.</a:t>
            </a:r>
            <a:br>
              <a:rPr lang="ru-RU" sz="1800" dirty="0">
                <a:solidFill>
                  <a:srgbClr val="006600"/>
                </a:solidFill>
              </a:rPr>
            </a:br>
            <a:r>
              <a:rPr lang="ru-RU" sz="1800" dirty="0">
                <a:solidFill>
                  <a:srgbClr val="006600"/>
                </a:solidFill>
              </a:rPr>
              <a:t>Муниципальное дошкольное образовательное учреждение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1800" dirty="0">
                <a:solidFill>
                  <a:srgbClr val="006600"/>
                </a:solidFill>
              </a:rPr>
              <a:t>центр развития ребенка – детский сад № 14</a:t>
            </a:r>
            <a:endParaRPr lang="ru-RU" altLang="ru-RU" sz="1800" dirty="0" smtClean="0">
              <a:solidFill>
                <a:srgbClr val="006600"/>
              </a:solidFill>
            </a:endParaRPr>
          </a:p>
        </p:txBody>
      </p:sp>
      <p:pic>
        <p:nvPicPr>
          <p:cNvPr id="27652" name="Picture 4" descr="https://img11.postila.ru/data/80/7e/fd/40/807efd40ae288da1863be67d112294fb53b5ad255b883e7ca9ec764828b03ed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449" y="1707654"/>
            <a:ext cx="3437976" cy="250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/>
              <a:t>Флаг </a:t>
            </a:r>
            <a:r>
              <a:rPr lang="ru-RU" b="0" dirty="0"/>
              <a:t>моей страны!</a:t>
            </a:r>
            <a:br>
              <a:rPr lang="ru-RU" b="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3968" y="1200150"/>
            <a:ext cx="4402832" cy="3394075"/>
          </a:xfrm>
        </p:spPr>
        <p:txBody>
          <a:bodyPr/>
          <a:lstStyle/>
          <a:p>
            <a:pPr marL="0" indent="0" algn="r">
              <a:buNone/>
            </a:pPr>
            <a:r>
              <a:rPr lang="ru-RU" sz="800" b="0" dirty="0">
                <a:solidFill>
                  <a:schemeClr val="tx1"/>
                </a:solidFill>
              </a:rPr>
              <a:t>На свете много разных стран,</a:t>
            </a:r>
          </a:p>
          <a:p>
            <a:pPr marL="0" indent="0" algn="r">
              <a:buNone/>
            </a:pPr>
            <a:r>
              <a:rPr lang="ru-RU" sz="800" b="0" dirty="0">
                <a:solidFill>
                  <a:schemeClr val="tx1"/>
                </a:solidFill>
              </a:rPr>
              <a:t>Но есть одна страна.</a:t>
            </a:r>
          </a:p>
          <a:p>
            <a:pPr marL="0" indent="0" algn="r">
              <a:buNone/>
            </a:pPr>
            <a:r>
              <a:rPr lang="ru-RU" sz="800" b="0" dirty="0">
                <a:solidFill>
                  <a:schemeClr val="tx1"/>
                </a:solidFill>
              </a:rPr>
              <a:t>От белых льдов</a:t>
            </a:r>
          </a:p>
          <a:p>
            <a:pPr marL="0" indent="0" algn="r">
              <a:buNone/>
            </a:pPr>
            <a:r>
              <a:rPr lang="ru-RU" sz="800" b="0" dirty="0">
                <a:solidFill>
                  <a:schemeClr val="tx1"/>
                </a:solidFill>
              </a:rPr>
              <a:t>До теплых рек раскинулась она!</a:t>
            </a:r>
          </a:p>
          <a:p>
            <a:pPr marL="0" indent="0" algn="r">
              <a:buNone/>
            </a:pPr>
            <a:r>
              <a:rPr lang="ru-RU" sz="800" b="0" dirty="0">
                <a:solidFill>
                  <a:schemeClr val="tx1"/>
                </a:solidFill>
              </a:rPr>
              <a:t>На свете много разных стран,</a:t>
            </a:r>
          </a:p>
          <a:p>
            <a:pPr marL="0" indent="0" algn="r">
              <a:buNone/>
            </a:pPr>
            <a:r>
              <a:rPr lang="ru-RU" sz="800" b="0" dirty="0">
                <a:solidFill>
                  <a:schemeClr val="tx1"/>
                </a:solidFill>
              </a:rPr>
              <a:t>Но есть одна страна.</a:t>
            </a:r>
          </a:p>
          <a:p>
            <a:pPr marL="0" indent="0" algn="r">
              <a:buNone/>
            </a:pPr>
            <a:r>
              <a:rPr lang="ru-RU" sz="800" b="0" dirty="0">
                <a:solidFill>
                  <a:schemeClr val="tx1"/>
                </a:solidFill>
              </a:rPr>
              <a:t>Ее мы Родиной зовем,</a:t>
            </a:r>
          </a:p>
          <a:p>
            <a:pPr marL="0" indent="0" algn="r">
              <a:buNone/>
            </a:pPr>
            <a:r>
              <a:rPr lang="ru-RU" sz="800" b="0" dirty="0">
                <a:solidFill>
                  <a:schemeClr val="tx1"/>
                </a:solidFill>
              </a:rPr>
              <a:t>А Родина – одна!</a:t>
            </a:r>
          </a:p>
          <a:p>
            <a:pPr marL="0" indent="0">
              <a:buNone/>
            </a:pPr>
            <a:r>
              <a:rPr lang="ru-RU" sz="800" b="0" dirty="0">
                <a:solidFill>
                  <a:schemeClr val="tx1"/>
                </a:solidFill>
              </a:rPr>
              <a:t> </a:t>
            </a:r>
          </a:p>
          <a:p>
            <a:pPr marL="0" indent="0">
              <a:buNone/>
            </a:pPr>
            <a:r>
              <a:rPr lang="ru-RU" sz="800" b="0" dirty="0" smtClean="0">
                <a:solidFill>
                  <a:schemeClr val="tx1"/>
                </a:solidFill>
              </a:rPr>
              <a:t>     В </a:t>
            </a:r>
            <a:r>
              <a:rPr lang="ru-RU" sz="800" b="0" dirty="0">
                <a:solidFill>
                  <a:schemeClr val="tx1"/>
                </a:solidFill>
              </a:rPr>
              <a:t>дежурной группе прошло тематическое мероприятие, посвященное Дню России. Ребята познакомились с официальной символикой России: герб, флаг, гимн. Обобщили знания о государственном флаге, познакомились со значением цветов.</a:t>
            </a:r>
          </a:p>
          <a:p>
            <a:pPr marL="0" indent="0" algn="r">
              <a:buNone/>
            </a:pPr>
            <a:r>
              <a:rPr lang="ru-RU" sz="800" b="0" dirty="0">
                <a:solidFill>
                  <a:schemeClr val="tx1"/>
                </a:solidFill>
              </a:rPr>
              <a:t>Белый – облако большое,</a:t>
            </a:r>
          </a:p>
          <a:p>
            <a:pPr marL="0" indent="0" algn="r">
              <a:buNone/>
            </a:pPr>
            <a:r>
              <a:rPr lang="ru-RU" sz="800" b="0" dirty="0">
                <a:solidFill>
                  <a:schemeClr val="tx1"/>
                </a:solidFill>
              </a:rPr>
              <a:t>Синий – небо голубое,</a:t>
            </a:r>
          </a:p>
          <a:p>
            <a:pPr marL="0" indent="0" algn="r">
              <a:buNone/>
            </a:pPr>
            <a:r>
              <a:rPr lang="ru-RU" sz="800" b="0" dirty="0">
                <a:solidFill>
                  <a:schemeClr val="tx1"/>
                </a:solidFill>
              </a:rPr>
              <a:t>Красный – солнышка восход,</a:t>
            </a:r>
          </a:p>
          <a:p>
            <a:pPr marL="0" indent="0" algn="r">
              <a:buNone/>
            </a:pPr>
            <a:r>
              <a:rPr lang="ru-RU" sz="800" b="0" dirty="0">
                <a:solidFill>
                  <a:schemeClr val="tx1"/>
                </a:solidFill>
              </a:rPr>
              <a:t>Новый день Россию ждет.</a:t>
            </a:r>
          </a:p>
          <a:p>
            <a:pPr marL="0" indent="0" algn="r">
              <a:buNone/>
            </a:pPr>
            <a:r>
              <a:rPr lang="ru-RU" sz="800" b="0" dirty="0">
                <a:solidFill>
                  <a:schemeClr val="tx1"/>
                </a:solidFill>
              </a:rPr>
              <a:t>Символ мира, чистоты –</a:t>
            </a:r>
          </a:p>
          <a:p>
            <a:pPr marL="0" indent="0" algn="r">
              <a:buNone/>
            </a:pPr>
            <a:r>
              <a:rPr lang="ru-RU" sz="800" b="0" dirty="0">
                <a:solidFill>
                  <a:schemeClr val="tx1"/>
                </a:solidFill>
              </a:rPr>
              <a:t>Это флаг моей страны.</a:t>
            </a:r>
          </a:p>
          <a:p>
            <a:pPr marL="0" indent="0">
              <a:buNone/>
            </a:pPr>
            <a:r>
              <a:rPr lang="ru-RU" sz="800" b="0" dirty="0" smtClean="0">
                <a:solidFill>
                  <a:schemeClr val="tx1"/>
                </a:solidFill>
              </a:rPr>
              <a:t>      Воспитатель </a:t>
            </a:r>
            <a:r>
              <a:rPr lang="ru-RU" sz="800" b="0" dirty="0">
                <a:solidFill>
                  <a:schemeClr val="tx1"/>
                </a:solidFill>
              </a:rPr>
              <a:t>вызвала у детей чувство гордости, восхищения красотой природы России, государственного флага. Ребята познакомились с презентацией «12 июня – День России», учили и рассказывали друг другу стихи, разгадывали загадки. Итогом стала коллективная работа – лепка в нетрадиционной технике </a:t>
            </a:r>
            <a:r>
              <a:rPr lang="ru-RU" sz="800" b="0" dirty="0" err="1">
                <a:solidFill>
                  <a:schemeClr val="tx1"/>
                </a:solidFill>
              </a:rPr>
              <a:t>пластилинография</a:t>
            </a:r>
            <a:r>
              <a:rPr lang="ru-RU" sz="800" b="0" dirty="0">
                <a:solidFill>
                  <a:schemeClr val="tx1"/>
                </a:solidFill>
              </a:rPr>
              <a:t> «Флаг моей страны».</a:t>
            </a:r>
          </a:p>
          <a:p>
            <a:endParaRPr lang="ru-RU" dirty="0"/>
          </a:p>
        </p:txBody>
      </p:sp>
      <p:pic>
        <p:nvPicPr>
          <p:cNvPr id="6146" name="Picture 2" descr="photo_15917896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41" y="349250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hoto_15917896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91392"/>
            <a:ext cx="10763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f.nodacdn.net/getfile.php?id_file=2447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04" y="2185120"/>
            <a:ext cx="2409105" cy="240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cntdaltai.ru/wp-content/uploads/2018/05/%D0%B4%D0%B5%D0%BD%D1%8C-%D1%80%D0%BE%D1%81%D1%81%D0%B8%D0%B8-%D0%BE%D0%B5-%D0%B8%D1%8E%D0%BD%D1%8F-%D0%B2%D0%B5%D0%BA%D1%82%D0%BE%D1%80-91577568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41" y="540685"/>
            <a:ext cx="2127521" cy="212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522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Онлайн-акция </a:t>
            </a:r>
            <a:br>
              <a:rPr lang="ru-RU" dirty="0" smtClean="0"/>
            </a:br>
            <a:r>
              <a:rPr lang="ru-RU" dirty="0" smtClean="0"/>
              <a:t>«Сердечная благодарность»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76056" y="1200150"/>
            <a:ext cx="3610744" cy="3394075"/>
          </a:xfrm>
        </p:spPr>
        <p:txBody>
          <a:bodyPr/>
          <a:lstStyle/>
          <a:p>
            <a:pPr marL="0" indent="0">
              <a:buNone/>
            </a:pPr>
            <a:r>
              <a:rPr lang="ru-RU" sz="1200" b="0" dirty="0">
                <a:solidFill>
                  <a:schemeClr val="tx1"/>
                </a:solidFill>
              </a:rPr>
              <a:t>В поле звон раздаётся лазоревый,</a:t>
            </a:r>
          </a:p>
          <a:p>
            <a:pPr marL="0" indent="0">
              <a:buNone/>
            </a:pPr>
            <a:r>
              <a:rPr lang="ru-RU" sz="1200" b="0" dirty="0">
                <a:solidFill>
                  <a:schemeClr val="tx1"/>
                </a:solidFill>
              </a:rPr>
              <a:t>Льётся с птичьими трелями в лад.</a:t>
            </a:r>
          </a:p>
          <a:p>
            <a:pPr marL="0" indent="0">
              <a:buNone/>
            </a:pPr>
            <a:r>
              <a:rPr lang="ru-RU" sz="1200" b="0" dirty="0">
                <a:solidFill>
                  <a:schemeClr val="tx1"/>
                </a:solidFill>
              </a:rPr>
              <a:t>Почему-то в России особенно</a:t>
            </a:r>
          </a:p>
          <a:p>
            <a:pPr marL="0" indent="0">
              <a:buNone/>
            </a:pPr>
            <a:r>
              <a:rPr lang="ru-RU" sz="1200" b="0" dirty="0">
                <a:solidFill>
                  <a:schemeClr val="tx1"/>
                </a:solidFill>
              </a:rPr>
              <a:t>Колокольчики нежно звучат.</a:t>
            </a:r>
          </a:p>
          <a:p>
            <a:pPr marL="0" indent="0">
              <a:buNone/>
            </a:pPr>
            <a:r>
              <a:rPr lang="ru-RU" sz="1200" b="0" dirty="0">
                <a:solidFill>
                  <a:schemeClr val="tx1"/>
                </a:solidFill>
              </a:rPr>
              <a:t>                                </a:t>
            </a:r>
            <a:r>
              <a:rPr lang="ru-RU" sz="1200" b="0" i="1" dirty="0">
                <a:solidFill>
                  <a:schemeClr val="tx1"/>
                </a:solidFill>
              </a:rPr>
              <a:t>Я. Козловский</a:t>
            </a:r>
            <a:endParaRPr lang="ru-RU" sz="1200" b="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200" b="0" dirty="0">
                <a:solidFill>
                  <a:schemeClr val="tx1"/>
                </a:solidFill>
              </a:rPr>
              <a:t> </a:t>
            </a:r>
          </a:p>
          <a:p>
            <a:pPr marL="0" indent="0" algn="just">
              <a:buNone/>
            </a:pPr>
            <a:r>
              <a:rPr lang="ru-RU" sz="1200" b="0" dirty="0" smtClean="0">
                <a:solidFill>
                  <a:schemeClr val="tx1"/>
                </a:solidFill>
              </a:rPr>
              <a:t>      В </a:t>
            </a:r>
            <a:r>
              <a:rPr lang="ru-RU" sz="1200" b="0" dirty="0">
                <a:solidFill>
                  <a:schemeClr val="tx1"/>
                </a:solidFill>
              </a:rPr>
              <a:t>рамках празднования Дня России наши сотрудники и воспитанники приняли участие в онлайн-акции «Сердечная благодарность». Ребята под руководством педагога изготовили красивое панно с сердечками в цветах </a:t>
            </a:r>
            <a:r>
              <a:rPr lang="ru-RU" sz="1200" b="0" dirty="0" err="1">
                <a:solidFill>
                  <a:schemeClr val="tx1"/>
                </a:solidFill>
              </a:rPr>
              <a:t>триколора</a:t>
            </a:r>
            <a:r>
              <a:rPr lang="ru-RU" sz="1200" b="0" dirty="0">
                <a:solidFill>
                  <a:schemeClr val="tx1"/>
                </a:solidFill>
              </a:rPr>
              <a:t>. Вспомнили о том, что это за праздник, какие символы нашего государства они знают.</a:t>
            </a:r>
          </a:p>
          <a:p>
            <a:endParaRPr lang="ru-RU" dirty="0"/>
          </a:p>
        </p:txBody>
      </p:sp>
      <p:pic>
        <p:nvPicPr>
          <p:cNvPr id="7170" name="Picture 2" descr="photo_15917897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21" y="485775"/>
            <a:ext cx="10763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ruo-sechenovo.ucoz.ru/novosti/2020/den-rossii_1news_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670" y="1081599"/>
            <a:ext cx="3263067" cy="202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hoto_15917897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83718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031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/>
              <a:t>«</a:t>
            </a:r>
            <a:r>
              <a:rPr lang="ru-RU" b="0" dirty="0"/>
              <a:t>Наполни сердце…»</a:t>
            </a:r>
            <a:br>
              <a:rPr lang="ru-RU" b="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4008" y="1200150"/>
            <a:ext cx="4042792" cy="3394075"/>
          </a:xfrm>
        </p:spPr>
        <p:txBody>
          <a:bodyPr/>
          <a:lstStyle/>
          <a:p>
            <a:pPr marL="0" indent="0" algn="just">
              <a:buNone/>
            </a:pPr>
            <a:r>
              <a:rPr lang="ru-RU" sz="1400" b="0" dirty="0" smtClean="0"/>
              <a:t>      </a:t>
            </a:r>
            <a:r>
              <a:rPr lang="ru-RU" sz="1400" b="0" dirty="0" smtClean="0">
                <a:solidFill>
                  <a:schemeClr val="tx1"/>
                </a:solidFill>
              </a:rPr>
              <a:t>В </a:t>
            </a:r>
            <a:r>
              <a:rPr lang="ru-RU" sz="1400" b="0" dirty="0">
                <a:solidFill>
                  <a:schemeClr val="tx1"/>
                </a:solidFill>
              </a:rPr>
              <a:t>рамках празднования Дня России педагог-психолог   с детьми нашего учреждения индивидуально изготовила открытку-сердце из отпечатков ладошек. Ведь именно символ сердца обозначает самые светлые и прекрасные чувства. На готовый трафарет сердца, раскрашенного в цвета российского </a:t>
            </a:r>
            <a:r>
              <a:rPr lang="ru-RU" sz="1400" b="0" dirty="0" err="1">
                <a:solidFill>
                  <a:schemeClr val="tx1"/>
                </a:solidFill>
              </a:rPr>
              <a:t>триколора</a:t>
            </a:r>
            <a:r>
              <a:rPr lang="ru-RU" sz="1400" b="0" dirty="0">
                <a:solidFill>
                  <a:schemeClr val="tx1"/>
                </a:solidFill>
              </a:rPr>
              <a:t> наклеивались отпечатки ладошек.  Главное, каждая ладонь имела глубокий смысл. Мы «наполнили сердце…»  добротой, нежностью, радостью, улыбками друзей и родных.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8194" name="Picture 2" descr="photo_15917897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15566"/>
            <a:ext cx="10763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hoto_15917897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00150"/>
            <a:ext cx="10763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yt3.ggpht.com/a/AATXAJxzmtOWKtGS_TO8GKxiZ3bHzAMP_Yw6xsx1aY870w=s900-c-k-c0xffffffff-no-rj-m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08" y="2344316"/>
            <a:ext cx="1960452" cy="196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15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5486"/>
            <a:ext cx="8229600" cy="45719"/>
          </a:xfrm>
        </p:spPr>
        <p:txBody>
          <a:bodyPr/>
          <a:lstStyle/>
          <a:p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sz="2800" b="0" dirty="0" smtClean="0"/>
              <a:t>Акция </a:t>
            </a:r>
            <a:r>
              <a:rPr lang="ru-RU" sz="2800" b="0" dirty="0"/>
              <a:t>«Вручение ленточек в цветах российского флага»</a:t>
            </a:r>
            <a:br>
              <a:rPr lang="ru-RU" sz="2800" b="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555526"/>
            <a:ext cx="5122912" cy="4038699"/>
          </a:xfrm>
        </p:spPr>
        <p:txBody>
          <a:bodyPr/>
          <a:lstStyle/>
          <a:p>
            <a:pPr marL="0" indent="0">
              <a:buNone/>
            </a:pPr>
            <a:r>
              <a:rPr lang="ru-RU" sz="1000" b="0" dirty="0">
                <a:solidFill>
                  <a:schemeClr val="tx1"/>
                </a:solidFill>
              </a:rPr>
              <a:t>Берегите Россию </a:t>
            </a:r>
            <a:r>
              <a:rPr lang="ru-RU" sz="1000" b="0" dirty="0" smtClean="0">
                <a:solidFill>
                  <a:schemeClr val="tx1"/>
                </a:solidFill>
              </a:rPr>
              <a:t>–</a:t>
            </a:r>
          </a:p>
          <a:p>
            <a:pPr marL="0" indent="0">
              <a:buNone/>
            </a:pPr>
            <a:r>
              <a:rPr lang="ru-RU" sz="1000" b="0" dirty="0" smtClean="0">
                <a:solidFill>
                  <a:schemeClr val="tx1"/>
                </a:solidFill>
              </a:rPr>
              <a:t>Нет </a:t>
            </a:r>
            <a:r>
              <a:rPr lang="ru-RU" sz="1000" b="0" dirty="0">
                <a:solidFill>
                  <a:schemeClr val="tx1"/>
                </a:solidFill>
              </a:rPr>
              <a:t>России </a:t>
            </a:r>
            <a:r>
              <a:rPr lang="ru-RU" sz="1000" b="0" dirty="0" smtClean="0">
                <a:solidFill>
                  <a:schemeClr val="tx1"/>
                </a:solidFill>
              </a:rPr>
              <a:t>другой.</a:t>
            </a:r>
          </a:p>
          <a:p>
            <a:pPr marL="0" indent="0">
              <a:buNone/>
            </a:pPr>
            <a:r>
              <a:rPr lang="ru-RU" sz="1000" b="0" dirty="0" smtClean="0">
                <a:solidFill>
                  <a:schemeClr val="tx1"/>
                </a:solidFill>
              </a:rPr>
              <a:t>Берегите </a:t>
            </a:r>
            <a:r>
              <a:rPr lang="ru-RU" sz="1000" b="0" dirty="0">
                <a:solidFill>
                  <a:schemeClr val="tx1"/>
                </a:solidFill>
              </a:rPr>
              <a:t>её тишину и </a:t>
            </a:r>
            <a:r>
              <a:rPr lang="ru-RU" sz="1000" b="0" dirty="0" smtClean="0">
                <a:solidFill>
                  <a:schemeClr val="tx1"/>
                </a:solidFill>
              </a:rPr>
              <a:t>покой,</a:t>
            </a:r>
          </a:p>
          <a:p>
            <a:pPr marL="0" indent="0">
              <a:buNone/>
            </a:pPr>
            <a:r>
              <a:rPr lang="ru-RU" sz="1000" b="0" dirty="0" smtClean="0">
                <a:solidFill>
                  <a:schemeClr val="tx1"/>
                </a:solidFill>
              </a:rPr>
              <a:t>Это небо и солнце,</a:t>
            </a:r>
          </a:p>
          <a:p>
            <a:pPr marL="0" indent="0">
              <a:buNone/>
            </a:pPr>
            <a:r>
              <a:rPr lang="ru-RU" sz="1000" b="0" dirty="0" smtClean="0">
                <a:solidFill>
                  <a:schemeClr val="tx1"/>
                </a:solidFill>
              </a:rPr>
              <a:t>Этот </a:t>
            </a:r>
            <a:r>
              <a:rPr lang="ru-RU" sz="1000" b="0" dirty="0">
                <a:solidFill>
                  <a:schemeClr val="tx1"/>
                </a:solidFill>
              </a:rPr>
              <a:t>хлеб на </a:t>
            </a:r>
            <a:r>
              <a:rPr lang="ru-RU" sz="1000" b="0" dirty="0" smtClean="0">
                <a:solidFill>
                  <a:schemeClr val="tx1"/>
                </a:solidFill>
              </a:rPr>
              <a:t>столе</a:t>
            </a:r>
          </a:p>
          <a:p>
            <a:pPr marL="0" indent="0">
              <a:buNone/>
            </a:pPr>
            <a:r>
              <a:rPr lang="ru-RU" sz="1000" b="0" dirty="0" smtClean="0">
                <a:solidFill>
                  <a:schemeClr val="tx1"/>
                </a:solidFill>
              </a:rPr>
              <a:t>И </a:t>
            </a:r>
            <a:r>
              <a:rPr lang="ru-RU" sz="1000" b="0" dirty="0">
                <a:solidFill>
                  <a:schemeClr val="tx1"/>
                </a:solidFill>
              </a:rPr>
              <a:t>родное </a:t>
            </a:r>
            <a:r>
              <a:rPr lang="ru-RU" sz="1000" b="0" dirty="0" smtClean="0">
                <a:solidFill>
                  <a:schemeClr val="tx1"/>
                </a:solidFill>
              </a:rPr>
              <a:t>оконце</a:t>
            </a:r>
          </a:p>
          <a:p>
            <a:pPr marL="0" indent="0">
              <a:buNone/>
            </a:pPr>
            <a:r>
              <a:rPr lang="ru-RU" sz="1000" b="0" dirty="0" smtClean="0">
                <a:solidFill>
                  <a:schemeClr val="tx1"/>
                </a:solidFill>
              </a:rPr>
              <a:t>В </a:t>
            </a:r>
            <a:r>
              <a:rPr lang="ru-RU" sz="1000" b="0" dirty="0">
                <a:solidFill>
                  <a:schemeClr val="tx1"/>
                </a:solidFill>
              </a:rPr>
              <a:t>позабытом </a:t>
            </a:r>
            <a:r>
              <a:rPr lang="ru-RU" sz="1000" b="0" dirty="0" smtClean="0">
                <a:solidFill>
                  <a:schemeClr val="tx1"/>
                </a:solidFill>
              </a:rPr>
              <a:t>селе…</a:t>
            </a:r>
          </a:p>
          <a:p>
            <a:pPr marL="0" indent="0">
              <a:buNone/>
            </a:pPr>
            <a:r>
              <a:rPr lang="ru-RU" sz="1000" b="0" dirty="0" smtClean="0">
                <a:solidFill>
                  <a:schemeClr val="tx1"/>
                </a:solidFill>
              </a:rPr>
              <a:t>Берегите Россию,</a:t>
            </a:r>
          </a:p>
          <a:p>
            <a:pPr marL="0" indent="0">
              <a:buNone/>
            </a:pPr>
            <a:r>
              <a:rPr lang="ru-RU" sz="1000" b="0" dirty="0" smtClean="0">
                <a:solidFill>
                  <a:schemeClr val="tx1"/>
                </a:solidFill>
              </a:rPr>
              <a:t>Без неё нам не жить.</a:t>
            </a:r>
          </a:p>
          <a:p>
            <a:pPr marL="0" indent="0">
              <a:buNone/>
            </a:pPr>
            <a:r>
              <a:rPr lang="ru-RU" sz="1000" b="0" dirty="0" smtClean="0">
                <a:solidFill>
                  <a:schemeClr val="tx1"/>
                </a:solidFill>
              </a:rPr>
              <a:t>Берегите её,</a:t>
            </a:r>
          </a:p>
          <a:p>
            <a:pPr marL="0" indent="0">
              <a:buNone/>
            </a:pPr>
            <a:r>
              <a:rPr lang="ru-RU" sz="1000" b="0" dirty="0" smtClean="0">
                <a:solidFill>
                  <a:schemeClr val="tx1"/>
                </a:solidFill>
              </a:rPr>
              <a:t>Чтобы </a:t>
            </a:r>
            <a:r>
              <a:rPr lang="ru-RU" sz="1000" b="0" dirty="0">
                <a:solidFill>
                  <a:schemeClr val="tx1"/>
                </a:solidFill>
              </a:rPr>
              <a:t>вечно ей быть</a:t>
            </a:r>
          </a:p>
          <a:p>
            <a:pPr marL="0" indent="0">
              <a:buNone/>
            </a:pPr>
            <a:r>
              <a:rPr lang="ru-RU" sz="1000" b="0" dirty="0" smtClean="0">
                <a:solidFill>
                  <a:schemeClr val="tx1"/>
                </a:solidFill>
              </a:rPr>
              <a:t>Нашей </a:t>
            </a:r>
            <a:r>
              <a:rPr lang="ru-RU" sz="1000" b="0" dirty="0">
                <a:solidFill>
                  <a:schemeClr val="tx1"/>
                </a:solidFill>
              </a:rPr>
              <a:t>правдой и силой,</a:t>
            </a:r>
          </a:p>
          <a:p>
            <a:pPr marL="0" indent="0">
              <a:buNone/>
            </a:pPr>
            <a:r>
              <a:rPr lang="ru-RU" sz="1000" b="0" dirty="0" smtClean="0">
                <a:solidFill>
                  <a:schemeClr val="tx1"/>
                </a:solidFill>
              </a:rPr>
              <a:t>Всею </a:t>
            </a:r>
            <a:r>
              <a:rPr lang="ru-RU" sz="1000" b="0" dirty="0">
                <a:solidFill>
                  <a:schemeClr val="tx1"/>
                </a:solidFill>
              </a:rPr>
              <a:t>нашей </a:t>
            </a:r>
            <a:r>
              <a:rPr lang="ru-RU" sz="1000" b="0" dirty="0" smtClean="0">
                <a:solidFill>
                  <a:schemeClr val="tx1"/>
                </a:solidFill>
              </a:rPr>
              <a:t>судьбой.</a:t>
            </a:r>
          </a:p>
          <a:p>
            <a:pPr marL="0" indent="0">
              <a:buNone/>
            </a:pPr>
            <a:r>
              <a:rPr lang="ru-RU" sz="1000" b="0" dirty="0" smtClean="0">
                <a:solidFill>
                  <a:schemeClr val="tx1"/>
                </a:solidFill>
              </a:rPr>
              <a:t>Берегите </a:t>
            </a:r>
            <a:r>
              <a:rPr lang="ru-RU" sz="1000" b="0" dirty="0">
                <a:solidFill>
                  <a:schemeClr val="tx1"/>
                </a:solidFill>
              </a:rPr>
              <a:t>Россию </a:t>
            </a:r>
            <a:r>
              <a:rPr lang="ru-RU" sz="1000" b="0" dirty="0" smtClean="0">
                <a:solidFill>
                  <a:schemeClr val="tx1"/>
                </a:solidFill>
              </a:rPr>
              <a:t>–</a:t>
            </a:r>
          </a:p>
          <a:p>
            <a:pPr marL="0" indent="0">
              <a:buNone/>
            </a:pPr>
            <a:r>
              <a:rPr lang="ru-RU" sz="1000" b="0" dirty="0" smtClean="0">
                <a:solidFill>
                  <a:schemeClr val="tx1"/>
                </a:solidFill>
              </a:rPr>
              <a:t>Нет </a:t>
            </a:r>
            <a:r>
              <a:rPr lang="ru-RU" sz="1000" b="0" dirty="0">
                <a:solidFill>
                  <a:schemeClr val="tx1"/>
                </a:solidFill>
              </a:rPr>
              <a:t>России другой.</a:t>
            </a:r>
          </a:p>
          <a:p>
            <a:pPr marL="0" indent="0">
              <a:buNone/>
            </a:pPr>
            <a:r>
              <a:rPr lang="ru-RU" sz="1000" b="0" dirty="0">
                <a:solidFill>
                  <a:schemeClr val="tx1"/>
                </a:solidFill>
              </a:rPr>
              <a:t>                      </a:t>
            </a:r>
            <a:r>
              <a:rPr lang="ru-RU" sz="1000" b="0" i="1" dirty="0" smtClean="0">
                <a:solidFill>
                  <a:schemeClr val="tx1"/>
                </a:solidFill>
              </a:rPr>
              <a:t>Е</a:t>
            </a:r>
            <a:r>
              <a:rPr lang="ru-RU" sz="1000" b="0" i="1" dirty="0">
                <a:solidFill>
                  <a:schemeClr val="tx1"/>
                </a:solidFill>
              </a:rPr>
              <a:t>. Синицын</a:t>
            </a:r>
            <a:endParaRPr lang="ru-RU" sz="1000" b="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000" b="0" dirty="0">
                <a:solidFill>
                  <a:schemeClr val="tx1"/>
                </a:solidFill>
              </a:rPr>
              <a:t> </a:t>
            </a:r>
            <a:r>
              <a:rPr lang="ru-RU" sz="1000" b="0" dirty="0" smtClean="0">
                <a:solidFill>
                  <a:schemeClr val="tx1"/>
                </a:solidFill>
              </a:rPr>
              <a:t>      В </a:t>
            </a:r>
            <a:r>
              <a:rPr lang="ru-RU" sz="1000" b="0" dirty="0">
                <a:solidFill>
                  <a:schemeClr val="tx1"/>
                </a:solidFill>
              </a:rPr>
              <a:t>нашем детском саду прошла акция «Ленточка-</a:t>
            </a:r>
            <a:r>
              <a:rPr lang="ru-RU" sz="1000" b="0" dirty="0" err="1">
                <a:solidFill>
                  <a:schemeClr val="tx1"/>
                </a:solidFill>
              </a:rPr>
              <a:t>триколор</a:t>
            </a:r>
            <a:r>
              <a:rPr lang="ru-RU" sz="1000" b="0" dirty="0">
                <a:solidFill>
                  <a:schemeClr val="tx1"/>
                </a:solidFill>
              </a:rPr>
              <a:t>». Воспитанники, как символ предстоящего праздника – День России, вручали родителям ленточки, раскрашенные в цвета российского флага. Тем самым создавали праздничное настроение уже с самого утра!</a:t>
            </a:r>
          </a:p>
          <a:p>
            <a:endParaRPr lang="ru-RU" dirty="0"/>
          </a:p>
        </p:txBody>
      </p:sp>
      <p:pic>
        <p:nvPicPr>
          <p:cNvPr id="9218" name="Picture 2" descr="IMG-20200610-WA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66" y="771550"/>
            <a:ext cx="11144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G-20200610-WA0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041" y="1059582"/>
            <a:ext cx="13811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test.tc322.ru/upload/iblock/8c8/den_ROSSII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784588"/>
            <a:ext cx="2843535" cy="189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detsad61.odinedu.ru/assets/img/detsad61/2015/9.september/47/n.478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66" y="2859782"/>
            <a:ext cx="2734543" cy="139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419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/>
              <a:t>Праздник </a:t>
            </a:r>
            <a:r>
              <a:rPr lang="ru-RU" b="0" dirty="0"/>
              <a:t>ко Дню России!</a:t>
            </a:r>
            <a:br>
              <a:rPr lang="ru-RU" b="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5816" y="915566"/>
            <a:ext cx="5770984" cy="3606651"/>
          </a:xfrm>
        </p:spPr>
        <p:txBody>
          <a:bodyPr/>
          <a:lstStyle/>
          <a:p>
            <a:pPr marL="0" indent="0" algn="just">
              <a:buNone/>
            </a:pPr>
            <a:r>
              <a:rPr lang="ru-RU" sz="1100" b="0" i="1" dirty="0">
                <a:solidFill>
                  <a:schemeClr val="tx1"/>
                </a:solidFill>
              </a:rPr>
              <a:t>Россия! Россия! Твой праздник сегодня:</a:t>
            </a:r>
            <a:endParaRPr lang="ru-RU" sz="1100" b="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ru-RU" sz="1100" b="0" i="1" dirty="0">
                <a:solidFill>
                  <a:schemeClr val="tx1"/>
                </a:solidFill>
              </a:rPr>
              <a:t>И взрослый, и детский, - праздник народный!</a:t>
            </a:r>
            <a:endParaRPr lang="ru-RU" sz="1100" b="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ru-RU" sz="1100" b="0" dirty="0" smtClean="0">
                <a:solidFill>
                  <a:schemeClr val="tx1"/>
                </a:solidFill>
              </a:rPr>
              <a:t>     Накануне </a:t>
            </a:r>
            <a:r>
              <a:rPr lang="ru-RU" sz="1100" b="0" dirty="0">
                <a:solidFill>
                  <a:schemeClr val="tx1"/>
                </a:solidFill>
              </a:rPr>
              <a:t>Дня России в нашем детском саду прошел праздник, посвященный этому событию. Детям было рассказано, что День России – это праздник свободы, мира и добра.</a:t>
            </a:r>
          </a:p>
          <a:p>
            <a:pPr marL="0" indent="0" algn="just">
              <a:buNone/>
            </a:pPr>
            <a:r>
              <a:rPr lang="ru-RU" sz="1100" b="0" dirty="0" smtClean="0">
                <a:solidFill>
                  <a:schemeClr val="tx1"/>
                </a:solidFill>
              </a:rPr>
              <a:t>     Так </a:t>
            </a:r>
            <a:r>
              <a:rPr lang="ru-RU" sz="1100" b="0" dirty="0">
                <a:solidFill>
                  <a:schemeClr val="tx1"/>
                </a:solidFill>
              </a:rPr>
              <a:t>же детям рассказали, почему наш флаг состоит из трех цветов, и что обозначает каждый цвет.</a:t>
            </a:r>
          </a:p>
          <a:p>
            <a:pPr marL="0" indent="0" algn="just">
              <a:buNone/>
            </a:pPr>
            <a:r>
              <a:rPr lang="ru-RU" sz="1100" b="0" dirty="0">
                <a:solidFill>
                  <a:schemeClr val="tx1"/>
                </a:solidFill>
              </a:rPr>
              <a:t>Белый цвет – березка,</a:t>
            </a:r>
          </a:p>
          <a:p>
            <a:pPr marL="0" indent="0" algn="just">
              <a:buNone/>
            </a:pPr>
            <a:r>
              <a:rPr lang="ru-RU" sz="1100" b="0" dirty="0">
                <a:solidFill>
                  <a:schemeClr val="tx1"/>
                </a:solidFill>
              </a:rPr>
              <a:t>Синий – неба цвет.</a:t>
            </a:r>
          </a:p>
          <a:p>
            <a:pPr marL="0" indent="0" algn="just">
              <a:buNone/>
            </a:pPr>
            <a:r>
              <a:rPr lang="ru-RU" sz="1100" b="0" dirty="0">
                <a:solidFill>
                  <a:schemeClr val="tx1"/>
                </a:solidFill>
              </a:rPr>
              <a:t>Красная полоска – солнечный рассвет.</a:t>
            </a:r>
          </a:p>
          <a:p>
            <a:pPr marL="0" indent="0" algn="just">
              <a:buNone/>
            </a:pPr>
            <a:r>
              <a:rPr lang="ru-RU" sz="1100" b="0" dirty="0" smtClean="0">
                <a:solidFill>
                  <a:schemeClr val="tx1"/>
                </a:solidFill>
              </a:rPr>
              <a:t>     Дети </a:t>
            </a:r>
            <a:r>
              <a:rPr lang="ru-RU" sz="1100" b="0" dirty="0">
                <a:solidFill>
                  <a:schemeClr val="tx1"/>
                </a:solidFill>
              </a:rPr>
              <a:t>исполнили танец с флагами.</a:t>
            </a:r>
          </a:p>
          <a:p>
            <a:pPr marL="0" indent="0" algn="just">
              <a:buNone/>
            </a:pPr>
            <a:r>
              <a:rPr lang="ru-RU" sz="1100" b="0" dirty="0" smtClean="0">
                <a:solidFill>
                  <a:schemeClr val="tx1"/>
                </a:solidFill>
              </a:rPr>
              <a:t>     Целью </a:t>
            </a:r>
            <a:r>
              <a:rPr lang="ru-RU" sz="1100" b="0" dirty="0">
                <a:solidFill>
                  <a:schemeClr val="tx1"/>
                </a:solidFill>
              </a:rPr>
              <a:t>праздника, проходившего в детском саду, было формирование у детей представлений о России как о государстве, о родной стране; воспитание чувства любви к родному краю, Родине.</a:t>
            </a:r>
          </a:p>
          <a:p>
            <a:pPr marL="0" indent="0" algn="just">
              <a:buNone/>
            </a:pPr>
            <a:r>
              <a:rPr lang="ru-RU" sz="1100" b="0" dirty="0" smtClean="0">
                <a:solidFill>
                  <a:schemeClr val="tx1"/>
                </a:solidFill>
              </a:rPr>
              <a:t>     Ребята </a:t>
            </a:r>
            <a:r>
              <a:rPr lang="ru-RU" sz="1100" b="0" dirty="0">
                <a:solidFill>
                  <a:schemeClr val="tx1"/>
                </a:solidFill>
              </a:rPr>
              <a:t>пели песни, танцевали, играли в игры, соревновались, побеждая во славу России вредного разбойника. А славные русские богатыри им в этом помогали.</a:t>
            </a:r>
          </a:p>
          <a:p>
            <a:pPr marL="0" indent="0" algn="just">
              <a:buNone/>
            </a:pPr>
            <a:r>
              <a:rPr lang="ru-RU" sz="1100" b="0" dirty="0" smtClean="0">
                <a:solidFill>
                  <a:schemeClr val="tx1"/>
                </a:solidFill>
              </a:rPr>
              <a:t>     В </a:t>
            </a:r>
            <a:r>
              <a:rPr lang="ru-RU" sz="1100" b="0" dirty="0">
                <a:solidFill>
                  <a:schemeClr val="tx1"/>
                </a:solidFill>
              </a:rPr>
              <a:t>конце все дружно спели песню о России.</a:t>
            </a:r>
          </a:p>
        </p:txBody>
      </p:sp>
      <p:pic>
        <p:nvPicPr>
          <p:cNvPr id="10242" name="Picture 2" descr="IMG_20200611_094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75" y="499523"/>
            <a:ext cx="10763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G_20200611_0925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609" y="1200050"/>
            <a:ext cx="10763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avatars.mds.yandex.net/get-pdb/1707109/1b671cc9-efae-4b6b-9725-117021b3b46e/s1200?webp=fals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59782"/>
            <a:ext cx="2007025" cy="139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218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/>
              <a:t>Парад </a:t>
            </a:r>
            <a:r>
              <a:rPr lang="ru-RU" b="0" dirty="0"/>
              <a:t>Победы!</a:t>
            </a:r>
            <a:br>
              <a:rPr lang="ru-RU" b="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59832" y="987574"/>
            <a:ext cx="5626968" cy="3606651"/>
          </a:xfrm>
        </p:spPr>
        <p:txBody>
          <a:bodyPr/>
          <a:lstStyle/>
          <a:p>
            <a:pPr marL="0" indent="0" algn="just">
              <a:buNone/>
            </a:pPr>
            <a:r>
              <a:rPr lang="ru-RU" sz="1050" b="0" dirty="0" smtClean="0">
                <a:solidFill>
                  <a:schemeClr val="tx1"/>
                </a:solidFill>
              </a:rPr>
              <a:t>     В </a:t>
            </a:r>
            <a:r>
              <a:rPr lang="ru-RU" sz="1050" b="0" dirty="0">
                <a:solidFill>
                  <a:schemeClr val="tx1"/>
                </a:solidFill>
              </a:rPr>
              <a:t>целях патриотического воспитания дошкольников, формирования чувства патриотизма, любви к своей Родине и уважения к людям, которые ковали Победу, формирования положительного эмоционального подъема и </a:t>
            </a:r>
            <a:r>
              <a:rPr lang="ru-RU" sz="1050" b="0" dirty="0" err="1">
                <a:solidFill>
                  <a:schemeClr val="tx1"/>
                </a:solidFill>
              </a:rPr>
              <a:t>сформированности</a:t>
            </a:r>
            <a:r>
              <a:rPr lang="ru-RU" sz="1050" b="0" dirty="0">
                <a:solidFill>
                  <a:schemeClr val="tx1"/>
                </a:solidFill>
              </a:rPr>
              <a:t> праздничной культуры, в МДОУ №14 прошел праздник, посвященный дню Победы.</a:t>
            </a:r>
          </a:p>
          <a:p>
            <a:pPr marL="0" indent="0" algn="just">
              <a:buNone/>
            </a:pPr>
            <a:r>
              <a:rPr lang="ru-RU" sz="1050" b="0" dirty="0" smtClean="0">
                <a:solidFill>
                  <a:schemeClr val="tx1"/>
                </a:solidFill>
              </a:rPr>
              <a:t>      На </a:t>
            </a:r>
            <a:r>
              <a:rPr lang="ru-RU" sz="1050" b="0" dirty="0">
                <a:solidFill>
                  <a:schemeClr val="tx1"/>
                </a:solidFill>
              </a:rPr>
              <a:t>протяжении десятилетий День Победы остается в России самым трогательным, самым душевным праздником и славной датой. Никакие другие праздники не смогут сравниться с ним.</a:t>
            </a:r>
          </a:p>
          <a:p>
            <a:pPr marL="0" indent="0" algn="just">
              <a:buNone/>
            </a:pPr>
            <a:r>
              <a:rPr lang="ru-RU" sz="1050" b="0" dirty="0" smtClean="0">
                <a:solidFill>
                  <a:schemeClr val="tx1"/>
                </a:solidFill>
              </a:rPr>
              <a:t>      День </a:t>
            </a:r>
            <a:r>
              <a:rPr lang="ru-RU" sz="1050" b="0" dirty="0">
                <a:solidFill>
                  <a:schemeClr val="tx1"/>
                </a:solidFill>
              </a:rPr>
              <a:t>Победы — святой для каждого из нас праздник и мы, сегодняшние граждане страны, обязаны передать память о Победе, сами традиции празднования Дня Победы будущим поколениям.</a:t>
            </a:r>
          </a:p>
          <a:p>
            <a:pPr marL="0" indent="0" algn="just">
              <a:buNone/>
            </a:pPr>
            <a:r>
              <a:rPr lang="ru-RU" sz="1050" b="0" dirty="0" smtClean="0">
                <a:solidFill>
                  <a:schemeClr val="tx1"/>
                </a:solidFill>
              </a:rPr>
              <a:t>       В </a:t>
            </a:r>
            <a:r>
              <a:rPr lang="ru-RU" sz="1050" b="0" dirty="0">
                <a:solidFill>
                  <a:schemeClr val="tx1"/>
                </a:solidFill>
              </a:rPr>
              <a:t>нашем детском саду тоже состоялось мероприятие, посвященное празднованию Дня Победы. Предварительно с детьми были проведены занятия, беседы о подвигах советских людей, праздник стал итогом этих мероприятий. Дети показали танец, упражнение с флажками, шариками и голубями «День Победы», пели песни «В День Победы», «День Победы», «Победный марш», «Пусть всегда будет солнце», выступили с оркестром. В гости к ребятам пришел Антошка в военной форме, вместе с которым они провели "Парад Победы!". А также соревновались в эстафетах «Военный шофер», «Марш-бросок», "Полевая почта". Дети вспомнили пословицы о силе, отваге, о солдатах. Дети вместе с педагогами исполнили песню военных лет «Катюша».</a:t>
            </a:r>
          </a:p>
          <a:p>
            <a:endParaRPr lang="ru-RU" dirty="0"/>
          </a:p>
        </p:txBody>
      </p:sp>
      <p:pic>
        <p:nvPicPr>
          <p:cNvPr id="12290" name="Picture 2" descr="IMG_20200618_0947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9250"/>
            <a:ext cx="10763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G_20200618_0952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516" y="915566"/>
            <a:ext cx="10763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s1.1zoom.ru/b5349/271/Victory_Day_9_May_Vector_Graphics_Holidays_Word_521948_1024x768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9" y="2462411"/>
            <a:ext cx="2842418" cy="213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931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/>
              <a:t>Я </a:t>
            </a:r>
            <a:r>
              <a:rPr lang="ru-RU" b="0" dirty="0"/>
              <a:t>рисую мелом!</a:t>
            </a:r>
            <a:br>
              <a:rPr lang="ru-RU" b="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3928" y="915566"/>
            <a:ext cx="4762872" cy="3678659"/>
          </a:xfrm>
        </p:spPr>
        <p:txBody>
          <a:bodyPr/>
          <a:lstStyle/>
          <a:p>
            <a:pPr marL="0" indent="0">
              <a:buNone/>
            </a:pPr>
            <a:r>
              <a:rPr lang="ru-RU" sz="1600" b="0" dirty="0" smtClean="0">
                <a:solidFill>
                  <a:schemeClr val="tx1"/>
                </a:solidFill>
              </a:rPr>
              <a:t>     Воспитанники </a:t>
            </a:r>
            <a:r>
              <a:rPr lang="ru-RU" sz="1600" b="0" dirty="0">
                <a:solidFill>
                  <a:schemeClr val="tx1"/>
                </a:solidFill>
              </a:rPr>
              <a:t>нашего детского сада под руководством педагогов приняли участие в акции "Я рисую мелом". Рисунками на асфальте они выразили свою радость от Победы в Великой Отечественной войне!</a:t>
            </a:r>
            <a:endParaRPr lang="ru-RU" sz="1600" dirty="0">
              <a:solidFill>
                <a:schemeClr val="tx1"/>
              </a:solidFill>
            </a:endParaRPr>
          </a:p>
          <a:p>
            <a:endParaRPr lang="ru-RU" sz="1600" dirty="0"/>
          </a:p>
        </p:txBody>
      </p:sp>
      <p:pic>
        <p:nvPicPr>
          <p:cNvPr id="13314" name="Picture 2" descr="IMG-20200619-WA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63128"/>
            <a:ext cx="1905000" cy="904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G-20200619-WA0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582" y="1368004"/>
            <a:ext cx="12573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bumper-stickers.ru/61809-thickbox_default/1941-19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51670"/>
            <a:ext cx="3003798" cy="300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dist-learn.baltinform.ru/pluginfile.php/1137/mod_forum/post/81/Holidays_Victory_Day_9_May_Vector_Graphics_Flag_521658_4259x253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13689"/>
            <a:ext cx="3332716" cy="198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804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/>
              <a:t>Голубь </a:t>
            </a:r>
            <a:r>
              <a:rPr lang="ru-RU" b="0" dirty="0"/>
              <a:t>Мира!</a:t>
            </a:r>
            <a:br>
              <a:rPr lang="ru-RU" b="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7944" y="1200150"/>
            <a:ext cx="4618856" cy="3394075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b="0" dirty="0" smtClean="0">
                <a:solidFill>
                  <a:schemeClr val="tx1"/>
                </a:solidFill>
              </a:rPr>
              <a:t>     Родители </a:t>
            </a:r>
            <a:r>
              <a:rPr lang="ru-RU" sz="2400" b="0" dirty="0">
                <a:solidFill>
                  <a:schemeClr val="tx1"/>
                </a:solidFill>
              </a:rPr>
              <a:t>и воспитанники нашего детского сада приняли активное участие во </a:t>
            </a:r>
            <a:r>
              <a:rPr lang="ru-RU" sz="2400" b="0" dirty="0" err="1">
                <a:solidFill>
                  <a:schemeClr val="tx1"/>
                </a:solidFill>
              </a:rPr>
              <a:t>флешмобе</a:t>
            </a:r>
            <a:r>
              <a:rPr lang="ru-RU" sz="2400" b="0" dirty="0">
                <a:solidFill>
                  <a:schemeClr val="tx1"/>
                </a:solidFill>
              </a:rPr>
              <a:t> "Голубь Мира". Ребята изготовили прекрасных и воздушных голубей, а фото своих работ выложили в </a:t>
            </a:r>
            <a:r>
              <a:rPr lang="ru-RU" sz="2400" b="0" dirty="0" err="1">
                <a:solidFill>
                  <a:schemeClr val="tx1"/>
                </a:solidFill>
              </a:rPr>
              <a:t>соцсетях</a:t>
            </a:r>
            <a:r>
              <a:rPr lang="ru-RU" sz="2400" b="0" dirty="0">
                <a:solidFill>
                  <a:schemeClr val="tx1"/>
                </a:solidFill>
              </a:rPr>
              <a:t>.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4338" name="Picture 2" descr="IMG-20200623-WA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82" y="485775"/>
            <a:ext cx="13716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G-20200622-WA0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073508"/>
            <a:ext cx="10763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bel.cultreg.ru/uploads/1435ca14b11ffdf5f9fc23a41516aa64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89" y="2512141"/>
            <a:ext cx="2888400" cy="236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012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/>
              <a:t>Радость </a:t>
            </a:r>
            <a:r>
              <a:rPr lang="ru-RU" b="0" dirty="0"/>
              <a:t>Победы!</a:t>
            </a:r>
            <a:br>
              <a:rPr lang="ru-RU" b="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0" y="1200150"/>
            <a:ext cx="4114800" cy="3394075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b="0" dirty="0" smtClean="0">
                <a:solidFill>
                  <a:schemeClr val="tx1"/>
                </a:solidFill>
              </a:rPr>
              <a:t>     Дети </a:t>
            </a:r>
            <a:r>
              <a:rPr lang="ru-RU" sz="2000" b="0" dirty="0">
                <a:solidFill>
                  <a:schemeClr val="tx1"/>
                </a:solidFill>
              </a:rPr>
              <a:t>совместно с родителями организовали свои выступления с песнями и стихами для участия в проекте "Радость Победы!". Все мы радуемся этому событию и славим героев Великой Отечественной войны.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38298" t="22156" r="35346" b="30603"/>
          <a:stretch/>
        </p:blipFill>
        <p:spPr bwMode="auto">
          <a:xfrm>
            <a:off x="457200" y="411510"/>
            <a:ext cx="1800200" cy="19963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37782" t="22889" r="33289" b="35913"/>
          <a:stretch/>
        </p:blipFill>
        <p:spPr bwMode="auto">
          <a:xfrm>
            <a:off x="2493541" y="1039373"/>
            <a:ext cx="1842318" cy="15670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2" name="Picture 4" descr="http://baik-info.ru/sites/default/files/s1200_5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97490"/>
            <a:ext cx="3569513" cy="261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107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/>
              <a:t>День </a:t>
            </a:r>
            <a:r>
              <a:rPr lang="ru-RU" b="0" dirty="0"/>
              <a:t>семьи, любви и верности!</a:t>
            </a:r>
            <a:br>
              <a:rPr lang="ru-RU" b="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1200150"/>
            <a:ext cx="4330824" cy="3394075"/>
          </a:xfrm>
        </p:spPr>
        <p:txBody>
          <a:bodyPr/>
          <a:lstStyle/>
          <a:p>
            <a:pPr marL="0" indent="0">
              <a:buNone/>
            </a:pPr>
            <a:r>
              <a:rPr lang="ru-RU" sz="1100" b="0" dirty="0">
                <a:solidFill>
                  <a:schemeClr val="tx1"/>
                </a:solidFill>
              </a:rPr>
              <a:t>Семья – это то, что мы делим на всех,</a:t>
            </a:r>
          </a:p>
          <a:p>
            <a:pPr marL="0" indent="0">
              <a:buNone/>
            </a:pPr>
            <a:r>
              <a:rPr lang="ru-RU" sz="1100" b="0" dirty="0">
                <a:solidFill>
                  <a:schemeClr val="tx1"/>
                </a:solidFill>
              </a:rPr>
              <a:t>Всем понемножку: и слезы, и смех,</a:t>
            </a:r>
          </a:p>
          <a:p>
            <a:pPr marL="0" indent="0">
              <a:buNone/>
            </a:pPr>
            <a:r>
              <a:rPr lang="ru-RU" sz="1100" b="0" dirty="0">
                <a:solidFill>
                  <a:schemeClr val="tx1"/>
                </a:solidFill>
              </a:rPr>
              <a:t>Семья – это то, что с тобою всегда</a:t>
            </a:r>
          </a:p>
          <a:p>
            <a:pPr marL="0" indent="0">
              <a:buNone/>
            </a:pPr>
            <a:r>
              <a:rPr lang="ru-RU" sz="1100" b="0" dirty="0">
                <a:solidFill>
                  <a:schemeClr val="tx1"/>
                </a:solidFill>
              </a:rPr>
              <a:t>Пусть мчатся секунды, недели, года,</a:t>
            </a:r>
          </a:p>
          <a:p>
            <a:pPr marL="0" indent="0">
              <a:buNone/>
            </a:pPr>
            <a:r>
              <a:rPr lang="ru-RU" sz="1100" b="0" dirty="0">
                <a:solidFill>
                  <a:schemeClr val="tx1"/>
                </a:solidFill>
              </a:rPr>
              <a:t>Но стены родные, отчий твой дом –</a:t>
            </a:r>
          </a:p>
          <a:p>
            <a:pPr marL="0" indent="0">
              <a:buNone/>
            </a:pPr>
            <a:r>
              <a:rPr lang="ru-RU" sz="1100" b="0" dirty="0">
                <a:solidFill>
                  <a:schemeClr val="tx1"/>
                </a:solidFill>
              </a:rPr>
              <a:t>Сердце навеки останется в нем!</a:t>
            </a:r>
          </a:p>
          <a:p>
            <a:pPr marL="0" indent="0" algn="just">
              <a:buNone/>
            </a:pPr>
            <a:r>
              <a:rPr lang="ru-RU" sz="1100" b="0" dirty="0" smtClean="0">
                <a:solidFill>
                  <a:schemeClr val="tx1"/>
                </a:solidFill>
              </a:rPr>
              <a:t>      В </a:t>
            </a:r>
            <a:r>
              <a:rPr lang="ru-RU" sz="1100" b="0" dirty="0">
                <a:solidFill>
                  <a:schemeClr val="tx1"/>
                </a:solidFill>
              </a:rPr>
              <a:t>нашем саду прошло тематическое развлечение, посвященное Дню семьи, любви и верности. Воспитатель побеседовала с ребятами об этом важном празднике. Этот день дружбы, согласия, взаимопонимания, уважения. Это день памяти святых чудотворцев – супругов Муромских князей Петра и </a:t>
            </a:r>
            <a:r>
              <a:rPr lang="ru-RU" sz="1100" b="0" dirty="0" err="1">
                <a:solidFill>
                  <a:schemeClr val="tx1"/>
                </a:solidFill>
              </a:rPr>
              <a:t>Февронии</a:t>
            </a:r>
            <a:r>
              <a:rPr lang="ru-RU" sz="1100" b="0" dirty="0">
                <a:solidFill>
                  <a:schemeClr val="tx1"/>
                </a:solidFill>
              </a:rPr>
              <a:t>. Они считаются в России хранителями семьи и брака. Дети посмотрели интересную видео-презентацию, поиграли в игры «Наша семья» и «Мама и Папа», разглядывали фотографии, которые принесли из дома, на них они вместе с семьей. В конце рисовали рисунки. Всем было весело и тепло от такого важного праздника!</a:t>
            </a:r>
          </a:p>
          <a:p>
            <a:endParaRPr lang="ru-RU" dirty="0"/>
          </a:p>
        </p:txBody>
      </p:sp>
      <p:pic>
        <p:nvPicPr>
          <p:cNvPr id="15362" name="Picture 2" descr="photo_15936936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23" y="915566"/>
            <a:ext cx="1905000" cy="942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photo_15936936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063" y="1230312"/>
            <a:ext cx="1905000" cy="1666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freya-ekb.ru/wp-content/uploads/2020/07/20e8d70084d3bb19d95a78ccaf56f2fe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FF9"/>
              </a:clrFrom>
              <a:clrTo>
                <a:srgbClr val="FEFF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2003"/>
            <a:ext cx="2917339" cy="211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724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565175"/>
          </a:xfrm>
        </p:spPr>
        <p:txBody>
          <a:bodyPr/>
          <a:lstStyle/>
          <a:p>
            <a:r>
              <a:rPr lang="ru-RU" dirty="0" smtClean="0"/>
              <a:t>Содержание: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3400" y="796592"/>
            <a:ext cx="4038600" cy="4151422"/>
          </a:xfrm>
        </p:spPr>
        <p:txBody>
          <a:bodyPr/>
          <a:lstStyle/>
          <a:p>
            <a:pPr algn="r">
              <a:lnSpc>
                <a:spcPct val="80000"/>
              </a:lnSpc>
              <a:buNone/>
            </a:pPr>
            <a:r>
              <a:rPr lang="ru-RU" altLang="ru-RU" sz="11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ВАМ, РОДИТЕЛИ</a:t>
            </a:r>
          </a:p>
          <a:p>
            <a:pPr algn="r">
              <a:lnSpc>
                <a:spcPct val="80000"/>
              </a:lnSpc>
              <a:buNone/>
            </a:pPr>
            <a:r>
              <a:rPr lang="ru-RU" altLang="ru-RU" sz="11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Поздравляем с </a:t>
            </a:r>
            <a:r>
              <a:rPr lang="ru-RU" altLang="ru-RU" sz="1100" b="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началом учебного года!</a:t>
            </a:r>
            <a:endParaRPr lang="ru-RU" altLang="ru-RU" sz="1100" b="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80000"/>
              </a:lnSpc>
              <a:buNone/>
            </a:pPr>
            <a:r>
              <a:rPr lang="ru-RU" altLang="ru-RU" sz="11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НАШИ  ПРАЗДНИКИ</a:t>
            </a:r>
          </a:p>
          <a:p>
            <a:pPr algn="r">
              <a:lnSpc>
                <a:spcPct val="80000"/>
              </a:lnSpc>
              <a:buNone/>
            </a:pPr>
            <a:r>
              <a:rPr lang="ru-RU" altLang="ru-RU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ru-RU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Оформление детского сада к 1 июня!</a:t>
            </a:r>
            <a:endParaRPr lang="ru-RU" altLang="ru-RU" sz="11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80000"/>
              </a:lnSpc>
              <a:buNone/>
            </a:pPr>
            <a:r>
              <a:rPr lang="en-US" altLang="ru-RU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ru-RU" altLang="ru-RU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Поэтическое творчество детей к 1 </a:t>
            </a:r>
            <a:r>
              <a:rPr lang="ru-RU" altLang="ru-RU" sz="11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июгя</a:t>
            </a:r>
            <a:r>
              <a:rPr lang="ru-RU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altLang="ru-RU" sz="11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80000"/>
              </a:lnSpc>
              <a:buNone/>
            </a:pPr>
            <a:r>
              <a:rPr lang="en-US" altLang="ru-RU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ru-RU" altLang="ru-RU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1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Флешмоб</a:t>
            </a:r>
            <a:r>
              <a:rPr lang="ru-RU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посвященный Дню защиты детей!</a:t>
            </a:r>
          </a:p>
          <a:p>
            <a:pPr algn="r">
              <a:lnSpc>
                <a:spcPct val="80000"/>
              </a:lnSpc>
              <a:buNone/>
            </a:pPr>
            <a:r>
              <a:rPr lang="en-US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ru-RU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Пусть детство звонкое смеется!</a:t>
            </a:r>
          </a:p>
          <a:p>
            <a:pPr algn="r">
              <a:lnSpc>
                <a:spcPct val="80000"/>
              </a:lnSpc>
              <a:buNone/>
            </a:pPr>
            <a:r>
              <a:rPr lang="en-US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ru-RU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1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Флешмоб</a:t>
            </a:r>
            <a:r>
              <a:rPr lang="ru-RU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«Окна России»!</a:t>
            </a:r>
          </a:p>
          <a:p>
            <a:pPr algn="r">
              <a:lnSpc>
                <a:spcPct val="80000"/>
              </a:lnSpc>
              <a:buNone/>
            </a:pPr>
            <a:r>
              <a:rPr lang="en-US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ru-RU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Флаг моей страны!</a:t>
            </a:r>
          </a:p>
          <a:p>
            <a:pPr algn="r">
              <a:lnSpc>
                <a:spcPct val="80000"/>
              </a:lnSpc>
              <a:buNone/>
            </a:pPr>
            <a:r>
              <a:rPr lang="en-US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ru-RU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Онлайн-акция «Сердечная благодарность»!</a:t>
            </a:r>
          </a:p>
          <a:p>
            <a:pPr algn="r">
              <a:lnSpc>
                <a:spcPct val="80000"/>
              </a:lnSpc>
              <a:buNone/>
            </a:pPr>
            <a:r>
              <a:rPr lang="en-US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ru-RU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«Наполни сердце …»!</a:t>
            </a:r>
          </a:p>
          <a:p>
            <a:pPr algn="r">
              <a:lnSpc>
                <a:spcPct val="80000"/>
              </a:lnSpc>
              <a:buNone/>
            </a:pPr>
            <a:r>
              <a:rPr lang="en-US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ru-RU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Акция «Вручение ленточек в цветах российского флага»!</a:t>
            </a:r>
          </a:p>
          <a:p>
            <a:pPr algn="r">
              <a:lnSpc>
                <a:spcPct val="80000"/>
              </a:lnSpc>
              <a:buNone/>
            </a:pPr>
            <a:r>
              <a:rPr lang="en-US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ru-RU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Праздник ко Дню России!</a:t>
            </a:r>
          </a:p>
          <a:p>
            <a:pPr algn="r">
              <a:lnSpc>
                <a:spcPct val="80000"/>
              </a:lnSpc>
              <a:buNone/>
            </a:pPr>
            <a:r>
              <a:rPr lang="en-US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ru-RU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Парад Победы!</a:t>
            </a:r>
          </a:p>
          <a:p>
            <a:pPr algn="r">
              <a:lnSpc>
                <a:spcPct val="80000"/>
              </a:lnSpc>
              <a:buNone/>
            </a:pPr>
            <a:r>
              <a:rPr lang="en-US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ru-RU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Я рисую мелом!</a:t>
            </a:r>
          </a:p>
          <a:p>
            <a:pPr algn="r">
              <a:lnSpc>
                <a:spcPct val="80000"/>
              </a:lnSpc>
              <a:buNone/>
            </a:pPr>
            <a:r>
              <a:rPr lang="en-US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ru-RU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ru-RU" altLang="ru-RU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Голубь мира!</a:t>
            </a:r>
          </a:p>
          <a:p>
            <a:pPr algn="r">
              <a:lnSpc>
                <a:spcPct val="80000"/>
              </a:lnSpc>
              <a:buNone/>
            </a:pPr>
            <a:r>
              <a:rPr lang="en-US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ru-RU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Радость Победы!</a:t>
            </a:r>
          </a:p>
          <a:p>
            <a:pPr algn="r">
              <a:lnSpc>
                <a:spcPct val="80000"/>
              </a:lnSpc>
              <a:buNone/>
            </a:pPr>
            <a:r>
              <a:rPr lang="en-US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ru-RU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День семьи, любви и верности!</a:t>
            </a:r>
          </a:p>
          <a:p>
            <a:pPr algn="r">
              <a:lnSpc>
                <a:spcPct val="80000"/>
              </a:lnSpc>
              <a:buNone/>
            </a:pPr>
            <a:r>
              <a:rPr lang="en-US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ru-RU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День семьи, любви и верности в подготовительной группе!</a:t>
            </a:r>
          </a:p>
          <a:p>
            <a:pPr algn="r">
              <a:lnSpc>
                <a:spcPct val="80000"/>
              </a:lnSpc>
              <a:buNone/>
            </a:pPr>
            <a:r>
              <a:rPr lang="en-US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ru-RU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День семьи, любви и верности в средней группе!</a:t>
            </a:r>
          </a:p>
          <a:p>
            <a:pPr algn="r">
              <a:lnSpc>
                <a:spcPct val="80000"/>
              </a:lnSpc>
              <a:buNone/>
            </a:pPr>
            <a:r>
              <a:rPr lang="en-US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ru-RU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Любимый город Узловая!</a:t>
            </a:r>
          </a:p>
          <a:p>
            <a:pPr algn="r">
              <a:lnSpc>
                <a:spcPct val="80000"/>
              </a:lnSpc>
              <a:buNone/>
            </a:pPr>
            <a:r>
              <a:rPr lang="en-US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ru-RU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днем рождения любимая Узловая!</a:t>
            </a:r>
          </a:p>
          <a:p>
            <a:pPr algn="r">
              <a:lnSpc>
                <a:spcPct val="80000"/>
              </a:lnSpc>
              <a:buNone/>
            </a:pPr>
            <a:r>
              <a:rPr lang="en-US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ru-RU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Поздравления детей любимому городу!</a:t>
            </a:r>
            <a:r>
              <a:rPr lang="ru-RU" alt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alt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ru-RU" altLang="ru-RU" sz="11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УВЛЕКАТЕЛЬНЫЙ МИР</a:t>
            </a:r>
            <a:endParaRPr lang="ru-RU" alt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None/>
            </a:pPr>
            <a:r>
              <a:rPr lang="ru-RU" altLang="ru-RU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Акция «Подари улыбку другу».</a:t>
            </a:r>
          </a:p>
          <a:p>
            <a:pPr>
              <a:lnSpc>
                <a:spcPct val="80000"/>
              </a:lnSpc>
              <a:buNone/>
            </a:pPr>
            <a:r>
              <a:rPr lang="ru-RU" altLang="ru-RU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Первые цветы. </a:t>
            </a:r>
          </a:p>
          <a:p>
            <a:pPr>
              <a:lnSpc>
                <a:spcPct val="80000"/>
              </a:lnSpc>
              <a:buNone/>
            </a:pPr>
            <a:r>
              <a:rPr lang="ru-RU" altLang="ru-RU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Дело в шляпе. </a:t>
            </a:r>
          </a:p>
          <a:p>
            <a:pPr>
              <a:lnSpc>
                <a:spcPct val="80000"/>
              </a:lnSpc>
              <a:buNone/>
            </a:pPr>
            <a:r>
              <a:rPr lang="ru-RU" altLang="ru-RU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Правила безопасности на дороге.</a:t>
            </a:r>
          </a:p>
          <a:p>
            <a:pPr>
              <a:lnSpc>
                <a:spcPct val="80000"/>
              </a:lnSpc>
              <a:buNone/>
            </a:pPr>
            <a:r>
              <a:rPr lang="ru-RU" altLang="ru-RU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Летние сюрпризы и забавы в детском саду.</a:t>
            </a:r>
          </a:p>
          <a:p>
            <a:pPr>
              <a:lnSpc>
                <a:spcPct val="80000"/>
              </a:lnSpc>
              <a:buNone/>
            </a:pPr>
            <a:r>
              <a:rPr lang="ru-RU" altLang="ru-RU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Цветник в детском саду.</a:t>
            </a:r>
          </a:p>
          <a:p>
            <a:pPr>
              <a:lnSpc>
                <a:spcPct val="80000"/>
              </a:lnSpc>
              <a:buNone/>
            </a:pPr>
            <a:r>
              <a:rPr lang="en-US" altLang="ru-RU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ru-RU" altLang="ru-RU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Выращиваем овощи в теплице.</a:t>
            </a:r>
          </a:p>
          <a:p>
            <a:pPr>
              <a:lnSpc>
                <a:spcPct val="80000"/>
              </a:lnSpc>
              <a:buNone/>
            </a:pPr>
            <a:r>
              <a:rPr lang="en-US" altLang="ru-RU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ru-RU" altLang="ru-RU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Как хорошо, что снова лето!</a:t>
            </a:r>
          </a:p>
          <a:p>
            <a:pPr>
              <a:lnSpc>
                <a:spcPct val="80000"/>
              </a:lnSpc>
              <a:buNone/>
            </a:pPr>
            <a:r>
              <a:rPr lang="en-US" altLang="ru-RU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ru-RU" altLang="ru-RU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чего нужна вода?</a:t>
            </a:r>
          </a:p>
          <a:p>
            <a:pPr>
              <a:lnSpc>
                <a:spcPct val="80000"/>
              </a:lnSpc>
              <a:buNone/>
            </a:pPr>
            <a:r>
              <a:rPr lang="en-US" altLang="ru-RU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ru-RU" altLang="ru-RU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Сказки в гости пришли.</a:t>
            </a:r>
          </a:p>
          <a:p>
            <a:pPr>
              <a:lnSpc>
                <a:spcPct val="80000"/>
              </a:lnSpc>
              <a:buNone/>
            </a:pPr>
            <a:r>
              <a:rPr lang="en-US" altLang="ru-RU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ru-RU" altLang="ru-RU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Разноцветное лето</a:t>
            </a:r>
            <a:r>
              <a:rPr lang="ru-RU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>
              <a:lnSpc>
                <a:spcPct val="80000"/>
              </a:lnSpc>
              <a:buNone/>
            </a:pPr>
            <a:r>
              <a:rPr lang="en-US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ru-RU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День железнодорожника</a:t>
            </a:r>
          </a:p>
          <a:p>
            <a:pPr>
              <a:lnSpc>
                <a:spcPct val="80000"/>
              </a:lnSpc>
              <a:buNone/>
            </a:pPr>
            <a:r>
              <a:rPr lang="en-US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ru-RU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Награждения лауреатов</a:t>
            </a:r>
          </a:p>
          <a:p>
            <a:pPr>
              <a:lnSpc>
                <a:spcPct val="80000"/>
              </a:lnSpc>
              <a:buNone/>
            </a:pPr>
            <a:r>
              <a:rPr lang="en-US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ru-RU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День фантика!</a:t>
            </a:r>
          </a:p>
          <a:p>
            <a:pPr>
              <a:lnSpc>
                <a:spcPct val="80000"/>
              </a:lnSpc>
              <a:buNone/>
            </a:pPr>
            <a:r>
              <a:rPr lang="en-US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ru-RU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Знакомимся с родным городом и его достопримечательностями</a:t>
            </a:r>
          </a:p>
          <a:p>
            <a:pPr>
              <a:lnSpc>
                <a:spcPct val="80000"/>
              </a:lnSpc>
              <a:buNone/>
            </a:pPr>
            <a:r>
              <a:rPr lang="en-US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ru-RU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Наблюдая, познаем!</a:t>
            </a:r>
          </a:p>
          <a:p>
            <a:pPr>
              <a:lnSpc>
                <a:spcPct val="80000"/>
              </a:lnSpc>
              <a:buNone/>
            </a:pPr>
            <a:r>
              <a:rPr lang="en-US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ru-RU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Адаптация малышей.</a:t>
            </a:r>
          </a:p>
          <a:p>
            <a:pPr>
              <a:lnSpc>
                <a:spcPct val="80000"/>
              </a:lnSpc>
              <a:buNone/>
            </a:pPr>
            <a:r>
              <a:rPr lang="en-US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ru-RU" altLang="ru-RU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гостях у сказки!</a:t>
            </a:r>
          </a:p>
          <a:p>
            <a:pPr>
              <a:lnSpc>
                <a:spcPct val="80000"/>
              </a:lnSpc>
              <a:buNone/>
            </a:pPr>
            <a:r>
              <a:rPr lang="en-US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ru-RU" altLang="ru-RU" sz="11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Яблочный спас!</a:t>
            </a:r>
            <a:endParaRPr lang="ru-RU" altLang="ru-RU" sz="11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/>
              <a:t>День семьи, любви и верности</a:t>
            </a:r>
            <a:br>
              <a:rPr lang="ru-RU" b="0" dirty="0"/>
            </a:br>
            <a:r>
              <a:rPr lang="ru-RU" b="0" dirty="0" smtClean="0"/>
              <a:t>в подготовительной группе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6016" y="1200150"/>
            <a:ext cx="3970784" cy="3394075"/>
          </a:xfrm>
        </p:spPr>
        <p:txBody>
          <a:bodyPr/>
          <a:lstStyle/>
          <a:p>
            <a:pPr marL="0" indent="0" algn="just">
              <a:buNone/>
            </a:pPr>
            <a:r>
              <a:rPr lang="ru-RU" sz="1100" b="0" dirty="0" smtClean="0">
                <a:solidFill>
                  <a:schemeClr val="tx1"/>
                </a:solidFill>
              </a:rPr>
              <a:t>     8 </a:t>
            </a:r>
            <a:r>
              <a:rPr lang="ru-RU" sz="1100" b="0" dirty="0">
                <a:solidFill>
                  <a:schemeClr val="tx1"/>
                </a:solidFill>
              </a:rPr>
              <a:t>июля в России отмечается День семьи, любви и верности. Семья – это одна из главных составляющих общества. Что в древние времена, что в современном мире - семья, дети всегда были на первом месте. Это своеобразная святыня каждого человека. Но, как известно, трудно создать крепкий союз без любви, а еще труднее сохранить его, ведь для этого в семье должны царить верность и доверие. Только взаимодействие всего этого служит залогом счастья и крепости семейных уз.</a:t>
            </a:r>
          </a:p>
          <a:p>
            <a:pPr marL="0" indent="0" algn="just">
              <a:buNone/>
            </a:pPr>
            <a:r>
              <a:rPr lang="ru-RU" sz="1100" b="0" dirty="0">
                <a:solidFill>
                  <a:schemeClr val="tx1"/>
                </a:solidFill>
              </a:rPr>
              <a:t>   </a:t>
            </a:r>
            <a:r>
              <a:rPr lang="ru-RU" sz="1100" b="0" dirty="0" smtClean="0">
                <a:solidFill>
                  <a:schemeClr val="tx1"/>
                </a:solidFill>
              </a:rPr>
              <a:t> Весело </a:t>
            </a:r>
            <a:r>
              <a:rPr lang="ru-RU" sz="1100" b="0" dirty="0">
                <a:solidFill>
                  <a:schemeClr val="tx1"/>
                </a:solidFill>
              </a:rPr>
              <a:t>и радостно прошел праздник, посвященный Дню Семьи, Любви и Верности. С самого утра  в детском саду и на улице звучала музыка.  Дети танцевали,  пели, играли в игры, вспоминали пословицы и поговорки о семье.</a:t>
            </a:r>
          </a:p>
          <a:p>
            <a:pPr marL="0" indent="0" algn="just">
              <a:buNone/>
            </a:pPr>
            <a:r>
              <a:rPr lang="ru-RU" sz="1100" b="0" dirty="0" smtClean="0">
                <a:solidFill>
                  <a:schemeClr val="tx1"/>
                </a:solidFill>
              </a:rPr>
              <a:t>     Символом </a:t>
            </a:r>
            <a:r>
              <a:rPr lang="ru-RU" sz="1100" b="0" dirty="0">
                <a:solidFill>
                  <a:schemeClr val="tx1"/>
                </a:solidFill>
              </a:rPr>
              <a:t>Дня семьи, любви и верности является ромашка - самый известный и самый распространённый в России цветок. Дети всех групп поздравили своих родителей открытками с символом праздника.</a:t>
            </a:r>
          </a:p>
          <a:p>
            <a:endParaRPr lang="ru-RU" dirty="0"/>
          </a:p>
        </p:txBody>
      </p:sp>
      <p:pic>
        <p:nvPicPr>
          <p:cNvPr id="16386" name="Picture 2" descr="IMG-20200707-WA0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80" y="706576"/>
            <a:ext cx="105727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l="38503" t="22339" r="34524" b="27490"/>
          <a:stretch/>
        </p:blipFill>
        <p:spPr bwMode="auto">
          <a:xfrm>
            <a:off x="2123728" y="1420951"/>
            <a:ext cx="1679823" cy="1808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8" name="Picture 2" descr="https://fsd.multiurok.ru/html/2019/09/06/s_5d72bb92cee88/1200751_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3757"/>
            <a:ext cx="1835423" cy="183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2622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/>
              <a:t>Любимый </a:t>
            </a:r>
            <a:r>
              <a:rPr lang="ru-RU" b="0" dirty="0"/>
              <a:t>город Узловая</a:t>
            </a:r>
            <a:br>
              <a:rPr lang="ru-RU" b="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4008" y="1200150"/>
            <a:ext cx="4042792" cy="3394075"/>
          </a:xfrm>
        </p:spPr>
        <p:txBody>
          <a:bodyPr/>
          <a:lstStyle/>
          <a:p>
            <a:pPr marL="0" indent="0" algn="just">
              <a:buNone/>
            </a:pPr>
            <a:r>
              <a:rPr lang="ru-RU" sz="1200" b="0" dirty="0" smtClean="0">
                <a:solidFill>
                  <a:schemeClr val="tx1"/>
                </a:solidFill>
              </a:rPr>
              <a:t>     У </a:t>
            </a:r>
            <a:r>
              <a:rPr lang="ru-RU" sz="1200" b="0" dirty="0">
                <a:solidFill>
                  <a:schemeClr val="tx1"/>
                </a:solidFill>
              </a:rPr>
              <a:t>каждого человека должен быть в жизни свой любимый город. Там, где прошло детство.  Дети, из детского сада  № 14 знают и гордятся тем, что они - </a:t>
            </a:r>
            <a:r>
              <a:rPr lang="ru-RU" sz="1200" b="0" dirty="0" err="1">
                <a:solidFill>
                  <a:schemeClr val="tx1"/>
                </a:solidFill>
              </a:rPr>
              <a:t>Узловчане</a:t>
            </a:r>
            <a:r>
              <a:rPr lang="ru-RU" sz="1200" b="0" dirty="0">
                <a:solidFill>
                  <a:schemeClr val="tx1"/>
                </a:solidFill>
              </a:rPr>
              <a:t>, маленькие граждане своего города.</a:t>
            </a:r>
          </a:p>
          <a:p>
            <a:pPr marL="0" indent="0" algn="just">
              <a:buNone/>
            </a:pPr>
            <a:r>
              <a:rPr lang="ru-RU" sz="1200" b="0" dirty="0">
                <a:solidFill>
                  <a:schemeClr val="tx1"/>
                </a:solidFill>
              </a:rPr>
              <a:t>     В преддверии дня рождения нашего города было проведено тематическое мероприятие для детей «Любимый город Узловая»</a:t>
            </a:r>
          </a:p>
          <a:p>
            <a:pPr marL="0" indent="0" algn="just">
              <a:buNone/>
            </a:pPr>
            <a:r>
              <a:rPr lang="ru-RU" sz="1200" b="0" dirty="0">
                <a:solidFill>
                  <a:schemeClr val="tx1"/>
                </a:solidFill>
              </a:rPr>
              <a:t>    Открылось мероприятие виртуальной экскурсией по городу. Детям была показана презентация «Город мой родной», на слайдах которой воспитанники узнавали достопримечательности нашего города, а также его символы.</a:t>
            </a:r>
          </a:p>
          <a:p>
            <a:pPr marL="0" indent="0" algn="just">
              <a:buNone/>
            </a:pPr>
            <a:r>
              <a:rPr lang="ru-RU" sz="1200" b="0" dirty="0" smtClean="0">
                <a:solidFill>
                  <a:schemeClr val="tx1"/>
                </a:solidFill>
              </a:rPr>
              <a:t>     В </a:t>
            </a:r>
            <a:r>
              <a:rPr lang="ru-RU" sz="1200" b="0" dirty="0">
                <a:solidFill>
                  <a:schemeClr val="tx1"/>
                </a:solidFill>
              </a:rPr>
              <a:t>заключение занятия дети  нарисовали работы на тему «Город моей мечты».   </a:t>
            </a:r>
          </a:p>
          <a:p>
            <a:endParaRPr lang="ru-RU" dirty="0"/>
          </a:p>
        </p:txBody>
      </p:sp>
      <p:pic>
        <p:nvPicPr>
          <p:cNvPr id="25602" name="Picture 2" descr="IMG-20200724-WA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59567"/>
            <a:ext cx="1905000" cy="1476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IMG-20200724-WA0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941" y="1235844"/>
            <a:ext cx="10763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ds5ishim.ru/sites/default/files/kartinki/june/gorod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9164"/>
            <a:ext cx="3240360" cy="223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622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/>
              <a:t>С </a:t>
            </a:r>
            <a:r>
              <a:rPr lang="ru-RU" b="0" dirty="0"/>
              <a:t>днем рождения любимая Узловая!</a:t>
            </a:r>
            <a:br>
              <a:rPr lang="ru-RU" b="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4008" y="1200150"/>
            <a:ext cx="4042792" cy="3394075"/>
          </a:xfrm>
        </p:spPr>
        <p:txBody>
          <a:bodyPr/>
          <a:lstStyle/>
          <a:p>
            <a:pPr marL="0" indent="0">
              <a:buNone/>
            </a:pPr>
            <a:r>
              <a:rPr lang="ru-RU" sz="1800" b="0" dirty="0" smtClean="0">
                <a:solidFill>
                  <a:schemeClr val="tx1"/>
                </a:solidFill>
              </a:rPr>
              <a:t>     С </a:t>
            </a:r>
            <a:r>
              <a:rPr lang="ru-RU" sz="1800" b="0" dirty="0">
                <a:solidFill>
                  <a:schemeClr val="tx1"/>
                </a:solidFill>
              </a:rPr>
              <a:t>нетерпением ждали день рождения нашего города, трепетно готовились  к празднику. Поздравление любимому городу и </a:t>
            </a:r>
            <a:r>
              <a:rPr lang="ru-RU" sz="1800" b="0" dirty="0" err="1">
                <a:solidFill>
                  <a:schemeClr val="tx1"/>
                </a:solidFill>
              </a:rPr>
              <a:t>узловчанам</a:t>
            </a:r>
            <a:r>
              <a:rPr lang="ru-RU" sz="1800" b="0" dirty="0">
                <a:solidFill>
                  <a:schemeClr val="tx1"/>
                </a:solidFill>
              </a:rPr>
              <a:t> мы отразили на окнах нашего детского сада.</a:t>
            </a:r>
          </a:p>
          <a:p>
            <a:pPr marL="0" indent="0">
              <a:buNone/>
            </a:pPr>
            <a:r>
              <a:rPr lang="ru-RU" sz="1800" b="0" dirty="0" smtClean="0">
                <a:solidFill>
                  <a:schemeClr val="tx1"/>
                </a:solidFill>
              </a:rPr>
              <a:t>     С </a:t>
            </a:r>
            <a:r>
              <a:rPr lang="ru-RU" sz="1800" b="0" dirty="0">
                <a:solidFill>
                  <a:schemeClr val="tx1"/>
                </a:solidFill>
              </a:rPr>
              <a:t>праздником, любимый город!</a:t>
            </a:r>
          </a:p>
          <a:p>
            <a:endParaRPr lang="ru-RU" dirty="0"/>
          </a:p>
        </p:txBody>
      </p:sp>
      <p:pic>
        <p:nvPicPr>
          <p:cNvPr id="26626" name="Picture 2" descr="IMG-20200731-WA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64" y="1063625"/>
            <a:ext cx="1905000" cy="1409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IMG-20200731-WA0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275606"/>
            <a:ext cx="1905000" cy="1409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odintsovo.doski.ru/i/17/82/1178278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56" y="2685306"/>
            <a:ext cx="4288532" cy="215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3973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/>
              <a:t>Поздравления детей любимому городу!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15566"/>
            <a:ext cx="2818656" cy="3678659"/>
          </a:xfrm>
        </p:spPr>
        <p:txBody>
          <a:bodyPr/>
          <a:lstStyle/>
          <a:p>
            <a:pPr marL="0" indent="0">
              <a:buNone/>
            </a:pPr>
            <a:r>
              <a:rPr lang="ru-RU" b="0" dirty="0"/>
              <a:t>  </a:t>
            </a:r>
            <a:r>
              <a:rPr lang="ru-RU" sz="2000" b="0" dirty="0">
                <a:solidFill>
                  <a:schemeClr val="tx1"/>
                </a:solidFill>
              </a:rPr>
              <a:t>Нашему  городу 147 лет.  Дети поздравили  с праздником всех </a:t>
            </a:r>
            <a:r>
              <a:rPr lang="ru-RU" sz="2000" b="0" dirty="0" err="1">
                <a:solidFill>
                  <a:schemeClr val="tx1"/>
                </a:solidFill>
              </a:rPr>
              <a:t>узловчан</a:t>
            </a:r>
            <a:r>
              <a:rPr lang="ru-RU" sz="2000" b="0" dirty="0">
                <a:solidFill>
                  <a:schemeClr val="tx1"/>
                </a:solidFill>
              </a:rPr>
              <a:t> и рассказали о своей любви к </a:t>
            </a:r>
            <a:r>
              <a:rPr lang="ru-RU" sz="2000" b="0" dirty="0" smtClean="0">
                <a:solidFill>
                  <a:schemeClr val="tx1"/>
                </a:solidFill>
              </a:rPr>
              <a:t>городу в видеопоздравлении (ссылка: </a:t>
            </a:r>
            <a:r>
              <a:rPr lang="en-US" sz="2000" b="0" dirty="0">
                <a:solidFill>
                  <a:schemeClr val="tx1"/>
                </a:solidFill>
              </a:rPr>
              <a:t>http://</a:t>
            </a:r>
            <a:r>
              <a:rPr lang="en-US" sz="2000" b="0" dirty="0" smtClean="0">
                <a:solidFill>
                  <a:schemeClr val="tx1"/>
                </a:solidFill>
              </a:rPr>
              <a:t>uzlovaya14.russia-sad.ru/news/2020-08-03-pozdravleniye-detey-lyubimomu-gorodu</a:t>
            </a:r>
            <a:r>
              <a:rPr lang="ru-RU" sz="2000" b="0" dirty="0" smtClean="0">
                <a:solidFill>
                  <a:schemeClr val="tx1"/>
                </a:solidFill>
              </a:rPr>
              <a:t>).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9949" t="18522" r="25423" b="33852"/>
          <a:stretch/>
        </p:blipFill>
        <p:spPr>
          <a:xfrm>
            <a:off x="3563888" y="1063625"/>
            <a:ext cx="3744416" cy="2246650"/>
          </a:xfrm>
          <a:prstGeom prst="rect">
            <a:avLst/>
          </a:prstGeom>
        </p:spPr>
      </p:pic>
      <p:pic>
        <p:nvPicPr>
          <p:cNvPr id="1028" name="Picture 4" descr="http://3mu.ru/wp-content/uploads/2016/07/s-dnem-rogdeniya-2-strochki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427734"/>
            <a:ext cx="5940451" cy="259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953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99592" y="359681"/>
            <a:ext cx="7772400" cy="10223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Увлекательный мир!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923927" y="1275606"/>
            <a:ext cx="4570785" cy="3528392"/>
          </a:xfrm>
        </p:spPr>
        <p:txBody>
          <a:bodyPr rtlCol="0">
            <a:normAutofit fontScale="5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Акция «Подари улыбку другу»</a:t>
            </a:r>
          </a:p>
          <a:p>
            <a:r>
              <a:rPr lang="ru-RU" b="0" dirty="0">
                <a:solidFill>
                  <a:schemeClr val="tx1"/>
                </a:solidFill>
              </a:rPr>
              <a:t>Если друг не смеётся, ты включи ему солнце,</a:t>
            </a:r>
          </a:p>
          <a:p>
            <a:r>
              <a:rPr lang="ru-RU" b="0" dirty="0">
                <a:solidFill>
                  <a:schemeClr val="tx1"/>
                </a:solidFill>
              </a:rPr>
              <a:t>Ты включи ему звёзды, это просто.</a:t>
            </a:r>
          </a:p>
          <a:p>
            <a:r>
              <a:rPr lang="ru-RU" b="0" dirty="0">
                <a:solidFill>
                  <a:schemeClr val="tx1"/>
                </a:solidFill>
              </a:rPr>
              <a:t>Ты исправь ошибку, превращая в улыбку,</a:t>
            </a:r>
          </a:p>
          <a:p>
            <a:r>
              <a:rPr lang="ru-RU" b="0" dirty="0">
                <a:solidFill>
                  <a:schemeClr val="tx1"/>
                </a:solidFill>
              </a:rPr>
              <a:t>Все грустинки и слёзы, это просто.</a:t>
            </a:r>
          </a:p>
          <a:p>
            <a:r>
              <a:rPr lang="ru-RU" b="0" dirty="0">
                <a:solidFill>
                  <a:schemeClr val="tx1"/>
                </a:solidFill>
              </a:rPr>
              <a:t> </a:t>
            </a:r>
          </a:p>
          <a:p>
            <a:r>
              <a:rPr lang="ru-RU" b="0" dirty="0">
                <a:solidFill>
                  <a:schemeClr val="tx1"/>
                </a:solidFill>
              </a:rPr>
              <a:t> </a:t>
            </a:r>
          </a:p>
          <a:p>
            <a:r>
              <a:rPr lang="ru-RU" b="0" dirty="0">
                <a:solidFill>
                  <a:schemeClr val="tx1"/>
                </a:solidFill>
              </a:rPr>
              <a:t>         В детском саду 1 июня прошла акция</a:t>
            </a:r>
            <a:r>
              <a:rPr lang="ru-RU" dirty="0">
                <a:solidFill>
                  <a:schemeClr val="tx1"/>
                </a:solidFill>
              </a:rPr>
              <a:t> «</a:t>
            </a:r>
            <a:r>
              <a:rPr lang="ru-RU" b="0" dirty="0">
                <a:solidFill>
                  <a:schemeClr val="tx1"/>
                </a:solidFill>
              </a:rPr>
              <a:t>Подари улыбку другу»</a:t>
            </a:r>
          </a:p>
          <a:p>
            <a:r>
              <a:rPr lang="ru-RU" b="0" dirty="0">
                <a:solidFill>
                  <a:schemeClr val="tx1"/>
                </a:solidFill>
              </a:rPr>
              <a:t>Целью акции было доставить хорошее настроение, радость ребятам детского сада, родителям и сотрудникам.</a:t>
            </a:r>
          </a:p>
          <a:p>
            <a:r>
              <a:rPr lang="ru-RU" b="0" dirty="0">
                <a:solidFill>
                  <a:schemeClr val="tx1"/>
                </a:solidFill>
              </a:rPr>
              <a:t>Девиз акции: даря улыбку, шлем мы вам привет, чтобы получить такую же в ответ!  «Подари улыбку» была для всех неожиданной, но очень приятной.</a:t>
            </a:r>
          </a:p>
          <a:p>
            <a:r>
              <a:rPr lang="ru-RU" b="0" dirty="0">
                <a:solidFill>
                  <a:schemeClr val="tx1"/>
                </a:solidFill>
              </a:rPr>
              <a:t>      Дети с педагогом - психологом изготовили, а потом подарили всем взрослым и детям улыбки. Все получили большой заряд положительных эмоций.</a:t>
            </a:r>
          </a:p>
          <a:p>
            <a:r>
              <a:rPr lang="ru-RU" b="0" dirty="0">
                <a:solidFill>
                  <a:schemeClr val="tx1"/>
                </a:solidFill>
              </a:rPr>
              <a:t>      Акция достигла своей главной цели и принесла много позитивного настроения и, конечно, УЛЫБОК!</a:t>
            </a:r>
          </a:p>
          <a:p>
            <a:pPr fontAlgn="auto">
              <a:spcAft>
                <a:spcPts val="0"/>
              </a:spcAft>
              <a:defRPr/>
            </a:pPr>
            <a:endParaRPr lang="ru-RU" dirty="0" smtClean="0"/>
          </a:p>
        </p:txBody>
      </p:sp>
      <p:pic>
        <p:nvPicPr>
          <p:cNvPr id="2050" name="Picture 2" descr="photo_15910823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60" y="1131590"/>
            <a:ext cx="1905000" cy="1409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hoto_15910823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590" y="1367279"/>
            <a:ext cx="105727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images.myshared.ru/89/1387502/slide_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88" y="2541290"/>
            <a:ext cx="3355777" cy="251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11510"/>
            <a:ext cx="7772400" cy="1021556"/>
          </a:xfrm>
        </p:spPr>
        <p:txBody>
          <a:bodyPr/>
          <a:lstStyle/>
          <a:p>
            <a:pPr algn="ctr"/>
            <a:r>
              <a:rPr lang="ru-RU" b="0" dirty="0"/>
              <a:t>Первые цветы!</a:t>
            </a:r>
            <a:br>
              <a:rPr lang="ru-RU" b="0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79911" y="1131590"/>
            <a:ext cx="4714801" cy="3600399"/>
          </a:xfrm>
        </p:spPr>
        <p:txBody>
          <a:bodyPr/>
          <a:lstStyle/>
          <a:p>
            <a:pPr algn="r"/>
            <a:r>
              <a:rPr lang="ru-RU" sz="1200" b="0" dirty="0">
                <a:solidFill>
                  <a:schemeClr val="tx1"/>
                </a:solidFill>
              </a:rPr>
              <a:t>Пришла пора весенняя,</a:t>
            </a:r>
          </a:p>
          <a:p>
            <a:pPr algn="r"/>
            <a:r>
              <a:rPr lang="ru-RU" sz="1200" b="0" dirty="0">
                <a:solidFill>
                  <a:schemeClr val="tx1"/>
                </a:solidFill>
              </a:rPr>
              <a:t>Пришла пора цветения!</a:t>
            </a:r>
          </a:p>
          <a:p>
            <a:pPr algn="r"/>
            <a:r>
              <a:rPr lang="ru-RU" sz="1200" b="0" dirty="0">
                <a:solidFill>
                  <a:schemeClr val="tx1"/>
                </a:solidFill>
              </a:rPr>
              <a:t>И, значит, настроение</a:t>
            </a:r>
          </a:p>
          <a:p>
            <a:pPr algn="r"/>
            <a:r>
              <a:rPr lang="ru-RU" sz="1200" b="0" dirty="0">
                <a:solidFill>
                  <a:schemeClr val="tx1"/>
                </a:solidFill>
              </a:rPr>
              <a:t>У всех людей – весеннее!</a:t>
            </a:r>
          </a:p>
          <a:p>
            <a:pPr algn="just"/>
            <a:r>
              <a:rPr lang="ru-RU" sz="1200" b="0" dirty="0" smtClean="0">
                <a:solidFill>
                  <a:schemeClr val="tx1"/>
                </a:solidFill>
              </a:rPr>
              <a:t>     В </a:t>
            </a:r>
            <a:r>
              <a:rPr lang="ru-RU" sz="1200" b="0" dirty="0">
                <a:solidFill>
                  <a:schemeClr val="tx1"/>
                </a:solidFill>
              </a:rPr>
              <a:t>нашем саду в дежурных группах прошло тематическое мероприятие «Первые цветы!». Ребята за предыдущую неделю много узнали нового и вспомнили старое, наблюдали за весенними явлениями в природе, рассматривали цветы, растущие на цветниках нашего учреждения, учили стихотворения, разгадывали много загадок, посвященных цветам. А также познакомились с познавательной презентацией, из которой ребята выяснили, что природу надо любить и беречь, а цветы лучше не рвать, а любоваться ими, что некоторые из них занесены в «Красную книгу». Еще рисовали первые цветы в нетрадиционной технике – «Одуванчики» (рисование пластиковой вилкой), «Букет сирени» (рисование ватными палочками). Неделя получилась очень насыщенная, познавательная, веселая! Воспитанники остались очень довольны!</a:t>
            </a:r>
          </a:p>
          <a:p>
            <a:endParaRPr lang="ru-RU" dirty="0"/>
          </a:p>
        </p:txBody>
      </p:sp>
      <p:pic>
        <p:nvPicPr>
          <p:cNvPr id="4098" name="Picture 2" descr="photo_15916035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83" y="1114234"/>
            <a:ext cx="11811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hoto_15916034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305" y="1489476"/>
            <a:ext cx="10763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avatars.mds.yandex.net/get-pdb/2965375/6a23b4fb-e027-43eb-9613-286d010c1c36/s1200?webp=fal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21" y="2599394"/>
            <a:ext cx="2660450" cy="225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787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7772400" cy="1021556"/>
          </a:xfrm>
        </p:spPr>
        <p:txBody>
          <a:bodyPr/>
          <a:lstStyle/>
          <a:p>
            <a:r>
              <a:rPr lang="ru-RU" b="0" dirty="0"/>
              <a:t>Дело в шляпе!</a:t>
            </a:r>
            <a:br>
              <a:rPr lang="ru-RU" b="0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27983" y="987574"/>
            <a:ext cx="4066729" cy="3600399"/>
          </a:xfrm>
        </p:spPr>
        <p:txBody>
          <a:bodyPr/>
          <a:lstStyle/>
          <a:p>
            <a:r>
              <a:rPr lang="ru-RU" sz="1100" b="0" dirty="0">
                <a:solidFill>
                  <a:schemeClr val="tx1"/>
                </a:solidFill>
              </a:rPr>
              <a:t>К шляпе дружно подойдем,</a:t>
            </a:r>
          </a:p>
          <a:p>
            <a:r>
              <a:rPr lang="ru-RU" sz="1100" b="0" dirty="0">
                <a:solidFill>
                  <a:schemeClr val="tx1"/>
                </a:solidFill>
              </a:rPr>
              <a:t>Ее взглядом обведем!</a:t>
            </a:r>
          </a:p>
          <a:p>
            <a:r>
              <a:rPr lang="ru-RU" sz="1100" b="0" dirty="0">
                <a:solidFill>
                  <a:schemeClr val="tx1"/>
                </a:solidFill>
              </a:rPr>
              <a:t>С нами, шляпа, не шути,</a:t>
            </a:r>
          </a:p>
          <a:p>
            <a:r>
              <a:rPr lang="ru-RU" sz="1100" b="0" dirty="0">
                <a:solidFill>
                  <a:schemeClr val="tx1"/>
                </a:solidFill>
              </a:rPr>
              <a:t>Ты не прыгай, не скачи!</a:t>
            </a:r>
          </a:p>
          <a:p>
            <a:r>
              <a:rPr lang="ru-RU" sz="1100" b="0" dirty="0">
                <a:solidFill>
                  <a:schemeClr val="tx1"/>
                </a:solidFill>
              </a:rPr>
              <a:t>Поскорей открой секрет -</a:t>
            </a:r>
          </a:p>
          <a:p>
            <a:r>
              <a:rPr lang="ru-RU" sz="1100" b="0" dirty="0">
                <a:solidFill>
                  <a:schemeClr val="tx1"/>
                </a:solidFill>
              </a:rPr>
              <a:t>Ты живая или нет?!</a:t>
            </a:r>
          </a:p>
          <a:p>
            <a:r>
              <a:rPr lang="ru-RU" sz="1100" b="0" dirty="0" smtClean="0">
                <a:solidFill>
                  <a:schemeClr val="tx1"/>
                </a:solidFill>
              </a:rPr>
              <a:t>     В </a:t>
            </a:r>
            <a:r>
              <a:rPr lang="ru-RU" sz="1100" b="0" dirty="0">
                <a:solidFill>
                  <a:schemeClr val="tx1"/>
                </a:solidFill>
              </a:rPr>
              <a:t>нашем детском саду состоялось тематическое развлечение на тему: "Дело в шляпе!". Ребята познакомились с назначением головных уборов, материалами, из которых они изготовлены. Также узнали, что шляпа спасает от дождя, ветра, солнца. Шляпы бывают соломенные, матерчатые, фетровые, бумажные, перьевые и даже пробковые. Воспитатель вместе с детьми почитали сказки "Кот в сапогах", "Красная шапочка", поиграли в игру "Попади в шляпу", посмотрели занимательную презентацию "Головные уборы", где подробно разобрали все виды головных уборов, а также побеседовали о том, люди каких профессий носят головные уборы. Также дети рассказали зачем нужны головные уборы летом и о безопасности в летний период. В итоге дети с педагогом вышли на улицу, где они показали друг другу свои головные уборы и немного рассказали о них.</a:t>
            </a:r>
          </a:p>
          <a:p>
            <a:endParaRPr lang="ru-RU" dirty="0"/>
          </a:p>
        </p:txBody>
      </p:sp>
      <p:pic>
        <p:nvPicPr>
          <p:cNvPr id="11266" name="Picture 2" descr="photo_15925467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92" y="987574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photo_15925467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387" y="1309735"/>
            <a:ext cx="1905000" cy="1628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funforkids.ru/pictures/ny_pic/ngdetpict0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07412"/>
            <a:ext cx="1780324" cy="267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i.pinimg.com/736x/ee/9f/4d/ee9f4d9fb60b6d048f69b7d961cab50d--christmas-pictures-kids-christmas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9FAFE"/>
              </a:clrFrom>
              <a:clrTo>
                <a:srgbClr val="F9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684" y="3219822"/>
            <a:ext cx="1046704" cy="148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83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11510"/>
            <a:ext cx="7772400" cy="1021556"/>
          </a:xfrm>
        </p:spPr>
        <p:txBody>
          <a:bodyPr/>
          <a:lstStyle/>
          <a:p>
            <a:r>
              <a:rPr lang="ru-RU" b="0" dirty="0"/>
              <a:t>Правила безопасности на дороге</a:t>
            </a:r>
            <a:br>
              <a:rPr lang="ru-RU" b="0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27983" y="1059582"/>
            <a:ext cx="4066729" cy="3240360"/>
          </a:xfrm>
        </p:spPr>
        <p:txBody>
          <a:bodyPr/>
          <a:lstStyle/>
          <a:p>
            <a:r>
              <a:rPr lang="ru-RU" sz="900" b="0" dirty="0">
                <a:solidFill>
                  <a:schemeClr val="tx1"/>
                </a:solidFill>
              </a:rPr>
              <a:t>«Делали ребятам предостережение:</a:t>
            </a:r>
          </a:p>
          <a:p>
            <a:r>
              <a:rPr lang="ru-RU" sz="900" b="0" dirty="0">
                <a:solidFill>
                  <a:schemeClr val="tx1"/>
                </a:solidFill>
              </a:rPr>
              <a:t>Выучите срочно, правила движенья!</a:t>
            </a:r>
          </a:p>
          <a:p>
            <a:r>
              <a:rPr lang="ru-RU" sz="900" b="0" dirty="0">
                <a:solidFill>
                  <a:schemeClr val="tx1"/>
                </a:solidFill>
              </a:rPr>
              <a:t>Чтоб не волновались</a:t>
            </a:r>
          </a:p>
          <a:p>
            <a:r>
              <a:rPr lang="ru-RU" sz="900" b="0" dirty="0">
                <a:solidFill>
                  <a:schemeClr val="tx1"/>
                </a:solidFill>
              </a:rPr>
              <a:t>Каждый день родители,</a:t>
            </a:r>
          </a:p>
          <a:p>
            <a:r>
              <a:rPr lang="ru-RU" sz="900" b="0" dirty="0">
                <a:solidFill>
                  <a:schemeClr val="tx1"/>
                </a:solidFill>
              </a:rPr>
              <a:t>Чтоб  спокойно мчались</a:t>
            </a:r>
          </a:p>
          <a:p>
            <a:r>
              <a:rPr lang="ru-RU" sz="900" b="0" dirty="0">
                <a:solidFill>
                  <a:schemeClr val="tx1"/>
                </a:solidFill>
              </a:rPr>
              <a:t>Улицей водители!»</a:t>
            </a:r>
          </a:p>
          <a:p>
            <a:r>
              <a:rPr lang="ru-RU" sz="900" b="0" dirty="0">
                <a:solidFill>
                  <a:schemeClr val="tx1"/>
                </a:solidFill>
              </a:rPr>
              <a:t> </a:t>
            </a:r>
          </a:p>
          <a:p>
            <a:r>
              <a:rPr lang="ru-RU" sz="900" b="0" dirty="0">
                <a:solidFill>
                  <a:schemeClr val="tx1"/>
                </a:solidFill>
              </a:rPr>
              <a:t>        Мероприятия, посвящённые теме ПДД, всегда актуальны в дошкольных учреждениях. А как же иначе? Ведь данную необходимость диктует сама жизнь. Как же сделать так, чтобы улицы и дороги стали для наших детей безопасными? </a:t>
            </a:r>
          </a:p>
          <a:p>
            <a:r>
              <a:rPr lang="ru-RU" sz="900" b="0" dirty="0">
                <a:solidFill>
                  <a:schemeClr val="tx1"/>
                </a:solidFill>
              </a:rPr>
              <a:t>       В нашем детском саду прошло тематическое мероприятие под названием «Правила безопасности на дороге»</a:t>
            </a:r>
          </a:p>
          <a:p>
            <a:r>
              <a:rPr lang="ru-RU" sz="900" b="0" dirty="0">
                <a:solidFill>
                  <a:schemeClr val="tx1"/>
                </a:solidFill>
              </a:rPr>
              <a:t>       В гости к ребятам пришел Светофор </a:t>
            </a:r>
            <a:r>
              <a:rPr lang="ru-RU" sz="900" b="0" dirty="0" err="1">
                <a:solidFill>
                  <a:schemeClr val="tx1"/>
                </a:solidFill>
              </a:rPr>
              <a:t>Светофорыч</a:t>
            </a:r>
            <a:r>
              <a:rPr lang="ru-RU" sz="900" b="0" dirty="0">
                <a:solidFill>
                  <a:schemeClr val="tx1"/>
                </a:solidFill>
              </a:rPr>
              <a:t>,  который  показал презентацию по правилам движения. Дети в игровой форме закрепили знания о правилах дорожного движения, дорожных знаках,  о работе светофора.</a:t>
            </a:r>
          </a:p>
          <a:p>
            <a:r>
              <a:rPr lang="ru-RU" sz="900" b="0" dirty="0">
                <a:solidFill>
                  <a:schemeClr val="tx1"/>
                </a:solidFill>
              </a:rPr>
              <a:t>      Интересно и весело прошли эстафеты  на участке «Извилистая дорога», «Весёлый переход», «Аккуратный водитель», где побывали и пешеходами, и пассажирами, и водителями.   Мероприятие получилось интересным и очень познавательным.</a:t>
            </a:r>
          </a:p>
          <a:p>
            <a:endParaRPr lang="ru-RU" sz="800" dirty="0">
              <a:solidFill>
                <a:schemeClr val="tx1"/>
              </a:solidFill>
            </a:endParaRPr>
          </a:p>
        </p:txBody>
      </p:sp>
      <p:pic>
        <p:nvPicPr>
          <p:cNvPr id="17410" name="Picture 2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9662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251012"/>
            <a:ext cx="120015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pbs.twimg.com/media/Dg19_bPWsAABApt.jpg:larg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473" y="3026358"/>
            <a:ext cx="2406021" cy="180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9851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9502"/>
            <a:ext cx="7772400" cy="1021556"/>
          </a:xfrm>
        </p:spPr>
        <p:txBody>
          <a:bodyPr/>
          <a:lstStyle/>
          <a:p>
            <a:r>
              <a:rPr lang="ru-RU" b="0" dirty="0"/>
              <a:t>Летние сюрпризы и забавы в детском саду</a:t>
            </a:r>
            <a:br>
              <a:rPr lang="ru-RU" b="0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44008" y="1563638"/>
            <a:ext cx="3595936" cy="3024336"/>
          </a:xfrm>
        </p:spPr>
        <p:txBody>
          <a:bodyPr/>
          <a:lstStyle/>
          <a:p>
            <a:r>
              <a:rPr lang="ru-RU" sz="1000" b="0" dirty="0">
                <a:solidFill>
                  <a:schemeClr val="tx1"/>
                </a:solidFill>
              </a:rPr>
              <a:t>Лето любят все.  Лето – это прекрасная пора и для детей, и для взрослых. Именно летом у детей есть прекрасная возможность получить заряд здоровья на весь год. </a:t>
            </a:r>
          </a:p>
          <a:p>
            <a:r>
              <a:rPr lang="ru-RU" sz="1000" b="0" dirty="0">
                <a:solidFill>
                  <a:schemeClr val="tx1"/>
                </a:solidFill>
              </a:rPr>
              <a:t>     Очень важно так организовывать жизнь дошкольников, чтобы каждый день не был похож на предыдущий, был наполнен интересными событиями, чтобы воспоминания о летнем времени, играх, прогулках, развлечениях ещё долго радовали детей. </a:t>
            </a:r>
          </a:p>
          <a:p>
            <a:r>
              <a:rPr lang="ru-RU" sz="1000" b="0" dirty="0">
                <a:solidFill>
                  <a:schemeClr val="tx1"/>
                </a:solidFill>
              </a:rPr>
              <a:t>     На спортивной площадке  педагоги провели весёлый и радостный праздник для детей «Летние сюрпризы и забавы»</a:t>
            </a:r>
          </a:p>
          <a:p>
            <a:r>
              <a:rPr lang="ru-RU" sz="1000" b="0" dirty="0">
                <a:solidFill>
                  <a:schemeClr val="tx1"/>
                </a:solidFill>
              </a:rPr>
              <a:t>   Дети принимали участие в конкурсах, играх, пели песни о лете, рассказывали стихи.    Помешать празднику приходил злой </a:t>
            </a:r>
            <a:r>
              <a:rPr lang="ru-RU" sz="1000" b="0" dirty="0" err="1">
                <a:solidFill>
                  <a:schemeClr val="tx1"/>
                </a:solidFill>
              </a:rPr>
              <a:t>Бармалей</a:t>
            </a:r>
            <a:r>
              <a:rPr lang="ru-RU" sz="1000" b="0" dirty="0">
                <a:solidFill>
                  <a:schemeClr val="tx1"/>
                </a:solidFill>
              </a:rPr>
              <a:t>, которого вылечил доктор Айболит уколом от вредности. Вместе со сказочными героями дети  участвовали в аттракционах и водили хоровод.</a:t>
            </a:r>
          </a:p>
          <a:p>
            <a:r>
              <a:rPr lang="ru-RU" sz="1000" b="0" dirty="0">
                <a:solidFill>
                  <a:schemeClr val="tx1"/>
                </a:solidFill>
              </a:rPr>
              <a:t>      Праздник закончился веселыми угощениями ребят.</a:t>
            </a:r>
          </a:p>
          <a:p>
            <a:endParaRPr lang="ru-RU" dirty="0"/>
          </a:p>
        </p:txBody>
      </p:sp>
      <p:pic>
        <p:nvPicPr>
          <p:cNvPr id="18436" name="Picture 4" descr="WhatsApp Image 2020-07-15 at 10.00.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62419"/>
            <a:ext cx="10763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WhatsApp Image 2020-07-15 at 10.01.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609" y="1851670"/>
            <a:ext cx="10763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://76.lipetskddo.ru/files/images/kartinki/%D0%BB%D0%B5%D1%82%D0%BD%D1%8F%D1%8F%20-%D0%BE%D0%B7%D0%B4%D0%BE%D1%80%D0%BE%D0%B2%D0%B8%D1%82%D0%B5%D0%BB%D1%8C%D0%BD%D0%B0%D1%8F%20%D1%80%D0%B0%D0%B1%D0%BE%D1%82%D0%B0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208606"/>
            <a:ext cx="2494204" cy="18699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0564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9502"/>
            <a:ext cx="7772400" cy="1021556"/>
          </a:xfrm>
        </p:spPr>
        <p:txBody>
          <a:bodyPr/>
          <a:lstStyle/>
          <a:p>
            <a:r>
              <a:rPr lang="ru-RU" b="0" dirty="0"/>
              <a:t>Цветник в детском саду</a:t>
            </a:r>
            <a:br>
              <a:rPr lang="ru-RU" b="0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3967" y="987574"/>
            <a:ext cx="4210745" cy="3528392"/>
          </a:xfrm>
        </p:spPr>
        <p:txBody>
          <a:bodyPr/>
          <a:lstStyle/>
          <a:p>
            <a:pPr algn="just"/>
            <a:r>
              <a:rPr lang="ru-RU" sz="1050" b="0" dirty="0">
                <a:solidFill>
                  <a:schemeClr val="tx1"/>
                </a:solidFill>
              </a:rPr>
              <a:t>Дошкольники с огромным интересом смотрят на окружающий мир, но видят не все, иногда даже не замечают главного.</a:t>
            </a:r>
          </a:p>
          <a:p>
            <a:pPr algn="just"/>
            <a:r>
              <a:rPr lang="ru-RU" sz="1050" b="0" dirty="0">
                <a:solidFill>
                  <a:schemeClr val="tx1"/>
                </a:solidFill>
              </a:rPr>
              <a:t>     А если рядом воспитатель, который удивляется вместе с ними, учит не только смотреть, но и видеть, дети захотят узнать еще больше. Кроме того, воспитатель должен не только дать определенные знания, но и научить детей любить и беречь природу.</a:t>
            </a:r>
          </a:p>
          <a:p>
            <a:pPr algn="just"/>
            <a:r>
              <a:rPr lang="ru-RU" sz="1050" b="0" dirty="0">
                <a:solidFill>
                  <a:schemeClr val="tx1"/>
                </a:solidFill>
              </a:rPr>
              <a:t>     Разнообразие  цветов и травянистых растений  на участке нашего детского сада  привлекают внимание детей.  С младшего возраста  дети узнают, что все растения живые существа. Для жизни, роста им нужны определенные условия: тепло, свет, влага, питательная почва, воздух. Эти условия имеются на участке детского сада, поэтому растения там растут.</a:t>
            </a:r>
          </a:p>
          <a:p>
            <a:pPr algn="just"/>
            <a:r>
              <a:rPr lang="ru-RU" sz="1050" b="0" dirty="0">
                <a:solidFill>
                  <a:schemeClr val="tx1"/>
                </a:solidFill>
              </a:rPr>
              <a:t>     Педагоги приучают детей к тому, что люди должны помогать  растениям участка: поливать  газоны в засуху, удобрять почву, утеплять розы на зиму.</a:t>
            </a:r>
          </a:p>
          <a:p>
            <a:pPr algn="just"/>
            <a:r>
              <a:rPr lang="ru-RU" sz="1050" b="0" dirty="0">
                <a:solidFill>
                  <a:schemeClr val="tx1"/>
                </a:solidFill>
              </a:rPr>
              <a:t>     Ребята с большим удовольствием наблюдают и ухаживают за цветниками в детском саду, а свои впечатления воплощают в рисунках.</a:t>
            </a:r>
          </a:p>
          <a:p>
            <a:endParaRPr lang="ru-RU" dirty="0"/>
          </a:p>
        </p:txBody>
      </p:sp>
      <p:pic>
        <p:nvPicPr>
          <p:cNvPr id="19458" name="Picture 2" descr="IMG-20200715-WA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03598"/>
            <a:ext cx="13716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IMG-20200715-WA0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584" y="1509762"/>
            <a:ext cx="14192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ds05.infourok.ru/uploads/ex/0b1d/00000b1c-c9781aab/hello_html_70971dd7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95" y="2942329"/>
            <a:ext cx="3582293" cy="197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667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Содержание: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ru-RU" altLang="ru-RU" sz="11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СОВЕТУЕТ  СПЕЦИАЛИСТ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ru-RU" altLang="ru-RU" sz="11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Подготовил инструктор по </a:t>
            </a:r>
            <a:r>
              <a:rPr lang="ru-RU" altLang="ru-RU" sz="1100" b="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</a:t>
            </a:r>
            <a:r>
              <a:rPr lang="ru-RU" altLang="ru-RU" sz="1100" b="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-ре Борисова Е.А.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ru-RU" altLang="ru-RU" sz="11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РАЗВИВАЙКА </a:t>
            </a:r>
            <a:endParaRPr lang="ru-RU" alt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ru-RU" altLang="ru-RU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Подготовил воспитатель  </a:t>
            </a:r>
            <a:r>
              <a:rPr lang="ru-RU" altLang="ru-RU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Раева</a:t>
            </a:r>
            <a:r>
              <a:rPr lang="ru-RU" altLang="ru-RU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Т.В.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ru-RU" altLang="ru-R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ВКУСНО  И  ПОЛЕЗНО</a:t>
            </a:r>
            <a:endParaRPr lang="ru-RU" altLang="ru-RU" sz="11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ru-RU" altLang="ru-RU" sz="11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Редакционная коллегия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ru-RU" altLang="ru-RU" sz="11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Ливенцева Любовь Алексеевна, воспитатель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ru-RU" altLang="ru-RU" sz="11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Мызникова</a:t>
            </a:r>
            <a:r>
              <a:rPr lang="ru-RU" altLang="ru-RU" sz="11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Людмила Дмитриевна, воспитатель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ru-RU" altLang="ru-RU" sz="11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Титкова Валентина Николаевна, воспитатель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ru-RU" altLang="ru-RU" sz="11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Зайцева Жанна Анатольевна, воспитатель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ru-RU" altLang="ru-RU" sz="11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Раева</a:t>
            </a:r>
            <a:r>
              <a:rPr lang="ru-RU" altLang="ru-RU" sz="11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Татьяна Васильевна, воспитатель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ru-RU" altLang="ru-RU" sz="11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Савинова Марина Леонидовна, воспитатель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ru-RU" altLang="ru-RU" sz="11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Суханова Светлана Дмитриевна, воспитатель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ru-RU" altLang="ru-RU" sz="11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Валова</a:t>
            </a:r>
            <a:r>
              <a:rPr lang="ru-RU" altLang="ru-RU" sz="11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Татьяна Александровна, музыкальный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ru-RU" altLang="ru-RU" sz="11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ru-RU" altLang="ru-RU" sz="11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Экспертный совет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ru-RU" altLang="ru-RU" sz="11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Кузенкова</a:t>
            </a:r>
            <a:r>
              <a:rPr lang="ru-RU" altLang="ru-RU" sz="11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Татьяна Андреевна, заведующий 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ru-RU" altLang="ru-RU" sz="11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Сиренко Екатерина Сергеевна, зам. заведующего</a:t>
            </a:r>
            <a:endParaRPr lang="ru-RU" alt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2290" name="Picture 2" descr="https://s7.hostingkartinok.com/uploads/images/2014/10/fdc3df0523701404cfa61e524e4e047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900113"/>
            <a:ext cx="3524927" cy="352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s7.hostingkartinok.com/uploads/images/2014/10/57c84967749ff869fbac5959283805d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178" y="987574"/>
            <a:ext cx="3437466" cy="343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thypix.com/wp-content/uploads/blue-arrow-6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064" y="2499742"/>
            <a:ext cx="1345370" cy="67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8550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11510"/>
            <a:ext cx="7772400" cy="1021556"/>
          </a:xfrm>
        </p:spPr>
        <p:txBody>
          <a:bodyPr/>
          <a:lstStyle/>
          <a:p>
            <a:r>
              <a:rPr lang="ru-RU" b="0" dirty="0"/>
              <a:t>Выращиваем овощи в теплице</a:t>
            </a:r>
            <a:br>
              <a:rPr lang="ru-RU" b="0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39951" y="1059582"/>
            <a:ext cx="4354761" cy="3816424"/>
          </a:xfrm>
        </p:spPr>
        <p:txBody>
          <a:bodyPr/>
          <a:lstStyle/>
          <a:p>
            <a:r>
              <a:rPr lang="ru-RU" sz="1050" b="0" dirty="0">
                <a:solidFill>
                  <a:schemeClr val="tx1"/>
                </a:solidFill>
              </a:rPr>
              <a:t>Лето  самое благоприятное время для решения многих задач в работе с дошкольниками, в том числе и познавательных. Теплица, которая находится на территории  детского  сада,  занимает  важное  место  в  реализации  задач по ознакомлению дошкольников с природой, воспитании у них интереса и бережного отношения к ней.</a:t>
            </a:r>
          </a:p>
          <a:p>
            <a:r>
              <a:rPr lang="ru-RU" sz="1050" b="0" dirty="0">
                <a:solidFill>
                  <a:schemeClr val="tx1"/>
                </a:solidFill>
              </a:rPr>
              <a:t>      Теплица является живой лабораторией. Это источник познаний природы. Здесь расширяются, углубляются, закрепляются знания воспитанников о  культурных  растениях, их биологических особенностях  и  технологий выращивания.     Работа в теплице позволяет  детям приобрести  полезные трудовые  навыки.  Именно  здесь,  в  теплице, формируются  отношения к земле как  основному  богатству  страны,  здесь закладывается любовь к земле, к труду.</a:t>
            </a:r>
          </a:p>
          <a:p>
            <a:r>
              <a:rPr lang="ru-RU" sz="1050" b="0" dirty="0">
                <a:solidFill>
                  <a:schemeClr val="tx1"/>
                </a:solidFill>
              </a:rPr>
              <a:t>       Воспитанники с большим удовольствием знакомятся с условиями произрастания огурцов,  и помидор, активно участвуют в их уходе. Наши дети с большим нетерпением ждут, кода покраснеют помидоры и поспеют огурчики, чтобы попробовать выращенные своими руками  овощи.</a:t>
            </a:r>
          </a:p>
          <a:p>
            <a:endParaRPr lang="ru-RU" dirty="0"/>
          </a:p>
        </p:txBody>
      </p:sp>
      <p:pic>
        <p:nvPicPr>
          <p:cNvPr id="20482" name="Picture 2" descr="WhatsApp Image 2020-07-16 at 10.28.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25786"/>
            <a:ext cx="10763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WhatsApp Image 2020-07-16 at 10.28.29 (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589" y="1923678"/>
            <a:ext cx="10763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s://st.depositphotos.com/1037238/2451/v/950/depositphotos_24513323-stock-illustration-farmer-harvesting-tomato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084" y="3417872"/>
            <a:ext cx="2187200" cy="145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2714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9502"/>
            <a:ext cx="7772400" cy="1021556"/>
          </a:xfrm>
        </p:spPr>
        <p:txBody>
          <a:bodyPr/>
          <a:lstStyle/>
          <a:p>
            <a:r>
              <a:rPr lang="ru-RU" b="0" dirty="0"/>
              <a:t>Как хорошо, что снова лето</a:t>
            </a:r>
            <a:br>
              <a:rPr lang="ru-RU" b="0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16016" y="987574"/>
            <a:ext cx="3672408" cy="3888432"/>
          </a:xfrm>
        </p:spPr>
        <p:txBody>
          <a:bodyPr/>
          <a:lstStyle/>
          <a:p>
            <a:pPr algn="just"/>
            <a:r>
              <a:rPr lang="ru-RU" sz="1100" b="0" dirty="0" smtClean="0">
                <a:solidFill>
                  <a:schemeClr val="tx1"/>
                </a:solidFill>
              </a:rPr>
              <a:t>      Огромную </a:t>
            </a:r>
            <a:r>
              <a:rPr lang="ru-RU" sz="1100" b="0" dirty="0">
                <a:solidFill>
                  <a:schemeClr val="tx1"/>
                </a:solidFill>
              </a:rPr>
              <a:t>роль в том, насколько интересно дети будут проводить лето в детском саду, играет  умение педагогов сделать каждый день для ребенка ярким.</a:t>
            </a:r>
          </a:p>
          <a:p>
            <a:pPr algn="just"/>
            <a:r>
              <a:rPr lang="ru-RU" sz="1100" b="0" dirty="0">
                <a:solidFill>
                  <a:schemeClr val="tx1"/>
                </a:solidFill>
              </a:rPr>
              <a:t>       Педагоги  нашего детского сада  стремятся сделать это время для них познавательным, веселым, насыщенным новыми впечатлениями, чтобы дети получали радость от общения со сверстниками и новых открытий. Для этого на протяжении всего летнего периода организуются в каждой группе различные праздники, досуги, веселые мероприятия.</a:t>
            </a:r>
          </a:p>
          <a:p>
            <a:pPr algn="just"/>
            <a:r>
              <a:rPr lang="ru-RU" sz="1100" b="0" dirty="0">
                <a:solidFill>
                  <a:schemeClr val="tx1"/>
                </a:solidFill>
              </a:rPr>
              <a:t>        На очередной праздник к детям пришла Машенька. Она потеряла корзинку с летними подарками. Все ребята дружно отправились их искать, встречая по пути знакомых сказочных  героев: лисичку-сестричку, петушка-золотого гребешка, пушистого щенка и веселую Карамельку.</a:t>
            </a:r>
          </a:p>
          <a:p>
            <a:pPr algn="just"/>
            <a:r>
              <a:rPr lang="ru-RU" sz="1100" b="0" dirty="0">
                <a:solidFill>
                  <a:schemeClr val="tx1"/>
                </a:solidFill>
              </a:rPr>
              <a:t>       По дороге  дошколята весело и задорно играют, соревнуются, поют и танцуют со сказочными героями.  Поиски  увенчались успехом. Подарки найдены! Дети поблагодарили всех героев за помощь и получили долгожданные гостинцы.</a:t>
            </a:r>
          </a:p>
          <a:p>
            <a:endParaRPr lang="ru-RU" dirty="0"/>
          </a:p>
        </p:txBody>
      </p:sp>
      <p:pic>
        <p:nvPicPr>
          <p:cNvPr id="21506" name="Picture 2" descr="WhatsApp Image 2020-07-16 at 11.29.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31590"/>
            <a:ext cx="10763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WhatsApp Image 2020-07-16 at 11.29.31 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145" y="1188837"/>
            <a:ext cx="10763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avatars.mds.yandex.net/get-pdb/1732662/40f2d3d7-9340-4791-9a85-45f243c63e33/s1200?webp=fals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729209"/>
            <a:ext cx="1360646" cy="214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1860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924" y="339502"/>
            <a:ext cx="7772400" cy="1021556"/>
          </a:xfrm>
        </p:spPr>
        <p:txBody>
          <a:bodyPr/>
          <a:lstStyle/>
          <a:p>
            <a:r>
              <a:rPr lang="ru-RU" b="0" dirty="0"/>
              <a:t>Для чего нужна вода</a:t>
            </a:r>
            <a:br>
              <a:rPr lang="ru-RU" b="0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60032" y="987574"/>
            <a:ext cx="3523928" cy="3600400"/>
          </a:xfrm>
        </p:spPr>
        <p:txBody>
          <a:bodyPr/>
          <a:lstStyle/>
          <a:p>
            <a:r>
              <a:rPr lang="ru-RU" sz="1100" b="0" dirty="0" smtClean="0">
                <a:solidFill>
                  <a:schemeClr val="tx1"/>
                </a:solidFill>
              </a:rPr>
              <a:t>     Волшебница</a:t>
            </a:r>
            <a:r>
              <a:rPr lang="ru-RU" sz="1100" b="0" dirty="0">
                <a:solidFill>
                  <a:schemeClr val="tx1"/>
                </a:solidFill>
              </a:rPr>
              <a:t>  Вода – красота всей природы. Без воды нет жизни. Вода нужна людям: что пить, мыться купаться, готовить пищу. Вода – важный </a:t>
            </a:r>
            <a:r>
              <a:rPr lang="ru-RU" sz="1100" b="0" dirty="0" err="1">
                <a:solidFill>
                  <a:schemeClr val="tx1"/>
                </a:solidFill>
              </a:rPr>
              <a:t>помошник</a:t>
            </a:r>
            <a:r>
              <a:rPr lang="ru-RU" sz="1100" b="0" dirty="0">
                <a:solidFill>
                  <a:schemeClr val="tx1"/>
                </a:solidFill>
              </a:rPr>
              <a:t> для человека.</a:t>
            </a:r>
          </a:p>
          <a:p>
            <a:r>
              <a:rPr lang="ru-RU" sz="1100" b="0" dirty="0">
                <a:solidFill>
                  <a:schemeClr val="tx1"/>
                </a:solidFill>
              </a:rPr>
              <a:t>      В младшей группе  детского сада  прошло развлечение «Для чего нужна вода».</a:t>
            </a:r>
          </a:p>
          <a:p>
            <a:r>
              <a:rPr lang="ru-RU" sz="1100" b="0" dirty="0">
                <a:solidFill>
                  <a:schemeClr val="tx1"/>
                </a:solidFill>
              </a:rPr>
              <a:t>      Ребята  разбудили куклу Таню, рассказали ей, что такое вода, принесли в ведерках воды для умывания. Кукла была такая чумазая и дети отмыли ей лицо, ладошки, ножки. Кукла очень обрадовалась, что стала такая чистая и красивая, поблагодарила ребят и показала им фокусы:  превратила бесцветную воду в красную, желтую, зеленую.</a:t>
            </a:r>
          </a:p>
          <a:p>
            <a:r>
              <a:rPr lang="ru-RU" sz="1100" b="0" dirty="0">
                <a:solidFill>
                  <a:schemeClr val="tx1"/>
                </a:solidFill>
              </a:rPr>
              <a:t>     Ребята с интересом и радостью поиграли с куклой и мыльными пузырями и посмотрели инсценировку» Девочка чумазая».</a:t>
            </a:r>
          </a:p>
          <a:p>
            <a:r>
              <a:rPr lang="ru-RU" sz="1100" b="0" dirty="0">
                <a:solidFill>
                  <a:schemeClr val="tx1"/>
                </a:solidFill>
              </a:rPr>
              <a:t>    В подарок кукле дети нарисовали рисунки о лете.</a:t>
            </a:r>
          </a:p>
          <a:p>
            <a:endParaRPr lang="ru-RU" dirty="0"/>
          </a:p>
        </p:txBody>
      </p:sp>
      <p:pic>
        <p:nvPicPr>
          <p:cNvPr id="22530" name="Picture 2" descr="WhatsApp Image 2020-07-17 at 14.11.28 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03598"/>
            <a:ext cx="104775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WhatsApp Image 2020-07-17 at 14.11.28 (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133" y="1361058"/>
            <a:ext cx="11525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s://detivi.ru/wp-content/uploads/2019/04/Umyvaemsy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10" y="2789808"/>
            <a:ext cx="3463996" cy="235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4334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9502"/>
            <a:ext cx="7772400" cy="1021556"/>
          </a:xfrm>
        </p:spPr>
        <p:txBody>
          <a:bodyPr/>
          <a:lstStyle/>
          <a:p>
            <a:r>
              <a:rPr lang="ru-RU" b="0" dirty="0"/>
              <a:t>Сказки в гости пришли</a:t>
            </a:r>
            <a:br>
              <a:rPr lang="ru-RU" b="0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4047" y="987574"/>
            <a:ext cx="3490665" cy="4320480"/>
          </a:xfrm>
        </p:spPr>
        <p:txBody>
          <a:bodyPr/>
          <a:lstStyle/>
          <a:p>
            <a:r>
              <a:rPr lang="ru-RU" sz="900" b="0" dirty="0">
                <a:solidFill>
                  <a:schemeClr val="tx1"/>
                </a:solidFill>
              </a:rPr>
              <a:t>«Сказки любят все на </a:t>
            </a:r>
            <a:r>
              <a:rPr lang="ru-RU" sz="900" b="0" dirty="0" smtClean="0">
                <a:solidFill>
                  <a:schemeClr val="tx1"/>
                </a:solidFill>
              </a:rPr>
              <a:t>свете,</a:t>
            </a:r>
          </a:p>
          <a:p>
            <a:r>
              <a:rPr lang="ru-RU" sz="900" b="0" dirty="0" smtClean="0">
                <a:solidFill>
                  <a:schemeClr val="tx1"/>
                </a:solidFill>
              </a:rPr>
              <a:t>Любят </a:t>
            </a:r>
            <a:r>
              <a:rPr lang="ru-RU" sz="900" b="0" dirty="0">
                <a:solidFill>
                  <a:schemeClr val="tx1"/>
                </a:solidFill>
              </a:rPr>
              <a:t>взрослые и дети.</a:t>
            </a:r>
          </a:p>
          <a:p>
            <a:r>
              <a:rPr lang="ru-RU" sz="900" b="0" dirty="0" smtClean="0">
                <a:solidFill>
                  <a:schemeClr val="tx1"/>
                </a:solidFill>
              </a:rPr>
              <a:t>Сказки </a:t>
            </a:r>
            <a:r>
              <a:rPr lang="ru-RU" sz="900" b="0" dirty="0">
                <a:solidFill>
                  <a:schemeClr val="tx1"/>
                </a:solidFill>
              </a:rPr>
              <a:t>учат нас добру!</a:t>
            </a:r>
          </a:p>
          <a:p>
            <a:r>
              <a:rPr lang="ru-RU" sz="900" b="0" dirty="0" smtClean="0">
                <a:solidFill>
                  <a:schemeClr val="tx1"/>
                </a:solidFill>
              </a:rPr>
              <a:t>И </a:t>
            </a:r>
            <a:r>
              <a:rPr lang="ru-RU" sz="900" b="0" dirty="0">
                <a:solidFill>
                  <a:schemeClr val="tx1"/>
                </a:solidFill>
              </a:rPr>
              <a:t>прилежному труду.</a:t>
            </a:r>
          </a:p>
          <a:p>
            <a:r>
              <a:rPr lang="ru-RU" sz="900" b="0" dirty="0" smtClean="0">
                <a:solidFill>
                  <a:schemeClr val="tx1"/>
                </a:solidFill>
              </a:rPr>
              <a:t>Говорят</a:t>
            </a:r>
            <a:r>
              <a:rPr lang="ru-RU" sz="900" b="0" dirty="0">
                <a:solidFill>
                  <a:schemeClr val="tx1"/>
                </a:solidFill>
              </a:rPr>
              <a:t>, как надо жить,</a:t>
            </a:r>
          </a:p>
          <a:p>
            <a:r>
              <a:rPr lang="ru-RU" sz="900" b="0" dirty="0" smtClean="0">
                <a:solidFill>
                  <a:schemeClr val="tx1"/>
                </a:solidFill>
              </a:rPr>
              <a:t>Чтобы </a:t>
            </a:r>
            <a:r>
              <a:rPr lang="ru-RU" sz="900" b="0" dirty="0">
                <a:solidFill>
                  <a:schemeClr val="tx1"/>
                </a:solidFill>
              </a:rPr>
              <a:t>всем вокруг дружить»</a:t>
            </a:r>
          </a:p>
          <a:p>
            <a:r>
              <a:rPr lang="ru-RU" sz="900" b="0" dirty="0">
                <a:solidFill>
                  <a:schemeClr val="tx1"/>
                </a:solidFill>
              </a:rPr>
              <a:t> </a:t>
            </a:r>
          </a:p>
          <a:p>
            <a:r>
              <a:rPr lang="ru-RU" sz="900" b="0" dirty="0">
                <a:solidFill>
                  <a:schemeClr val="tx1"/>
                </a:solidFill>
              </a:rPr>
              <a:t>         Сказки – это прекрасный и удивительный мир открытий для детей. Все малыши любят сказки и верят в них. Сказка является одним из самых доступных средств для духовно-нравственного развития детей. Ведь сказки учат маленьких детей быть добрыми и справедливыми, заботливыми и дружелюбными.</a:t>
            </a:r>
          </a:p>
          <a:p>
            <a:r>
              <a:rPr lang="ru-RU" sz="900" b="0" dirty="0">
                <a:solidFill>
                  <a:schemeClr val="tx1"/>
                </a:solidFill>
              </a:rPr>
              <a:t>        Ребята  младшей группы встретились с Волшебником, который провел с ними увлекательное и познавательное путешествие по знакомым сказкам.</a:t>
            </a:r>
          </a:p>
          <a:p>
            <a:r>
              <a:rPr lang="ru-RU" sz="900" b="0" dirty="0">
                <a:solidFill>
                  <a:schemeClr val="tx1"/>
                </a:solidFill>
              </a:rPr>
              <a:t>      Он пригласил ребят пройти по дороге сказок. Познакомиться с новыми и вспомнить старые сказки, узнать много нового и интересного, а так же для того, чтобы они вспомнили своих любимых сказочных героев.</a:t>
            </a:r>
          </a:p>
          <a:p>
            <a:r>
              <a:rPr lang="ru-RU" sz="900" b="0" dirty="0">
                <a:solidFill>
                  <a:schemeClr val="tx1"/>
                </a:solidFill>
              </a:rPr>
              <a:t>       Дети с большим удовольствием разыгрывали сюжеты любимых сказок.</a:t>
            </a:r>
          </a:p>
          <a:p>
            <a:r>
              <a:rPr lang="ru-RU" sz="900" b="0" dirty="0">
                <a:solidFill>
                  <a:schemeClr val="tx1"/>
                </a:solidFill>
              </a:rPr>
              <a:t>       С целью закрепления знаний о русских народных сказках воспитатель</a:t>
            </a:r>
          </a:p>
          <a:p>
            <a:r>
              <a:rPr lang="ru-RU" sz="900" b="0" dirty="0">
                <a:solidFill>
                  <a:schemeClr val="tx1"/>
                </a:solidFill>
              </a:rPr>
              <a:t>использовала игру: «Назови сказку»</a:t>
            </a:r>
          </a:p>
          <a:p>
            <a:r>
              <a:rPr lang="ru-RU" sz="900" b="0" dirty="0">
                <a:solidFill>
                  <a:schemeClr val="tx1"/>
                </a:solidFill>
              </a:rPr>
              <a:t>      Детям было очень интересно принимать участие в </a:t>
            </a:r>
            <a:r>
              <a:rPr lang="ru-RU" sz="900" b="0" dirty="0" err="1">
                <a:solidFill>
                  <a:schemeClr val="tx1"/>
                </a:solidFill>
              </a:rPr>
              <a:t>инсценировании</a:t>
            </a:r>
            <a:r>
              <a:rPr lang="ru-RU" sz="900" b="0" dirty="0">
                <a:solidFill>
                  <a:schemeClr val="tx1"/>
                </a:solidFill>
              </a:rPr>
              <a:t> сказок, они  получили отличное настроение и массу впечатлений! </a:t>
            </a:r>
            <a:r>
              <a:rPr lang="ru-RU" sz="900" b="0" dirty="0"/>
              <a:t> </a:t>
            </a:r>
          </a:p>
          <a:p>
            <a:endParaRPr lang="ru-RU" dirty="0"/>
          </a:p>
        </p:txBody>
      </p:sp>
      <p:pic>
        <p:nvPicPr>
          <p:cNvPr id="23554" name="Picture 2" descr="IMG-20200715-WA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31590"/>
            <a:ext cx="1905000" cy="1562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IMG-20200715-WA0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1" y="1131590"/>
            <a:ext cx="1905000" cy="933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s://i.pinimg.com/originals/83/1c/88/831c88adfd9565c38b38b0c6d64eb02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588" y="2355726"/>
            <a:ext cx="3308662" cy="315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7348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7494"/>
            <a:ext cx="7772400" cy="1021556"/>
          </a:xfrm>
        </p:spPr>
        <p:txBody>
          <a:bodyPr/>
          <a:lstStyle/>
          <a:p>
            <a:r>
              <a:rPr lang="ru-RU" b="0" dirty="0"/>
              <a:t>Разноцветное лето!</a:t>
            </a:r>
            <a:br>
              <a:rPr lang="ru-RU" b="0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88024" y="915566"/>
            <a:ext cx="3744416" cy="3672408"/>
          </a:xfrm>
        </p:spPr>
        <p:txBody>
          <a:bodyPr/>
          <a:lstStyle/>
          <a:p>
            <a:pPr algn="just"/>
            <a:r>
              <a:rPr lang="ru-RU" sz="800" b="0" dirty="0">
                <a:solidFill>
                  <a:schemeClr val="tx1"/>
                </a:solidFill>
              </a:rPr>
              <a:t> </a:t>
            </a:r>
            <a:r>
              <a:rPr lang="ru-RU" sz="800" b="0" dirty="0" smtClean="0">
                <a:solidFill>
                  <a:schemeClr val="tx1"/>
                </a:solidFill>
              </a:rPr>
              <a:t>   </a:t>
            </a:r>
            <a:r>
              <a:rPr lang="ru-RU" sz="1200" b="0" dirty="0" smtClean="0">
                <a:solidFill>
                  <a:schemeClr val="tx1"/>
                </a:solidFill>
              </a:rPr>
              <a:t>Жизнь </a:t>
            </a:r>
            <a:r>
              <a:rPr lang="ru-RU" sz="1200" b="0" dirty="0">
                <a:solidFill>
                  <a:schemeClr val="tx1"/>
                </a:solidFill>
              </a:rPr>
              <a:t>детей в нашем саду в летний период наполнена праздниками, развлечениями, играми, смехом и весельем. Для организации эмоционально насыщенной жизни педагогами созданы комфортные условия, благодаря которым дети получают незабываемые впечатления, радость от общения со сверстниками и новых открытий.</a:t>
            </a:r>
          </a:p>
          <a:p>
            <a:pPr algn="just"/>
            <a:r>
              <a:rPr lang="ru-RU" sz="1200" b="0" dirty="0">
                <a:solidFill>
                  <a:schemeClr val="tx1"/>
                </a:solidFill>
              </a:rPr>
              <a:t>     К детям  подготовительной группы пришла Фея Лета, превратила их в цветы  и пригласила на волшебную полянку. А на поляне детей ждала неожиданность: Злючка – Колючка, у которой от злости надувались шарики.</a:t>
            </a:r>
          </a:p>
          <a:p>
            <a:pPr algn="just"/>
            <a:r>
              <a:rPr lang="ru-RU" sz="1200" b="0" dirty="0">
                <a:solidFill>
                  <a:schemeClr val="tx1"/>
                </a:solidFill>
              </a:rPr>
              <a:t>     Ребята решили помочь Колючке сделаться доброй.  Они с ней играли, пели песни, отгадывали загадки, соревновались. После каждой игры шариков становилось меньше и меньше.  А после танцев  шарики совсем исчезли. Колючка стала добрая и угостила всех детей вкусными подарками.</a:t>
            </a:r>
          </a:p>
          <a:p>
            <a:endParaRPr lang="ru-RU" dirty="0"/>
          </a:p>
        </p:txBody>
      </p:sp>
      <p:pic>
        <p:nvPicPr>
          <p:cNvPr id="24578" name="Picture 2" descr="IMG_20200717_1126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74560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IMG-20200717-WA00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31805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photoshop-kopona.com/uploads/posts/2018-08/1534138925_d1-1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444" y="2751770"/>
            <a:ext cx="3347864" cy="202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1250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13461"/>
            <a:ext cx="5904656" cy="871538"/>
          </a:xfrm>
        </p:spPr>
        <p:txBody>
          <a:bodyPr/>
          <a:lstStyle/>
          <a:p>
            <a:pPr algn="ctr"/>
            <a:r>
              <a:rPr lang="ru-RU" sz="3600" dirty="0" smtClean="0"/>
              <a:t>День железнодорожника!</a:t>
            </a:r>
            <a:endParaRPr lang="ru-RU" sz="36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4834879" cy="3518297"/>
          </a:xfrm>
        </p:spPr>
        <p:txBody>
          <a:bodyPr/>
          <a:lstStyle/>
          <a:p>
            <a:pPr algn="ctr"/>
            <a:r>
              <a:rPr lang="ru-RU" sz="1200" b="0" dirty="0">
                <a:solidFill>
                  <a:schemeClr val="tx1"/>
                </a:solidFill>
              </a:rPr>
              <a:t>Гудок когда-то паровозный</a:t>
            </a:r>
          </a:p>
          <a:p>
            <a:pPr algn="ctr"/>
            <a:r>
              <a:rPr lang="ru-RU" sz="1200" b="0" dirty="0">
                <a:solidFill>
                  <a:schemeClr val="tx1"/>
                </a:solidFill>
              </a:rPr>
              <a:t>Будил наш дремлющий вокзал,</a:t>
            </a:r>
          </a:p>
          <a:p>
            <a:pPr algn="ctr"/>
            <a:r>
              <a:rPr lang="ru-RU" sz="1200" b="0" dirty="0">
                <a:solidFill>
                  <a:schemeClr val="tx1"/>
                </a:solidFill>
              </a:rPr>
              <a:t>Теперь уже электровозы,</a:t>
            </a:r>
          </a:p>
          <a:p>
            <a:pPr algn="ctr"/>
            <a:r>
              <a:rPr lang="ru-RU" sz="1200" b="0" dirty="0">
                <a:solidFill>
                  <a:schemeClr val="tx1"/>
                </a:solidFill>
              </a:rPr>
              <a:t>Длиннющий тащится состав!</a:t>
            </a:r>
          </a:p>
          <a:p>
            <a:pPr algn="ctr"/>
            <a:r>
              <a:rPr lang="ru-RU" sz="1200" b="0" dirty="0">
                <a:solidFill>
                  <a:schemeClr val="tx1"/>
                </a:solidFill>
              </a:rPr>
              <a:t>За всем тем организмом сложным</a:t>
            </a:r>
          </a:p>
          <a:p>
            <a:pPr algn="ctr"/>
            <a:r>
              <a:rPr lang="ru-RU" sz="1200" b="0" dirty="0">
                <a:solidFill>
                  <a:schemeClr val="tx1"/>
                </a:solidFill>
              </a:rPr>
              <a:t>Стоит надежный человек –</a:t>
            </a:r>
          </a:p>
          <a:p>
            <a:pPr algn="ctr"/>
            <a:r>
              <a:rPr lang="ru-RU" sz="1200" b="0" dirty="0">
                <a:solidFill>
                  <a:schemeClr val="tx1"/>
                </a:solidFill>
              </a:rPr>
              <a:t>Российский наш железнодорожник,</a:t>
            </a:r>
          </a:p>
          <a:p>
            <a:pPr algn="ctr"/>
            <a:r>
              <a:rPr lang="ru-RU" sz="1200" b="0" dirty="0">
                <a:solidFill>
                  <a:schemeClr val="tx1"/>
                </a:solidFill>
              </a:rPr>
              <a:t>Здоров и славен будь вовек!</a:t>
            </a:r>
          </a:p>
          <a:p>
            <a:pPr indent="457200" algn="just"/>
            <a:r>
              <a:rPr lang="ru-RU" sz="1200" b="0" dirty="0">
                <a:solidFill>
                  <a:schemeClr val="tx1"/>
                </a:solidFill>
              </a:rPr>
              <a:t>Во второй младшей группе прошло тематическое развлечение, посвященное празднику «День железнодорожника». Ребята познакомились с профессиями людей, работающих на железной дороге и понятиями паровоз, электричка, состав из вагонов. Воспитатель вместе с детьми рассматривали иллюстрации, книги на эту тему, отгадывали загадки, читали много стихов. Воспитанники с интересом познакомились с презентацией на тему развлечения, посмотрели мультфильм «Паровозик из </a:t>
            </a:r>
            <a:r>
              <a:rPr lang="ru-RU" sz="1200" b="0" dirty="0" err="1">
                <a:solidFill>
                  <a:schemeClr val="tx1"/>
                </a:solidFill>
              </a:rPr>
              <a:t>Ромашково</a:t>
            </a:r>
            <a:r>
              <a:rPr lang="ru-RU" sz="1200" b="0" dirty="0">
                <a:solidFill>
                  <a:schemeClr val="tx1"/>
                </a:solidFill>
              </a:rPr>
              <a:t>». И очень им захотелось нарисовать тот самый паровозик. А в конце была веселая коллективная игра «Паровозик </a:t>
            </a:r>
            <a:r>
              <a:rPr lang="ru-RU" sz="1200" b="0" dirty="0" err="1">
                <a:solidFill>
                  <a:schemeClr val="tx1"/>
                </a:solidFill>
              </a:rPr>
              <a:t>чух-чух</a:t>
            </a:r>
            <a:r>
              <a:rPr lang="ru-RU" sz="1200" b="0" dirty="0">
                <a:solidFill>
                  <a:schemeClr val="tx1"/>
                </a:solidFill>
              </a:rPr>
              <a:t>».</a:t>
            </a:r>
          </a:p>
          <a:p>
            <a:endParaRPr lang="ru-RU" dirty="0"/>
          </a:p>
        </p:txBody>
      </p:sp>
      <p:pic>
        <p:nvPicPr>
          <p:cNvPr id="2050" name="Picture 2" descr="photo_15966051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51573"/>
            <a:ext cx="1905000" cy="1466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hoto_15966051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830" y="1233489"/>
            <a:ext cx="10763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effects1.ru/pozdrav/1/den_zhd/nadpis/den_rabotnika_zhd_7-5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830" y="2399007"/>
            <a:ext cx="4523417" cy="211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0468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23478"/>
            <a:ext cx="5904656" cy="871538"/>
          </a:xfrm>
        </p:spPr>
        <p:txBody>
          <a:bodyPr/>
          <a:lstStyle/>
          <a:p>
            <a:pPr algn="ctr"/>
            <a:r>
              <a:rPr lang="ru-RU" sz="4000" dirty="0" smtClean="0"/>
              <a:t>Награждение лауреатов</a:t>
            </a:r>
            <a:endParaRPr lang="ru-RU" sz="4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80112" y="1009458"/>
            <a:ext cx="3008313" cy="3518297"/>
          </a:xfrm>
        </p:spPr>
        <p:txBody>
          <a:bodyPr/>
          <a:lstStyle/>
          <a:p>
            <a:pPr indent="457200" algn="just"/>
            <a:r>
              <a:rPr lang="ru-RU" sz="1100" b="0" dirty="0">
                <a:solidFill>
                  <a:schemeClr val="tx1"/>
                </a:solidFill>
              </a:rPr>
              <a:t>По доброй традиции в день рождения Узловой состоялось награждение лучших ее жителей, внесших значительный вклад в развитие здравоохранения, промышленности, городского хозяйства, культуры, образования и </a:t>
            </a:r>
            <a:r>
              <a:rPr lang="ru-RU" sz="1100" b="0" dirty="0" smtClean="0">
                <a:solidFill>
                  <a:schemeClr val="tx1"/>
                </a:solidFill>
              </a:rPr>
              <a:t>спорта.</a:t>
            </a:r>
          </a:p>
          <a:p>
            <a:pPr indent="457200" algn="just"/>
            <a:r>
              <a:rPr lang="ru-RU" sz="1100" b="0" dirty="0" smtClean="0">
                <a:solidFill>
                  <a:schemeClr val="tx1"/>
                </a:solidFill>
              </a:rPr>
              <a:t>Депутат </a:t>
            </a:r>
            <a:r>
              <a:rPr lang="ru-RU" sz="1100" b="0" dirty="0">
                <a:solidFill>
                  <a:schemeClr val="tx1"/>
                </a:solidFill>
              </a:rPr>
              <a:t>Государственной Думы РФ Владимир Афонский поздравил </a:t>
            </a:r>
            <a:r>
              <a:rPr lang="ru-RU" sz="1100" b="0" dirty="0" err="1">
                <a:solidFill>
                  <a:schemeClr val="tx1"/>
                </a:solidFill>
              </a:rPr>
              <a:t>узловчан</a:t>
            </a:r>
            <a:r>
              <a:rPr lang="ru-RU" sz="1100" b="0" dirty="0">
                <a:solidFill>
                  <a:schemeClr val="tx1"/>
                </a:solidFill>
              </a:rPr>
              <a:t> с Днем города и вручил Благодарственные письма лауреатам проекта «Человек труда». В числе награжденных - заведующий МДОУ центром развития ребенка - детским садом № 14 Т.А. </a:t>
            </a:r>
            <a:r>
              <a:rPr lang="ru-RU" sz="1100" b="0" dirty="0" err="1">
                <a:solidFill>
                  <a:schemeClr val="tx1"/>
                </a:solidFill>
              </a:rPr>
              <a:t>Кузенкова</a:t>
            </a:r>
            <a:r>
              <a:rPr lang="ru-RU" sz="1100" b="0" dirty="0">
                <a:solidFill>
                  <a:schemeClr val="tx1"/>
                </a:solidFill>
              </a:rPr>
              <a:t>.</a:t>
            </a:r>
          </a:p>
          <a:p>
            <a:pPr indent="457200" algn="just"/>
            <a:r>
              <a:rPr lang="ru-RU" sz="1100" b="0" dirty="0">
                <a:solidFill>
                  <a:schemeClr val="tx1"/>
                </a:solidFill>
              </a:rPr>
              <a:t>«Я искренне рад, что в Узловой живут такие замечательные люди — неравнодушные, активные. Люди, которые стремятся сделать свою малую родину краше», — отметил Владимир </a:t>
            </a:r>
            <a:r>
              <a:rPr lang="ru-RU" sz="1100" b="0" dirty="0" smtClean="0">
                <a:solidFill>
                  <a:schemeClr val="tx1"/>
                </a:solidFill>
              </a:rPr>
              <a:t>Афонский.</a:t>
            </a:r>
          </a:p>
          <a:p>
            <a:pPr indent="457200" algn="just"/>
            <a:r>
              <a:rPr lang="ru-RU" sz="1100" b="0" dirty="0" smtClean="0">
                <a:solidFill>
                  <a:schemeClr val="tx1"/>
                </a:solidFill>
              </a:rPr>
              <a:t>От </a:t>
            </a:r>
            <a:r>
              <a:rPr lang="ru-RU" sz="1100" b="0" dirty="0">
                <a:solidFill>
                  <a:schemeClr val="tx1"/>
                </a:solidFill>
              </a:rPr>
              <a:t>души поздравляем Татьяну Андреевну и желаем больших творческих успехов!</a:t>
            </a:r>
          </a:p>
          <a:p>
            <a:endParaRPr lang="ru-RU" dirty="0"/>
          </a:p>
        </p:txBody>
      </p:sp>
      <p:pic>
        <p:nvPicPr>
          <p:cNvPr id="3074" name="Picture 2" descr="IMG-20200805-WA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012" y="2525601"/>
            <a:ext cx="10763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G-20200805-WA0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239976"/>
            <a:ext cx="10763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chool71tula.ru/1/wp-content/uploads/sites/8/2016/12/image_image_699379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98875"/>
            <a:ext cx="4583559" cy="220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6050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03629"/>
            <a:ext cx="6696744" cy="871538"/>
          </a:xfrm>
        </p:spPr>
        <p:txBody>
          <a:bodyPr/>
          <a:lstStyle/>
          <a:p>
            <a:pPr algn="ctr"/>
            <a:r>
              <a:rPr lang="ru-RU" sz="4000" dirty="0" smtClean="0"/>
              <a:t>День фантика!</a:t>
            </a:r>
            <a:endParaRPr lang="ru-RU" sz="40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indent="457200" algn="just"/>
            <a:r>
              <a:rPr lang="ru-RU" b="0" dirty="0">
                <a:solidFill>
                  <a:schemeClr val="tx1"/>
                </a:solidFill>
              </a:rPr>
              <a:t>В старшей группе воспитатель провела с детьми тематическое развлечение «День фантика». Ребята с большим удовольствием приняли участие в составлении выставки фантиков. Все вместе изготовили панно из ярких кусочков «Веселое лето» и спели песенку «И хорошее настроение не покинет больше нас…». Еще лепили забавные угощения-конфеты для кукол. Играли в игру «Напои куклу чаем с конфетами». Воспитанники были очень заинтересованы совместной деятельностью, в процессе которой воспитывались дружеские чувства по отношению к сверстникам.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098" name="Picture 2" descr="https://www.attentionmax.com/wp-content/uploads/2014/07/Bubble-Gum-Wrapper-e1404475471287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684" y="639398"/>
            <a:ext cx="2960910" cy="136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hoto_15967905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527" y="1094832"/>
            <a:ext cx="10763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hoto_15967905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359" y="1923678"/>
            <a:ext cx="10763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tatic.daru-dar.org/s1024/01/02/b9/f6/b9f62814f270c5ced4e9dc60c30e6a3195d122d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D9D8D3"/>
              </a:clrFrom>
              <a:clrTo>
                <a:srgbClr val="D9D8D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575" y="2211710"/>
            <a:ext cx="2803128" cy="210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topoleck.ucoz.ru/1/040420161723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46470" y="3034126"/>
            <a:ext cx="1821606" cy="133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1737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04788"/>
            <a:ext cx="6336704" cy="871538"/>
          </a:xfrm>
        </p:spPr>
        <p:txBody>
          <a:bodyPr/>
          <a:lstStyle/>
          <a:p>
            <a:pPr algn="ctr"/>
            <a:r>
              <a:rPr lang="ru-RU" sz="3200" dirty="0" smtClean="0"/>
              <a:t>Знакомимся с родным городом и его достопримечательностями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427984" y="1080936"/>
            <a:ext cx="4232449" cy="3518297"/>
          </a:xfrm>
        </p:spPr>
        <p:txBody>
          <a:bodyPr/>
          <a:lstStyle/>
          <a:p>
            <a:pPr indent="457200" algn="just"/>
            <a:r>
              <a:rPr lang="ru-RU" sz="1100" b="0" dirty="0">
                <a:solidFill>
                  <a:schemeClr val="tx1"/>
                </a:solidFill>
              </a:rPr>
              <a:t>Воспитать любовь к Родине, родному городу – значит связывать воспитательную работу с окружающей социальной действительностью и теми ближайшими и доступными объектами, которые окружают </a:t>
            </a:r>
            <a:r>
              <a:rPr lang="ru-RU" sz="1100" b="0" dirty="0" smtClean="0">
                <a:solidFill>
                  <a:schemeClr val="tx1"/>
                </a:solidFill>
              </a:rPr>
              <a:t>ребенка.</a:t>
            </a:r>
          </a:p>
          <a:p>
            <a:pPr indent="457200" algn="just"/>
            <a:r>
              <a:rPr lang="ru-RU" sz="1100" b="0" dirty="0" smtClean="0">
                <a:solidFill>
                  <a:schemeClr val="tx1"/>
                </a:solidFill>
              </a:rPr>
              <a:t>Огромное </a:t>
            </a:r>
            <a:r>
              <a:rPr lang="ru-RU" sz="1100" b="0" dirty="0">
                <a:solidFill>
                  <a:schemeClr val="tx1"/>
                </a:solidFill>
              </a:rPr>
              <a:t>значение для воспитания у детей интереса и любви к родному краю имеет всё его ближайшее окружение. Постепенно ребенок знакомится с детским садом, родной улицей, городом, а затем уже со всей </a:t>
            </a:r>
            <a:r>
              <a:rPr lang="ru-RU" sz="1100" b="0" dirty="0" smtClean="0">
                <a:solidFill>
                  <a:schemeClr val="tx1"/>
                </a:solidFill>
              </a:rPr>
              <a:t>страной.</a:t>
            </a:r>
          </a:p>
          <a:p>
            <a:pPr indent="457200" algn="just"/>
            <a:r>
              <a:rPr lang="ru-RU" sz="1100" b="0" dirty="0" smtClean="0">
                <a:solidFill>
                  <a:schemeClr val="tx1"/>
                </a:solidFill>
              </a:rPr>
              <a:t>Диапазон </a:t>
            </a:r>
            <a:r>
              <a:rPr lang="ru-RU" sz="1100" b="0" dirty="0">
                <a:solidFill>
                  <a:schemeClr val="tx1"/>
                </a:solidFill>
              </a:rPr>
              <a:t>объектов, с которыми мы знакомим старших </a:t>
            </a:r>
            <a:r>
              <a:rPr lang="ru-RU" sz="1100" b="0" dirty="0" smtClean="0">
                <a:solidFill>
                  <a:schemeClr val="tx1"/>
                </a:solidFill>
              </a:rPr>
              <a:t>дошкольников, достаточно </a:t>
            </a:r>
            <a:r>
              <a:rPr lang="ru-RU" sz="1100" b="0" dirty="0">
                <a:solidFill>
                  <a:schemeClr val="tx1"/>
                </a:solidFill>
              </a:rPr>
              <a:t>широк: это район и город в целом, его достопримечательности, исторические места и памятники. Детям объясняем, в честь кого они </a:t>
            </a:r>
            <a:r>
              <a:rPr lang="ru-RU" sz="1100" b="0" dirty="0" smtClean="0">
                <a:solidFill>
                  <a:schemeClr val="tx1"/>
                </a:solidFill>
              </a:rPr>
              <a:t>воздвигнуты.</a:t>
            </a:r>
          </a:p>
          <a:p>
            <a:pPr indent="457200" algn="just"/>
            <a:r>
              <a:rPr lang="ru-RU" sz="1100" b="0" dirty="0" smtClean="0">
                <a:solidFill>
                  <a:schemeClr val="tx1"/>
                </a:solidFill>
              </a:rPr>
              <a:t>Детям </a:t>
            </a:r>
            <a:r>
              <a:rPr lang="ru-RU" sz="1100" b="0" dirty="0">
                <a:solidFill>
                  <a:schemeClr val="tx1"/>
                </a:solidFill>
              </a:rPr>
              <a:t>старшей группы очень понравилась экскурсия к обновленному  железнодорожному вокзалу, визитной карточке нашего города.    </a:t>
            </a:r>
            <a:endParaRPr lang="ru-RU" sz="1100" b="0" dirty="0" smtClean="0">
              <a:solidFill>
                <a:schemeClr val="tx1"/>
              </a:solidFill>
            </a:endParaRPr>
          </a:p>
          <a:p>
            <a:pPr indent="457200" algn="just"/>
            <a:r>
              <a:rPr lang="ru-RU" sz="1100" b="0" dirty="0" smtClean="0">
                <a:solidFill>
                  <a:schemeClr val="tx1"/>
                </a:solidFill>
              </a:rPr>
              <a:t>Полюбовались </a:t>
            </a:r>
            <a:r>
              <a:rPr lang="ru-RU" sz="1100" b="0" dirty="0">
                <a:solidFill>
                  <a:schemeClr val="tx1"/>
                </a:solidFill>
              </a:rPr>
              <a:t>красотой парка, где отдыхают жители нашего микрорайона Красная </a:t>
            </a:r>
            <a:r>
              <a:rPr lang="ru-RU" sz="1100" b="0" dirty="0" smtClean="0">
                <a:solidFill>
                  <a:schemeClr val="tx1"/>
                </a:solidFill>
              </a:rPr>
              <a:t>Узловая.</a:t>
            </a:r>
          </a:p>
          <a:p>
            <a:pPr indent="457200" algn="just"/>
            <a:r>
              <a:rPr lang="ru-RU" sz="1100" b="0" dirty="0" smtClean="0">
                <a:solidFill>
                  <a:schemeClr val="tx1"/>
                </a:solidFill>
              </a:rPr>
              <a:t>Пользуются </a:t>
            </a:r>
            <a:r>
              <a:rPr lang="ru-RU" sz="1100" b="0" dirty="0">
                <a:solidFill>
                  <a:schemeClr val="tx1"/>
                </a:solidFill>
              </a:rPr>
              <a:t>большой популярностью  у </a:t>
            </a:r>
            <a:r>
              <a:rPr lang="ru-RU" sz="1100" b="0" dirty="0" err="1">
                <a:solidFill>
                  <a:schemeClr val="tx1"/>
                </a:solidFill>
              </a:rPr>
              <a:t>узловчан</a:t>
            </a:r>
            <a:r>
              <a:rPr lang="ru-RU" sz="1100" b="0" dirty="0">
                <a:solidFill>
                  <a:schemeClr val="tx1"/>
                </a:solidFill>
              </a:rPr>
              <a:t> спортивные сооружения и </a:t>
            </a:r>
            <a:r>
              <a:rPr lang="ru-RU" sz="1100" b="0" dirty="0" err="1">
                <a:solidFill>
                  <a:schemeClr val="tx1"/>
                </a:solidFill>
              </a:rPr>
              <a:t>скейт</a:t>
            </a:r>
            <a:r>
              <a:rPr lang="ru-RU" sz="1100" b="0" dirty="0">
                <a:solidFill>
                  <a:schemeClr val="tx1"/>
                </a:solidFill>
              </a:rPr>
              <a:t> -  парк, с которыми мы познакомили наших воспитанников.</a:t>
            </a:r>
          </a:p>
          <a:p>
            <a:endParaRPr lang="ru-RU" dirty="0"/>
          </a:p>
        </p:txBody>
      </p:sp>
      <p:pic>
        <p:nvPicPr>
          <p:cNvPr id="1026" name="Picture 2" descr="WhatsApp Image 2020-08-11 at 13.56.56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67" y="668609"/>
            <a:ext cx="1320081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atsApp Image 2020-08-11 at 13.56.56 (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316" y="1275606"/>
            <a:ext cx="1905000" cy="1409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g-fotki.yandex.ru/get/4509/303984625.12dd/0_4f954c_58807728_X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97" y="1851670"/>
            <a:ext cx="3369771" cy="314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1290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04788"/>
            <a:ext cx="6192688" cy="871538"/>
          </a:xfrm>
        </p:spPr>
        <p:txBody>
          <a:bodyPr/>
          <a:lstStyle/>
          <a:p>
            <a:pPr algn="ctr"/>
            <a:r>
              <a:rPr lang="ru-RU" sz="4400" dirty="0" smtClean="0"/>
              <a:t>Наблюдая, познаем!</a:t>
            </a:r>
            <a:endParaRPr lang="ru-RU" sz="4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ru-RU" sz="1100" b="0" dirty="0">
                <a:solidFill>
                  <a:schemeClr val="tx1"/>
                </a:solidFill>
              </a:rPr>
              <a:t>Это утро, Радость это!</a:t>
            </a:r>
          </a:p>
          <a:p>
            <a:pPr algn="ctr"/>
            <a:r>
              <a:rPr lang="ru-RU" sz="1100" b="0" dirty="0">
                <a:solidFill>
                  <a:schemeClr val="tx1"/>
                </a:solidFill>
              </a:rPr>
              <a:t>Это мощь и дня и света,</a:t>
            </a:r>
          </a:p>
          <a:p>
            <a:pPr algn="ctr"/>
            <a:r>
              <a:rPr lang="ru-RU" sz="1100" b="0" dirty="0">
                <a:solidFill>
                  <a:schemeClr val="tx1"/>
                </a:solidFill>
              </a:rPr>
              <a:t>Это стаи, это птицы</a:t>
            </a:r>
          </a:p>
          <a:p>
            <a:pPr algn="ctr"/>
            <a:r>
              <a:rPr lang="ru-RU" sz="1100" b="0" dirty="0">
                <a:solidFill>
                  <a:schemeClr val="tx1"/>
                </a:solidFill>
              </a:rPr>
              <a:t>Знаешь ты и знаю я,</a:t>
            </a:r>
          </a:p>
          <a:p>
            <a:pPr algn="ctr"/>
            <a:r>
              <a:rPr lang="ru-RU" sz="1100" b="0" dirty="0">
                <a:solidFill>
                  <a:schemeClr val="tx1"/>
                </a:solidFill>
              </a:rPr>
              <a:t>Как пернатые друзья</a:t>
            </a:r>
          </a:p>
          <a:p>
            <a:pPr indent="457200" algn="ctr"/>
            <a:r>
              <a:rPr lang="ru-RU" sz="1100" b="0" dirty="0">
                <a:solidFill>
                  <a:schemeClr val="tx1"/>
                </a:solidFill>
              </a:rPr>
              <a:t>Песни поют – мошек, </a:t>
            </a:r>
            <a:endParaRPr lang="ru-RU" sz="1100" b="0" dirty="0" smtClean="0">
              <a:solidFill>
                <a:schemeClr val="tx1"/>
              </a:solidFill>
            </a:endParaRPr>
          </a:p>
          <a:p>
            <a:pPr indent="457200" algn="ctr"/>
            <a:r>
              <a:rPr lang="ru-RU" sz="1100" b="0" dirty="0">
                <a:solidFill>
                  <a:schemeClr val="tx1"/>
                </a:solidFill>
              </a:rPr>
              <a:t>Ч</a:t>
            </a:r>
            <a:r>
              <a:rPr lang="ru-RU" sz="1100" b="0" dirty="0" smtClean="0">
                <a:solidFill>
                  <a:schemeClr val="tx1"/>
                </a:solidFill>
              </a:rPr>
              <a:t>ервяков </a:t>
            </a:r>
            <a:r>
              <a:rPr lang="ru-RU" sz="1100" b="0" dirty="0">
                <a:solidFill>
                  <a:schemeClr val="tx1"/>
                </a:solidFill>
              </a:rPr>
              <a:t>клюют.</a:t>
            </a:r>
          </a:p>
          <a:p>
            <a:pPr indent="457200" algn="just"/>
            <a:r>
              <a:rPr lang="ru-RU" sz="1100" b="0" dirty="0">
                <a:solidFill>
                  <a:schemeClr val="tx1"/>
                </a:solidFill>
              </a:rPr>
              <a:t>В 1 младшей группе прошло познавательное наблюдение за птицами «Наблюдая, познаем!». Малыши понаблюдали за птицами, которые живут на участке, узнали, чем они питаются и чем отличаются друг от друга. Ребята вместе с воспитателем насыпали семечек и хлебных крошек в кормушку, поиграли в игру «Летите, воробушки». А после уже в помещении, под впечатлением от увиденного, рисовали птиц своими ладошками. Всем было весело и познавательно.</a:t>
            </a:r>
          </a:p>
          <a:p>
            <a:endParaRPr lang="ru-RU" dirty="0"/>
          </a:p>
        </p:txBody>
      </p:sp>
      <p:pic>
        <p:nvPicPr>
          <p:cNvPr id="2050" name="Picture 2" descr="photo_15973065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341" y="3320380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hoto_159730656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171" y="599539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us.123rf.com/450wm/shadowstudio/shadowstudio1409/shadowstudio140900013/31661865-adorable-little-girl-watching-a-bird-on-branch.jpg?ver=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5FEFD"/>
              </a:clrFrom>
              <a:clrTo>
                <a:srgbClr val="F5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211710"/>
            <a:ext cx="2537420" cy="253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banner2.cleanpng.com/20180424/ljq/kisspng-beak-bird-house-sparrow-clip-art-2018-desk-calendar-5adf05fb730931.814958151524565499471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58566" y="894152"/>
            <a:ext cx="3402410" cy="226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889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Вам родители!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5936" y="1200150"/>
            <a:ext cx="4690864" cy="3394075"/>
          </a:xfrm>
        </p:spPr>
        <p:txBody>
          <a:bodyPr/>
          <a:lstStyle/>
          <a:p>
            <a:pPr marL="0" indent="0">
              <a:buNone/>
            </a:pPr>
            <a:r>
              <a:rPr lang="ru-RU" sz="1400" b="0" dirty="0" smtClean="0"/>
              <a:t>     </a:t>
            </a:r>
            <a:r>
              <a:rPr lang="ru-RU" sz="1400" b="0" dirty="0" smtClean="0">
                <a:solidFill>
                  <a:schemeClr val="tx1"/>
                </a:solidFill>
              </a:rPr>
              <a:t>Уважаемые </a:t>
            </a:r>
            <a:r>
              <a:rPr lang="ru-RU" sz="1400" b="0" dirty="0">
                <a:solidFill>
                  <a:schemeClr val="tx1"/>
                </a:solidFill>
              </a:rPr>
              <a:t>родители, поздравляем вас с </a:t>
            </a:r>
            <a:r>
              <a:rPr lang="ru-RU" sz="1400" b="0" dirty="0" smtClean="0">
                <a:solidFill>
                  <a:schemeClr val="tx1"/>
                </a:solidFill>
              </a:rPr>
              <a:t>началом учебного года. </a:t>
            </a:r>
            <a:r>
              <a:rPr lang="ru-RU" sz="1400" b="0" dirty="0">
                <a:solidFill>
                  <a:schemeClr val="tx1"/>
                </a:solidFill>
              </a:rPr>
              <a:t>Пусть этот праздник вдохновит </a:t>
            </a:r>
            <a:r>
              <a:rPr lang="ru-RU" sz="1400" b="0" dirty="0" smtClean="0">
                <a:solidFill>
                  <a:schemeClr val="tx1"/>
                </a:solidFill>
              </a:rPr>
              <a:t>вас </a:t>
            </a:r>
            <a:r>
              <a:rPr lang="ru-RU" sz="1400" b="0" dirty="0">
                <a:solidFill>
                  <a:schemeClr val="tx1"/>
                </a:solidFill>
              </a:rPr>
              <a:t>всех на упорное достижение всех поставленных целей и совместный успех. </a:t>
            </a:r>
            <a:r>
              <a:rPr lang="ru-RU" sz="1400" b="0" dirty="0" smtClean="0">
                <a:solidFill>
                  <a:schemeClr val="tx1"/>
                </a:solidFill>
              </a:rPr>
              <a:t>Желаем, </a:t>
            </a:r>
            <a:r>
              <a:rPr lang="ru-RU" sz="1400" b="0" dirty="0">
                <a:solidFill>
                  <a:schemeClr val="tx1"/>
                </a:solidFill>
              </a:rPr>
              <a:t>чтобы дети были настоящей гордостью, чтобы каждый из них открывал свои индивидуальные способности и таланты, а вы всегда поддерживали их и помогали во всём. Пусть этот учебный год принесет </a:t>
            </a:r>
            <a:r>
              <a:rPr lang="ru-RU" sz="1400" b="0" dirty="0" smtClean="0">
                <a:solidFill>
                  <a:schemeClr val="tx1"/>
                </a:solidFill>
              </a:rPr>
              <a:t>вам </a:t>
            </a:r>
            <a:r>
              <a:rPr lang="ru-RU" sz="1400" b="0" dirty="0">
                <a:solidFill>
                  <a:schemeClr val="tx1"/>
                </a:solidFill>
              </a:rPr>
              <a:t>всем только добрые эмоции, большие успехи, хорошее настроение и радость. Терпения вам, дорогие родители, крепкого здоровья, благополучия и прекрасных отношений с детьми.</a:t>
            </a:r>
            <a:br>
              <a:rPr lang="ru-RU" sz="1400" b="0" dirty="0">
                <a:solidFill>
                  <a:schemeClr val="tx1"/>
                </a:solidFill>
              </a:rPr>
            </a:br>
            <a:r>
              <a:rPr lang="ru-RU" sz="1400" b="0" dirty="0">
                <a:solidFill>
                  <a:schemeClr val="tx1"/>
                </a:solidFill>
              </a:rPr>
              <a:t>© http://pozdravok.ru/pozdravleniya/prazdniki/den-znaniy/roditelyam/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8674" name="Picture 2" descr="http://xn--80aahib0aevfvcc7a9cg9j.xn--p1ai/wp-content/uploads/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771550"/>
            <a:ext cx="3851920" cy="127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s://avatars.mds.yandex.net/get-pdb/1939052/5d2ba4d1-a953-47bf-a608-65ee1093e654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43084"/>
            <a:ext cx="1989712" cy="232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0578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7787207" cy="871538"/>
          </a:xfrm>
        </p:spPr>
        <p:txBody>
          <a:bodyPr/>
          <a:lstStyle/>
          <a:p>
            <a:pPr algn="ctr"/>
            <a:r>
              <a:rPr lang="ru-RU" sz="4400" dirty="0" smtClean="0"/>
              <a:t>Медовый спас!</a:t>
            </a:r>
            <a:endParaRPr lang="ru-RU" sz="4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36096" y="1061269"/>
            <a:ext cx="3008313" cy="3518297"/>
          </a:xfrm>
        </p:spPr>
        <p:txBody>
          <a:bodyPr/>
          <a:lstStyle/>
          <a:p>
            <a:pPr indent="457200" algn="just"/>
            <a:r>
              <a:rPr lang="ru-RU" b="0" dirty="0">
                <a:solidFill>
                  <a:schemeClr val="tx1"/>
                </a:solidFill>
              </a:rPr>
              <a:t>14 августа в 1 младшей группе состоялось тематическое мероприятие «Медовый спас».   В гости к деткам прилетела пчелка Мая, которая рассказала о празднике «Медовый спас». Она познакомила ребят с народными обрядами и обычаями в этот праздник, поиграла с ребятами в игру «Пчелки». В заключения праздника она угости ребят медовыми конфетами и все дружно посмотрели мультик «Зайка и яблоки»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4" name="Picture 2" descr="TvAlEQ4zMG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71" y="3234126"/>
            <a:ext cx="11906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pCCCyZJtu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460" y="1311417"/>
            <a:ext cx="11144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content.foto.my.mail.ru/mail/valensia1953/_blogs/i-491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5" y="237489"/>
            <a:ext cx="2954758" cy="243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img-fotki.yandex.ru/get/237002/58581001.365/0_113694_3868ce77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39" y="3027271"/>
            <a:ext cx="3507234" cy="163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2382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4028"/>
            <a:ext cx="7427167" cy="871538"/>
          </a:xfrm>
        </p:spPr>
        <p:txBody>
          <a:bodyPr/>
          <a:lstStyle/>
          <a:p>
            <a:pPr algn="ctr"/>
            <a:r>
              <a:rPr lang="ru-RU" sz="4400" dirty="0" smtClean="0"/>
              <a:t>Адаптация малышей!</a:t>
            </a:r>
            <a:endParaRPr lang="ru-RU" sz="4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915566"/>
            <a:ext cx="3584377" cy="3518297"/>
          </a:xfrm>
        </p:spPr>
        <p:txBody>
          <a:bodyPr/>
          <a:lstStyle/>
          <a:p>
            <a:pPr indent="457200" algn="just"/>
            <a:r>
              <a:rPr lang="ru-RU" b="0" dirty="0">
                <a:solidFill>
                  <a:schemeClr val="tx1"/>
                </a:solidFill>
              </a:rPr>
              <a:t>Малыш впервые переступил порог детского сада. Такой переход ребенка в новую социальную среду первое время вызывает у него стрессовое состояние, которое может привести к эмоциональным нарушениям. Ведущей деятельностью в дошкольном возрасте является игра, поэтому вся работа в младших группах строится на ее основе.</a:t>
            </a:r>
          </a:p>
          <a:p>
            <a:pPr indent="457200" algn="just"/>
            <a:r>
              <a:rPr lang="ru-RU" b="0" dirty="0">
                <a:solidFill>
                  <a:schemeClr val="tx1"/>
                </a:solidFill>
              </a:rPr>
              <a:t>Педагоги в ясельной и 1 младшей группах применяют в своей работе игры, которые способствуют сохранению психического здоровья, предотвращают эмоциональные расстройства, развивают лучшее понимание себя и окружающих, создают возможности для самовыражения, помогают приобрести опыт общения с другими детьми и взрослыми.</a:t>
            </a:r>
          </a:p>
          <a:p>
            <a:endParaRPr lang="ru-RU" dirty="0"/>
          </a:p>
        </p:txBody>
      </p:sp>
      <p:pic>
        <p:nvPicPr>
          <p:cNvPr id="4098" name="Picture 2" descr="IMG-20200813-WA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135" y="900600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G-20200813-WA0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325" y="521455"/>
            <a:ext cx="10763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ds4.naz.obr55.ru/files/2019/08/unnamed-file-2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72138"/>
            <a:ext cx="5471319" cy="307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7233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8147247" cy="871538"/>
          </a:xfrm>
        </p:spPr>
        <p:txBody>
          <a:bodyPr/>
          <a:lstStyle/>
          <a:p>
            <a:pPr algn="ctr"/>
            <a:r>
              <a:rPr lang="ru-RU" sz="4800" dirty="0" smtClean="0"/>
              <a:t>В гостях у сказки!</a:t>
            </a:r>
            <a:endParaRPr lang="ru-RU" sz="4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60032" y="1076325"/>
            <a:ext cx="3944417" cy="3518297"/>
          </a:xfrm>
        </p:spPr>
        <p:txBody>
          <a:bodyPr/>
          <a:lstStyle/>
          <a:p>
            <a:pPr indent="457200" algn="just"/>
            <a:r>
              <a:rPr lang="ru-RU" b="0" dirty="0">
                <a:solidFill>
                  <a:schemeClr val="tx1"/>
                </a:solidFill>
              </a:rPr>
              <a:t>Дети 2 младшей группы совместно с педагогом участвовали в развлекательной постановке сказки «Волк и семеро козлят» с помощью настольного театра. А также разыграли сказку «Мешок яблок». Ребята выразительно передавали движения героев, упражнялись в пении песен козы и волка в разной тональности и в построении диалога. Малыши приняли активное участие в подвижных играх. Веселились во время игр, упражнялись в беге, в прыжках, в действиях по сигналу, развивали внимательность.</a:t>
            </a:r>
          </a:p>
          <a:p>
            <a:pPr indent="457200" algn="just"/>
            <a:r>
              <a:rPr lang="ru-RU" b="0" dirty="0">
                <a:solidFill>
                  <a:schemeClr val="tx1"/>
                </a:solidFill>
              </a:rPr>
              <a:t>А далее воспитанники с удовольствием поделились своими впечатлениями в рисунках пальчиками – изображали угощения для сказочных зверей.</a:t>
            </a:r>
          </a:p>
          <a:p>
            <a:endParaRPr lang="ru-RU" dirty="0"/>
          </a:p>
        </p:txBody>
      </p:sp>
      <p:pic>
        <p:nvPicPr>
          <p:cNvPr id="5122" name="Picture 2" descr="IMG-20200819-WA0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79" y="361950"/>
            <a:ext cx="14192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G-20200819-WA0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135" y="1076325"/>
            <a:ext cx="1905000" cy="1333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3-eu-west-1.amazonaws.com/s1.thingpic.com/images/UY/utxnun8t4tNzy16stsxsPr4W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19" y="2499742"/>
            <a:ext cx="4217805" cy="237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4254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8219255" cy="871538"/>
          </a:xfrm>
        </p:spPr>
        <p:txBody>
          <a:bodyPr/>
          <a:lstStyle/>
          <a:p>
            <a:pPr algn="ctr"/>
            <a:r>
              <a:rPr lang="ru-RU" sz="4400" dirty="0" smtClean="0"/>
              <a:t>Яблочный спас</a:t>
            </a:r>
            <a:endParaRPr lang="ru-RU" sz="4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466727" cy="3518297"/>
          </a:xfrm>
        </p:spPr>
        <p:txBody>
          <a:bodyPr/>
          <a:lstStyle/>
          <a:p>
            <a:pPr indent="457200" algn="just"/>
            <a:r>
              <a:rPr lang="ru-RU" b="0" dirty="0">
                <a:solidFill>
                  <a:schemeClr val="tx1"/>
                </a:solidFill>
              </a:rPr>
              <a:t>19 августа православные христиане отмечают праздник – «Яблочный спас».</a:t>
            </a:r>
          </a:p>
          <a:p>
            <a:pPr indent="457200" algn="just"/>
            <a:r>
              <a:rPr lang="ru-RU" b="0" dirty="0">
                <a:solidFill>
                  <a:schemeClr val="tx1"/>
                </a:solidFill>
              </a:rPr>
              <a:t>«Яблочный спас – угощенье нам припас!»</a:t>
            </a:r>
          </a:p>
          <a:p>
            <a:pPr indent="457200" algn="just"/>
            <a:r>
              <a:rPr lang="ru-RU" b="0" dirty="0">
                <a:solidFill>
                  <a:schemeClr val="tx1"/>
                </a:solidFill>
              </a:rPr>
              <a:t>В процессе подготовки мероприятия дети 1 младшей группы познакомились с традициями и обычаями этого дня. Ребята с большим удовольствием приняли участие в праздновании. Вместе с воспитателем посмотрели познавательную презентацию. А потом слепили из пластилина наливные яблочки. Сюрпризом для малышей стал подарок – красивое румяное яблочко!</a:t>
            </a:r>
          </a:p>
          <a:p>
            <a:endParaRPr lang="ru-RU" dirty="0"/>
          </a:p>
        </p:txBody>
      </p:sp>
      <p:pic>
        <p:nvPicPr>
          <p:cNvPr id="6146" name="Picture 2" descr="IMG-20200819-WA0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11510"/>
            <a:ext cx="1905000" cy="1866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G-20200819-WA00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057" y="2135831"/>
            <a:ext cx="10763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ic.pics.livejournal.com/zoya_bushan/71520752/1064090/1064090_origin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182531"/>
            <a:ext cx="2866222" cy="276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worldluxrealty.com/sites/default/files/inline/images/lunnii_kalendar_sadovoda_s_tablicei_2020_goda_na_vse_mesyaca_s_blagopriyatnimi_dnyam_sadovnikam_i_sadovodam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974" y="837984"/>
            <a:ext cx="2606250" cy="124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6726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8219255" cy="871538"/>
          </a:xfrm>
        </p:spPr>
        <p:txBody>
          <a:bodyPr/>
          <a:lstStyle/>
          <a:p>
            <a:pPr algn="ctr"/>
            <a:r>
              <a:rPr lang="ru-RU" sz="4400" dirty="0" smtClean="0"/>
              <a:t>День флага России!</a:t>
            </a:r>
            <a:endParaRPr lang="ru-RU" sz="4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8064" y="1090766"/>
            <a:ext cx="3440361" cy="3518297"/>
          </a:xfrm>
        </p:spPr>
        <p:txBody>
          <a:bodyPr/>
          <a:lstStyle/>
          <a:p>
            <a:pPr indent="457200" algn="just"/>
            <a:r>
              <a:rPr lang="ru-RU" b="0" dirty="0">
                <a:solidFill>
                  <a:schemeClr val="tx1"/>
                </a:solidFill>
              </a:rPr>
              <a:t>Одной из основных задач воспитания дошколят является развитие у них любви к Родине, родному краю, чувства гордости за свою страну. Педагоги провели в этот день с детьми занимательные беседы, рассматривали цвета флага и объясняли их значение, расположение полос. А также маршировали на спортивном участке, с гордостью несли перед собой флаг России, да и сами были в цветах флага. Ребята с удовольствием обрисовывали свои ладошки, вырезали и составляли из них флаг России. Получилась очень яркая и позитивная коллективная аппликация.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170" name="Picture 2" descr="IMG_20200824_1104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421164"/>
            <a:ext cx="10763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G_20200824_1527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757" y="3075806"/>
            <a:ext cx="10763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saratovcorporation.ru/Files/billboard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09" y="1076325"/>
            <a:ext cx="3417101" cy="171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s://cdn6.aptoide.com/imgs/d/d/6/dd6bb940775e9dfc14b153d5bd39ecbf_ic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59893"/>
            <a:ext cx="2260575" cy="226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8499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7859215" cy="871538"/>
          </a:xfrm>
        </p:spPr>
        <p:txBody>
          <a:bodyPr/>
          <a:lstStyle/>
          <a:p>
            <a:pPr algn="ctr"/>
            <a:r>
              <a:rPr lang="ru-RU" sz="4800" dirty="0" smtClean="0"/>
              <a:t>Мыльные шарики!</a:t>
            </a:r>
            <a:endParaRPr lang="ru-RU" sz="48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610743" cy="3518297"/>
          </a:xfrm>
        </p:spPr>
        <p:txBody>
          <a:bodyPr/>
          <a:lstStyle/>
          <a:p>
            <a:pPr indent="457200" algn="just"/>
            <a:r>
              <a:rPr lang="ru-RU" b="0" dirty="0">
                <a:solidFill>
                  <a:schemeClr val="tx1"/>
                </a:solidFill>
              </a:rPr>
              <a:t>Пускание мыльных пузырей – одна из самых незатейливых, но при этом самых веселых детских забав. Конечно, лучше всего эта затея подходит для прогулок на свежем воздухе: ветерок помогает выдувать и отправлять в путешествие разноцветные мыльные шарики.</a:t>
            </a:r>
          </a:p>
          <a:p>
            <a:pPr indent="457200" algn="just"/>
            <a:r>
              <a:rPr lang="ru-RU" b="0" dirty="0">
                <a:solidFill>
                  <a:schemeClr val="tx1"/>
                </a:solidFill>
              </a:rPr>
              <a:t>Выдуваем пузыри</a:t>
            </a:r>
          </a:p>
          <a:p>
            <a:pPr indent="457200" algn="just"/>
            <a:r>
              <a:rPr lang="ru-RU" b="0" dirty="0">
                <a:solidFill>
                  <a:schemeClr val="tx1"/>
                </a:solidFill>
              </a:rPr>
              <a:t>Вот такие – посмотри!</a:t>
            </a:r>
          </a:p>
          <a:p>
            <a:pPr indent="457200" algn="just"/>
            <a:r>
              <a:rPr lang="ru-RU" b="0" dirty="0">
                <a:solidFill>
                  <a:schemeClr val="tx1"/>
                </a:solidFill>
              </a:rPr>
              <a:t>Все они воздушные</a:t>
            </a:r>
          </a:p>
          <a:p>
            <a:pPr indent="457200" algn="just"/>
            <a:r>
              <a:rPr lang="ru-RU" b="0" dirty="0">
                <a:solidFill>
                  <a:schemeClr val="tx1"/>
                </a:solidFill>
              </a:rPr>
              <a:t>И очень непослушные!</a:t>
            </a:r>
          </a:p>
          <a:p>
            <a:pPr indent="457200" algn="just"/>
            <a:r>
              <a:rPr lang="ru-RU" b="0" dirty="0">
                <a:solidFill>
                  <a:schemeClr val="tx1"/>
                </a:solidFill>
              </a:rPr>
              <a:t>Мыльные пузыри помогают развивать у детей познавательный интерес, внимание и наблюдательность. А также надувание прозрачных шариков помогает развивать у детей младшего возраста речевой аппарат</a:t>
            </a:r>
          </a:p>
          <a:p>
            <a:endParaRPr lang="ru-RU" dirty="0"/>
          </a:p>
        </p:txBody>
      </p:sp>
      <p:pic>
        <p:nvPicPr>
          <p:cNvPr id="8194" name="Picture 2" descr="IMG-20200818-WA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83518"/>
            <a:ext cx="10763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G-20200818-WA0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97893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funforkids.ru/pictures/babys/baby009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16216" y="1912268"/>
            <a:ext cx="2325358" cy="279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st2.depositphotos.com/7554280/11995/v/950/depositphotos_119951474-stock-illustration-background-with-transparent-soap-bubbles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9FDFF"/>
              </a:clrFrom>
              <a:clrTo>
                <a:srgbClr val="F9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784" y="2746033"/>
            <a:ext cx="2164656" cy="216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1337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1122" y="204787"/>
            <a:ext cx="8003231" cy="871538"/>
          </a:xfrm>
        </p:spPr>
        <p:txBody>
          <a:bodyPr/>
          <a:lstStyle/>
          <a:p>
            <a:pPr algn="ctr"/>
            <a:r>
              <a:rPr lang="ru-RU" sz="3600" dirty="0" err="1" smtClean="0"/>
              <a:t>Квест</a:t>
            </a:r>
            <a:r>
              <a:rPr lang="ru-RU" sz="3600" dirty="0" smtClean="0"/>
              <a:t>-игра «В поисках волшебного сундучка»</a:t>
            </a: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83968" y="1076325"/>
            <a:ext cx="4304457" cy="3518297"/>
          </a:xfrm>
        </p:spPr>
        <p:txBody>
          <a:bodyPr/>
          <a:lstStyle/>
          <a:p>
            <a:pPr indent="457200" algn="just"/>
            <a:r>
              <a:rPr lang="ru-RU" sz="900" b="0" dirty="0" err="1">
                <a:solidFill>
                  <a:schemeClr val="tx1"/>
                </a:solidFill>
              </a:rPr>
              <a:t>Квест</a:t>
            </a:r>
            <a:r>
              <a:rPr lang="ru-RU" sz="900" b="0" dirty="0">
                <a:solidFill>
                  <a:schemeClr val="tx1"/>
                </a:solidFill>
              </a:rPr>
              <a:t> – это совершенно новая форма обучающих и развлекательных программ, с помощью которой дети полностью погружаются в происходящее, получают заряд положительных эмоций и активно включаются в деятельность, ведь что может быть увлекательнее хорошей игры?</a:t>
            </a:r>
          </a:p>
          <a:p>
            <a:pPr indent="457200" algn="just"/>
            <a:r>
              <a:rPr lang="ru-RU" sz="900" b="0" dirty="0">
                <a:solidFill>
                  <a:schemeClr val="tx1"/>
                </a:solidFill>
              </a:rPr>
              <a:t>Вот и педагоги МДОУ центра развития ребенка – д/с № 14 решили провести </a:t>
            </a:r>
            <a:r>
              <a:rPr lang="ru-RU" sz="900" b="0" dirty="0" err="1">
                <a:solidFill>
                  <a:schemeClr val="tx1"/>
                </a:solidFill>
              </a:rPr>
              <a:t>квест</a:t>
            </a:r>
            <a:r>
              <a:rPr lang="ru-RU" sz="900" b="0" dirty="0">
                <a:solidFill>
                  <a:schemeClr val="tx1"/>
                </a:solidFill>
              </a:rPr>
              <a:t>–игру с воспитанниками подготовительной группы, посвященную наступающему Дню </a:t>
            </a:r>
            <a:r>
              <a:rPr lang="ru-RU" sz="900" b="0" dirty="0" smtClean="0">
                <a:solidFill>
                  <a:schemeClr val="tx1"/>
                </a:solidFill>
              </a:rPr>
              <a:t>знаний. В </a:t>
            </a:r>
            <a:r>
              <a:rPr lang="ru-RU" sz="900" b="0" dirty="0">
                <a:solidFill>
                  <a:schemeClr val="tx1"/>
                </a:solidFill>
              </a:rPr>
              <a:t>процессе игры воспитанники совместно с педагогами последовательно двигались по этапам, решая различные задания (спортивные, интеллектуальные, логические, поисковые). Чтобы помочь Иван Царевичу отыскать клад, ребята проявляли смекалку, наблюдательность, находчивость и сообразительность, а это тренировка памяти и внимания, развитие физических и аналитических способностей.</a:t>
            </a:r>
          </a:p>
          <a:p>
            <a:pPr indent="457200" algn="just"/>
            <a:r>
              <a:rPr lang="ru-RU" sz="900" b="0" dirty="0">
                <a:solidFill>
                  <a:schemeClr val="tx1"/>
                </a:solidFill>
              </a:rPr>
              <a:t>Изюминка такой организации игровой деятельности состояла в том, что, выполнив одно задание, дети двигались по стрелкам к выполнению следующего, что являлось эффективным средством повышения двигательной активности и мотивационной готовности к познанию и </a:t>
            </a:r>
            <a:r>
              <a:rPr lang="ru-RU" sz="900" b="0" dirty="0" smtClean="0">
                <a:solidFill>
                  <a:schemeClr val="tx1"/>
                </a:solidFill>
              </a:rPr>
              <a:t>исследованию. </a:t>
            </a:r>
            <a:r>
              <a:rPr lang="ru-RU" sz="900" b="0" dirty="0" err="1" smtClean="0">
                <a:solidFill>
                  <a:schemeClr val="tx1"/>
                </a:solidFill>
              </a:rPr>
              <a:t>Квест</a:t>
            </a:r>
            <a:r>
              <a:rPr lang="ru-RU" sz="900" b="0" dirty="0">
                <a:solidFill>
                  <a:schemeClr val="tx1"/>
                </a:solidFill>
              </a:rPr>
              <a:t> – игра началась с того, что на площадку к детям пришёл Иван Царевич и попросил помочь найти клад при помощи обрывков карты, которые спрятала Баба Яга.</a:t>
            </a:r>
          </a:p>
          <a:p>
            <a:pPr indent="457200" algn="just"/>
            <a:r>
              <a:rPr lang="ru-RU" sz="900" b="0" dirty="0">
                <a:solidFill>
                  <a:schemeClr val="tx1"/>
                </a:solidFill>
              </a:rPr>
              <a:t>В ходе игры, дети прошли пять этапов, на каждом из которых были представлены задания в виде загадок Василисы Премудрой, забавных игр с Бабой Ягой, полосы препятствий, ребусов и др. За каждое выполненное задание, ребята получали кусочек карты. Собрав все пять фрагментов и сложив их вместе, дети поняли, где находится «Волшебный сундучок», в котором лежал символ Дня знаний – «Золотой звоночек» и сладкие призы.</a:t>
            </a:r>
          </a:p>
          <a:p>
            <a:pPr indent="457200" algn="just"/>
            <a:r>
              <a:rPr lang="ru-RU" sz="900" b="0" dirty="0">
                <a:solidFill>
                  <a:schemeClr val="tx1"/>
                </a:solidFill>
              </a:rPr>
              <a:t>Праздник получился захватывающим и забавным, оставил массу положительных эмоций и впечатлений!</a:t>
            </a:r>
          </a:p>
          <a:p>
            <a:endParaRPr lang="ru-RU" dirty="0"/>
          </a:p>
        </p:txBody>
      </p:sp>
      <p:pic>
        <p:nvPicPr>
          <p:cNvPr id="9218" name="Picture 2" descr="IMG_20200826_1054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" y="1056684"/>
            <a:ext cx="10763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G_20200826_1103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852" y="1266418"/>
            <a:ext cx="10763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profievent.ru/klienty/kvestdeti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790" y="1347614"/>
            <a:ext cx="1697256" cy="121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s://detsad-18.ru/wp-content/uploads/2018/08/%D0%B8%D1%89%D0%B5%D0%BC-%D0%BA%D0%BB%D0%B0%D0%B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21" y="2833502"/>
            <a:ext cx="2406388" cy="206060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0150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8075239" cy="871538"/>
          </a:xfrm>
        </p:spPr>
        <p:txBody>
          <a:bodyPr/>
          <a:lstStyle/>
          <a:p>
            <a:pPr algn="ctr"/>
            <a:r>
              <a:rPr lang="ru-RU" sz="5400" dirty="0" smtClean="0"/>
              <a:t>Прощай лето!</a:t>
            </a:r>
            <a:endParaRPr lang="ru-RU" sz="5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394719" cy="3518297"/>
          </a:xfrm>
        </p:spPr>
        <p:txBody>
          <a:bodyPr/>
          <a:lstStyle/>
          <a:p>
            <a:pPr indent="457200" algn="just"/>
            <a:r>
              <a:rPr lang="ru-RU" b="0" dirty="0">
                <a:solidFill>
                  <a:schemeClr val="tx1"/>
                </a:solidFill>
              </a:rPr>
              <a:t>В первой младшей группе состоялся праздник «Прощай лето».  К детям в гости приходила Розочка, которая рассказала ребятам все интересные факты о лете, поиграла с ними в игру «Построй домик для зайки из </a:t>
            </a:r>
            <a:r>
              <a:rPr lang="ru-RU" b="0" dirty="0" err="1">
                <a:solidFill>
                  <a:schemeClr val="tx1"/>
                </a:solidFill>
              </a:rPr>
              <a:t>лего</a:t>
            </a:r>
            <a:r>
              <a:rPr lang="ru-RU" b="0" dirty="0">
                <a:solidFill>
                  <a:schemeClr val="tx1"/>
                </a:solidFill>
              </a:rPr>
              <a:t>», а также на прогулке - «Солнышко и дождик».</a:t>
            </a:r>
          </a:p>
          <a:p>
            <a:pPr indent="457200" algn="just"/>
            <a:r>
              <a:rPr lang="ru-RU" b="0" dirty="0">
                <a:solidFill>
                  <a:schemeClr val="tx1"/>
                </a:solidFill>
              </a:rPr>
              <a:t>Дети очень любят лето, поэтому так грустно с ним расставаться. В заключение дети поиграли на спортивной площадке, на прогулке под присмотром воспитателя, а во второй половине дня посмотрели добрый мультик «Гриб теремок»</a:t>
            </a:r>
          </a:p>
          <a:p>
            <a:endParaRPr lang="ru-RU" dirty="0"/>
          </a:p>
        </p:txBody>
      </p:sp>
      <p:pic>
        <p:nvPicPr>
          <p:cNvPr id="10242" name="Picture 2" descr="5Iyhm7WZd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917" y="1076325"/>
            <a:ext cx="10763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05FpWikNr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82845"/>
            <a:ext cx="12477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UVWae8IsM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627" y="2121099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stihi.ru/pics/2019/12/12/1877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724990"/>
            <a:ext cx="2478707" cy="164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8561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8147247" cy="871538"/>
          </a:xfrm>
        </p:spPr>
        <p:txBody>
          <a:bodyPr/>
          <a:lstStyle/>
          <a:p>
            <a:pPr algn="ctr"/>
            <a:r>
              <a:rPr lang="ru-RU" sz="4400" dirty="0" smtClean="0"/>
              <a:t>Лето закончилось!</a:t>
            </a:r>
            <a:endParaRPr lang="ru-RU" sz="4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92080" y="1076325"/>
            <a:ext cx="3656385" cy="3518297"/>
          </a:xfrm>
        </p:spPr>
        <p:txBody>
          <a:bodyPr/>
          <a:lstStyle/>
          <a:p>
            <a:pPr indent="457200" algn="just"/>
            <a:r>
              <a:rPr lang="ru-RU" b="0" dirty="0">
                <a:solidFill>
                  <a:schemeClr val="tx1"/>
                </a:solidFill>
              </a:rPr>
              <a:t>Лето закончилось! Снова наступает осень, а вместе с ней и новый учебный год. А дети 1 младшей группы вспоминают навыки конструирования. Оно для любого ребенка не только познавательно, но и полезно. В процессе игры с конструктором у детей развивается образное мышление, воображение, память, совершенствуются игровые навыки и усидчивость. Малыши с удовольствием изготовили постройки из деревянного и пластмассового конструктора.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1266" name="Picture 2" descr="IMG-20200828-WA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96" y="483518"/>
            <a:ext cx="190500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G-20200828-WA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03598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i.pinimg.com/originals/83/05/37/830537d5f757ccd3dddebba00b3c380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080" y="1907307"/>
            <a:ext cx="4009380" cy="332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clipart-best.com/img/grass/grass-clip-art-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513" y="2922852"/>
            <a:ext cx="2852621" cy="195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s://photoshop-kopona.com/uploads/posts/2019-02/1551026775_image59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879" y="3075806"/>
            <a:ext cx="2420070" cy="188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8282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9093" y="0"/>
            <a:ext cx="7772400" cy="1021556"/>
          </a:xfrm>
        </p:spPr>
        <p:txBody>
          <a:bodyPr/>
          <a:lstStyle/>
          <a:p>
            <a:r>
              <a:rPr lang="ru-RU" sz="2800" dirty="0" smtClean="0"/>
              <a:t>Советует специалист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3867894"/>
            <a:ext cx="3744416" cy="1125140"/>
          </a:xfrm>
        </p:spPr>
        <p:txBody>
          <a:bodyPr/>
          <a:lstStyle/>
          <a:p>
            <a:r>
              <a:rPr lang="ru-RU" sz="1200" i="1" dirty="0">
                <a:solidFill>
                  <a:schemeClr val="tx1"/>
                </a:solidFill>
              </a:rPr>
              <a:t>Рекомендации инструктора по физической культуре</a:t>
            </a:r>
            <a:endParaRPr lang="ru-RU" sz="1200" b="0" dirty="0">
              <a:solidFill>
                <a:schemeClr val="tx1"/>
              </a:solidFill>
            </a:endParaRPr>
          </a:p>
          <a:p>
            <a:r>
              <a:rPr lang="ru-RU" sz="1200" i="1" dirty="0">
                <a:solidFill>
                  <a:schemeClr val="tx1"/>
                </a:solidFill>
              </a:rPr>
              <a:t>Не мешайте детям лазать и ползать!</a:t>
            </a:r>
            <a:endParaRPr lang="ru-RU" sz="1200" b="0" dirty="0">
              <a:solidFill>
                <a:schemeClr val="tx1"/>
              </a:solidFill>
            </a:endParaRPr>
          </a:p>
          <a:p>
            <a:r>
              <a:rPr lang="ru-RU" sz="1200" b="0" dirty="0">
                <a:solidFill>
                  <a:schemeClr val="tx1"/>
                </a:solidFill>
              </a:rPr>
              <a:t>Далеко не все взрослые находят в себе силы и желание, а также время, чтобы заниматься собой, ходить в спортзал или просто бегать по утрам, правильно питаться. Но если у вас есть дети, то придется проявить силу воли и проследить хотя бы за тем, чтобы ребенок достаточно времени занимался физической активностью.</a:t>
            </a:r>
          </a:p>
          <a:p>
            <a:r>
              <a:rPr lang="ru-RU" sz="1200" b="0" dirty="0">
                <a:solidFill>
                  <a:schemeClr val="tx1"/>
                </a:solidFill>
              </a:rPr>
              <a:t>В детстве действительно важно водить детей в секции и гулять с ними. Дело в том, что физическая активность и здоровый образ жизни в принципе в детстве особенно важны, поскольку отражаются на здоровье человека в дальнейшем. Физическая активность в детстве способствует лучшему умственному развитию, учебе, а также препятствует </a:t>
            </a:r>
            <a:r>
              <a:rPr lang="ru-RU" sz="1200" b="0" dirty="0" err="1">
                <a:solidFill>
                  <a:schemeClr val="tx1"/>
                </a:solidFill>
              </a:rPr>
              <a:t>полноте.Согласно</a:t>
            </a:r>
            <a:r>
              <a:rPr lang="ru-RU" sz="1200" b="0" dirty="0">
                <a:solidFill>
                  <a:schemeClr val="tx1"/>
                </a:solidFill>
              </a:rPr>
              <a:t> исследованиям ученых, сегодняшние дети все менее активны и испытывают на себе негативное влияние гиподинамии. Родители много возят детей в машине, носят на руках, также много времени дети </a:t>
            </a:r>
            <a:r>
              <a:rPr lang="ru-RU" sz="1200" b="0" dirty="0">
                <a:solidFill>
                  <a:schemeClr val="tx1"/>
                </a:solidFill>
                <a:hlinkClick r:id="rId2"/>
              </a:rPr>
              <a:t>проводят</a:t>
            </a:r>
            <a:r>
              <a:rPr lang="ru-RU" sz="1200" b="0" dirty="0">
                <a:solidFill>
                  <a:schemeClr val="tx1"/>
                </a:solidFill>
              </a:rPr>
              <a:t> перед телевизором.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2"/>
          <p:cNvSpPr txBox="1">
            <a:spLocks/>
          </p:cNvSpPr>
          <p:nvPr/>
        </p:nvSpPr>
        <p:spPr bwMode="auto">
          <a:xfrm>
            <a:off x="4283968" y="4299942"/>
            <a:ext cx="4464496" cy="112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1" i="1" kern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b="0" dirty="0" smtClean="0">
                <a:solidFill>
                  <a:schemeClr val="tx1"/>
                </a:solidFill>
              </a:rPr>
              <a:t>. Родители чрезмерно пекутся о детях и ограничивают их подвижность, запрещая лазать по деревьям, призывая хорошо (то есть спокойно) себя вести, а в Великобритании даже запрещено приносить мячи на детские </a:t>
            </a:r>
            <a:r>
              <a:rPr lang="ru-RU" sz="1100" b="0" dirty="0" err="1" smtClean="0">
                <a:solidFill>
                  <a:schemeClr val="tx1"/>
                </a:solidFill>
              </a:rPr>
              <a:t>площадки.В</a:t>
            </a:r>
            <a:r>
              <a:rPr lang="ru-RU" sz="1100" b="0" dirty="0" smtClean="0">
                <a:solidFill>
                  <a:schemeClr val="tx1"/>
                </a:solidFill>
              </a:rPr>
              <a:t> то же время малая подвижность неестественна для возраста, когда самой природой детям предусмотрено быть активными и подвижными. У физически активных детей психика более уравновешена, они лучше успевают в школе и реже находятся в плохом настроении. Недостатка в развлечениях у современных детей нет – </a:t>
            </a:r>
            <a:r>
              <a:rPr lang="ru-RU" sz="1100" b="0" dirty="0" smtClean="0">
                <a:solidFill>
                  <a:schemeClr val="tx1"/>
                </a:solidFill>
                <a:hlinkClick r:id="rId3"/>
              </a:rPr>
              <a:t>компьютеры</a:t>
            </a:r>
            <a:r>
              <a:rPr lang="ru-RU" sz="1100" b="0" dirty="0" smtClean="0">
                <a:solidFill>
                  <a:schemeClr val="tx1"/>
                </a:solidFill>
              </a:rPr>
              <a:t>, всевозможные игры, </a:t>
            </a:r>
            <a:r>
              <a:rPr lang="ru-RU" sz="1100" b="0" dirty="0" smtClean="0">
                <a:solidFill>
                  <a:schemeClr val="tx1"/>
                </a:solidFill>
                <a:hlinkClick r:id="rId4"/>
              </a:rPr>
              <a:t>игрушки роботы</a:t>
            </a:r>
            <a:r>
              <a:rPr lang="ru-RU" sz="1100" b="0" dirty="0" smtClean="0">
                <a:solidFill>
                  <a:schemeClr val="tx1"/>
                </a:solidFill>
              </a:rPr>
              <a:t>, телевизор. Но при этом прогресс не всегда идет развивающемуся организму на пользу, а, как известно, прошлые поколения с меньшими возможностями были в целом </a:t>
            </a:r>
            <a:r>
              <a:rPr lang="ru-RU" sz="1100" b="0" dirty="0" err="1" smtClean="0">
                <a:solidFill>
                  <a:schemeClr val="tx1"/>
                </a:solidFill>
              </a:rPr>
              <a:t>здоровее.Если</a:t>
            </a:r>
            <a:r>
              <a:rPr lang="ru-RU" sz="1100" b="0" dirty="0" smtClean="0">
                <a:solidFill>
                  <a:schemeClr val="tx1"/>
                </a:solidFill>
              </a:rPr>
              <a:t> вы как раз раздумываете, что подарить сыну или дочке на день рождения, подарите мяч или </a:t>
            </a:r>
            <a:r>
              <a:rPr lang="ru-RU" sz="1100" b="0" dirty="0" smtClean="0">
                <a:solidFill>
                  <a:schemeClr val="tx1"/>
                </a:solidFill>
                <a:hlinkClick r:id="rId5"/>
              </a:rPr>
              <a:t>надувной круг для плавания</a:t>
            </a:r>
            <a:r>
              <a:rPr lang="ru-RU" sz="1100" b="0" dirty="0" smtClean="0">
                <a:solidFill>
                  <a:schemeClr val="tx1"/>
                </a:solidFill>
              </a:rPr>
              <a:t>, запишите ребенка в спортивную секцию. Будет еще лучше, если вы сами покажете пример и будете вместе с ребенком кататься на роликах и велосипеде, ходить в походы. В детском возрасте закладывается фундамент здоровья человека. Физическая активность стимулирует все физиологические функции организма, способствует правильному развитию центральной нервной системы, хорошему иммунитету.</a:t>
            </a:r>
          </a:p>
          <a:p>
            <a:r>
              <a:rPr lang="ru-RU" sz="1100" b="0" dirty="0" smtClean="0">
                <a:solidFill>
                  <a:schemeClr val="tx1"/>
                </a:solidFill>
              </a:rPr>
              <a:t>Однако не стоит забывать и о том, что на пользу идут только умеренные нагрузки, а усиленные занятия тяжелой атлетикой или другими видами спорта могут принести вред.</a:t>
            </a:r>
          </a:p>
          <a:p>
            <a:r>
              <a:rPr lang="ru-RU" sz="1100" i="1" dirty="0" smtClean="0">
                <a:solidFill>
                  <a:schemeClr val="tx1"/>
                </a:solidFill>
              </a:rPr>
              <a:t>ПУСТЬ ФИЗКУЛЬТУРА ДЛЯ ДЕТЕЙ БУДЕТ В РАДОСТЬ!!!</a:t>
            </a:r>
            <a:endParaRPr lang="ru-RU" sz="1100" b="0" dirty="0" smtClean="0">
              <a:solidFill>
                <a:schemeClr val="tx1"/>
              </a:solidFill>
            </a:endParaRP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8764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праздники!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27984" y="1077805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2E2E2E"/>
                </a:solidFill>
                <a:latin typeface="Georgia" panose="02040502050405020303" pitchFamily="18" charset="0"/>
              </a:rPr>
              <a:t>Оформление детского </a:t>
            </a:r>
            <a:r>
              <a:rPr lang="ru-RU" b="1" i="1" dirty="0" smtClean="0">
                <a:solidFill>
                  <a:srgbClr val="2E2E2E"/>
                </a:solidFill>
                <a:latin typeface="Georgia" panose="02040502050405020303" pitchFamily="18" charset="0"/>
              </a:rPr>
              <a:t>сада к 1 июня!</a:t>
            </a:r>
            <a:endParaRPr lang="ru-RU" b="1" i="1" dirty="0">
              <a:solidFill>
                <a:srgbClr val="2E2E2E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dirty="0" smtClean="0">
                <a:solidFill>
                  <a:srgbClr val="2E2E2E"/>
                </a:solidFill>
                <a:latin typeface="Georgia" panose="02040502050405020303" pitchFamily="18" charset="0"/>
              </a:rPr>
              <a:t>        1 </a:t>
            </a:r>
            <a:r>
              <a:rPr lang="ru-RU" dirty="0">
                <a:solidFill>
                  <a:srgbClr val="2E2E2E"/>
                </a:solidFill>
                <a:latin typeface="Georgia" panose="02040502050405020303" pitchFamily="18" charset="0"/>
              </a:rPr>
              <a:t>июня замечательный праздник. Мы постарались сделать его для детей веселым, жизнерадостным и запоминающимся.  Игры, песни, танцы и веселые эстафеты сопровождали детей весь день.</a:t>
            </a:r>
          </a:p>
          <a:p>
            <a:pPr algn="just"/>
            <a:r>
              <a:rPr lang="ru-RU" dirty="0">
                <a:solidFill>
                  <a:srgbClr val="2E2E2E"/>
                </a:solidFill>
                <a:latin typeface="Georgia" panose="02040502050405020303" pitchFamily="18" charset="0"/>
              </a:rPr>
              <a:t>       Чтобы  у детей и у взрослых было праздничное настроение, детский сад  встречал всех  украшенным и  ярким.</a:t>
            </a:r>
            <a:endParaRPr lang="ru-RU" b="0" i="0" dirty="0">
              <a:solidFill>
                <a:srgbClr val="2E2E2E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1026" name="Picture 2" descr="IMG-20200529-WA0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77" y="843558"/>
            <a:ext cx="105727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G-20200601-WA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055" y="1133430"/>
            <a:ext cx="1905000" cy="1409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vatars.mds.yandex.net/get-pdb/1979423/13abe0cc-f648-446a-a6ac-a58ca78ed186/s1200?webp=fal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70" y="2612935"/>
            <a:ext cx="2821785" cy="188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6154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55526"/>
            <a:ext cx="7772400" cy="1021556"/>
          </a:xfrm>
        </p:spPr>
        <p:txBody>
          <a:bodyPr/>
          <a:lstStyle/>
          <a:p>
            <a:r>
              <a:rPr lang="ru-RU" dirty="0" err="1" smtClean="0"/>
              <a:t>Развивайка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1203598"/>
            <a:ext cx="7772400" cy="3672408"/>
          </a:xfrm>
        </p:spPr>
        <p:txBody>
          <a:bodyPr/>
          <a:lstStyle/>
          <a:p>
            <a:r>
              <a:rPr lang="ru-RU" sz="1200" b="0" dirty="0">
                <a:solidFill>
                  <a:schemeClr val="tx1"/>
                </a:solidFill>
              </a:rPr>
              <a:t>Развивающие </a:t>
            </a:r>
            <a:r>
              <a:rPr lang="ru-RU" sz="1200" dirty="0">
                <a:solidFill>
                  <a:schemeClr val="tx1"/>
                </a:solidFill>
              </a:rPr>
              <a:t>игры для детей осенью</a:t>
            </a:r>
            <a:endParaRPr lang="ru-RU" sz="1200" b="0" dirty="0">
              <a:solidFill>
                <a:schemeClr val="tx1"/>
              </a:solidFill>
            </a:endParaRPr>
          </a:p>
          <a:p>
            <a:r>
              <a:rPr lang="ru-RU" sz="1200" b="0" i="1" dirty="0">
                <a:solidFill>
                  <a:schemeClr val="tx1"/>
                </a:solidFill>
              </a:rPr>
              <a:t>«Давай поговорим»</a:t>
            </a:r>
            <a:endParaRPr lang="ru-RU" sz="1200" b="0" dirty="0">
              <a:solidFill>
                <a:schemeClr val="tx1"/>
              </a:solidFill>
            </a:endParaRPr>
          </a:p>
          <a:p>
            <a:r>
              <a:rPr lang="ru-RU" sz="1200" b="0" dirty="0">
                <a:solidFill>
                  <a:schemeClr val="tx1"/>
                </a:solidFill>
              </a:rPr>
              <a:t>По дороге к месту </a:t>
            </a:r>
            <a:r>
              <a:rPr lang="ru-RU" sz="1200" dirty="0">
                <a:solidFill>
                  <a:schemeClr val="tx1"/>
                </a:solidFill>
              </a:rPr>
              <a:t>прогулки</a:t>
            </a:r>
            <a:r>
              <a:rPr lang="ru-RU" sz="1200" b="0" dirty="0">
                <a:solidFill>
                  <a:schemeClr val="tx1"/>
                </a:solidFill>
              </a:rPr>
              <a:t> с малышом обсуждается все то, что попадает в поле зрения. Поговорить можно о временах года, характерных для каждого из времен года отличительных признаках и явлениях. Необходимо акцентировать внимание малыша, что плохой погоды и плохого времени года в природе не </a:t>
            </a:r>
            <a:r>
              <a:rPr lang="ru-RU" sz="1200" b="0" dirty="0" err="1">
                <a:solidFill>
                  <a:schemeClr val="tx1"/>
                </a:solidFill>
              </a:rPr>
              <a:t>бывает.</a:t>
            </a:r>
            <a:r>
              <a:rPr lang="ru-RU" sz="1200" b="0" u="sng" dirty="0" err="1">
                <a:solidFill>
                  <a:schemeClr val="tx1"/>
                </a:solidFill>
              </a:rPr>
              <a:t>Каждое</a:t>
            </a:r>
            <a:r>
              <a:rPr lang="ru-RU" sz="1200" b="0" u="sng" dirty="0">
                <a:solidFill>
                  <a:schemeClr val="tx1"/>
                </a:solidFill>
              </a:rPr>
              <a:t> из времен замечательно по-своему</a:t>
            </a:r>
            <a:r>
              <a:rPr lang="ru-RU" sz="1200" b="0" dirty="0">
                <a:solidFill>
                  <a:schemeClr val="tx1"/>
                </a:solidFill>
              </a:rPr>
              <a:t>: зима - снежными забавами, весна – ручьями, корабликами, а лето – цветочками, фруктами и ягодами, </a:t>
            </a:r>
            <a:r>
              <a:rPr lang="ru-RU" sz="1200" dirty="0">
                <a:solidFill>
                  <a:schemeClr val="tx1"/>
                </a:solidFill>
              </a:rPr>
              <a:t>осень же – опавшими</a:t>
            </a:r>
            <a:r>
              <a:rPr lang="ru-RU" sz="1200" b="0" dirty="0">
                <a:solidFill>
                  <a:schemeClr val="tx1"/>
                </a:solidFill>
              </a:rPr>
              <a:t>, и такими красивыми, разноцветными листьями</a:t>
            </a:r>
            <a:r>
              <a:rPr lang="ru-RU" sz="1200" b="0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sz="1200" b="0" i="1" dirty="0">
                <a:solidFill>
                  <a:schemeClr val="tx1"/>
                </a:solidFill>
              </a:rPr>
              <a:t>«Играем в облака»</a:t>
            </a:r>
            <a:endParaRPr lang="ru-RU" sz="1200" b="0" dirty="0">
              <a:solidFill>
                <a:schemeClr val="tx1"/>
              </a:solidFill>
            </a:endParaRPr>
          </a:p>
          <a:p>
            <a:r>
              <a:rPr lang="ru-RU" sz="1200" dirty="0">
                <a:solidFill>
                  <a:schemeClr val="tx1"/>
                </a:solidFill>
              </a:rPr>
              <a:t>Осенью</a:t>
            </a:r>
            <a:r>
              <a:rPr lang="ru-RU" sz="1200" b="0" dirty="0">
                <a:solidFill>
                  <a:schemeClr val="tx1"/>
                </a:solidFill>
              </a:rPr>
              <a:t> на небе много облаков. Можно поиграть с ребенком в форме беседы о том, что такое облака и как они появляются.</a:t>
            </a:r>
          </a:p>
          <a:p>
            <a:r>
              <a:rPr lang="ru-RU" sz="1200" b="0" u="sng" dirty="0">
                <a:solidFill>
                  <a:schemeClr val="tx1"/>
                </a:solidFill>
              </a:rPr>
              <a:t>Далее можно вместе с малышом понаблюдать</a:t>
            </a:r>
            <a:r>
              <a:rPr lang="ru-RU" sz="1200" b="0" dirty="0">
                <a:solidFill>
                  <a:schemeClr val="tx1"/>
                </a:solidFill>
              </a:rPr>
              <a:t>: как облака изменяют форму, скапливаются, </a:t>
            </a:r>
            <a:r>
              <a:rPr lang="ru-RU" sz="1200" b="0" dirty="0" err="1">
                <a:solidFill>
                  <a:schemeClr val="tx1"/>
                </a:solidFill>
              </a:rPr>
              <a:t>двигаются.</a:t>
            </a:r>
            <a:r>
              <a:rPr lang="ru-RU" sz="1200" b="0" u="sng" dirty="0" err="1">
                <a:solidFill>
                  <a:schemeClr val="tx1"/>
                </a:solidFill>
              </a:rPr>
              <a:t>Можно</a:t>
            </a:r>
            <a:r>
              <a:rPr lang="ru-RU" sz="1200" b="0" u="sng" dirty="0">
                <a:solidFill>
                  <a:schemeClr val="tx1"/>
                </a:solidFill>
              </a:rPr>
              <a:t> пофантазировать</a:t>
            </a:r>
            <a:r>
              <a:rPr lang="ru-RU" sz="1200" b="0" dirty="0">
                <a:solidFill>
                  <a:schemeClr val="tx1"/>
                </a:solidFill>
              </a:rPr>
              <a:t>: что напоминает скопление тучек, на что похожа отдельно взятая тучка. Подобрать героев из тучек и придумать сказочную историю с их участием.</a:t>
            </a:r>
          </a:p>
          <a:p>
            <a:r>
              <a:rPr lang="ru-RU" sz="1200" b="0" dirty="0">
                <a:solidFill>
                  <a:schemeClr val="tx1"/>
                </a:solidFill>
              </a:rPr>
              <a:t>Такая игра будет способствовать развитию воображения и фантазии ребенка</a:t>
            </a:r>
            <a:r>
              <a:rPr lang="ru-RU" sz="1200" b="0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sz="1200" b="0" dirty="0" smtClean="0">
                <a:solidFill>
                  <a:schemeClr val="tx1"/>
                </a:solidFill>
              </a:rPr>
              <a:t>(подготовил воспитатель старшей группы </a:t>
            </a:r>
            <a:r>
              <a:rPr lang="ru-RU" sz="1200" b="0" dirty="0" err="1" smtClean="0">
                <a:solidFill>
                  <a:schemeClr val="tx1"/>
                </a:solidFill>
              </a:rPr>
              <a:t>Раева</a:t>
            </a:r>
            <a:r>
              <a:rPr lang="ru-RU" sz="1200" b="0" smtClean="0">
                <a:solidFill>
                  <a:schemeClr val="tx1"/>
                </a:solidFill>
              </a:rPr>
              <a:t> Т.В.).</a:t>
            </a:r>
            <a:endParaRPr lang="ru-RU" sz="1200" b="0" dirty="0">
              <a:solidFill>
                <a:schemeClr val="tx1"/>
              </a:solidFill>
            </a:endParaRPr>
          </a:p>
          <a:p>
            <a:endParaRPr lang="ru-RU" sz="1200" b="0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13314" name="Picture 2" descr="https://avatars.mds.yandex.net/get-zen_doc/1574327/pub_5de7dd9c1febd400b0cfebdc_5de7ddcc78125e00ae3c29a7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-427211"/>
            <a:ext cx="1874470" cy="261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4222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6067" y="195486"/>
            <a:ext cx="7772400" cy="1021556"/>
          </a:xfrm>
        </p:spPr>
        <p:txBody>
          <a:bodyPr/>
          <a:lstStyle/>
          <a:p>
            <a:r>
              <a:rPr lang="ru-RU" dirty="0" smtClean="0"/>
              <a:t>Вкусно и полезно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843558"/>
            <a:ext cx="7772400" cy="3888432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Творожная запеканка </a:t>
            </a:r>
            <a:r>
              <a:rPr lang="ru-RU" dirty="0" smtClean="0">
                <a:solidFill>
                  <a:schemeClr val="tx1"/>
                </a:solidFill>
              </a:rPr>
              <a:t>«Все просто»</a:t>
            </a:r>
          </a:p>
          <a:p>
            <a:pPr fontAlgn="t"/>
            <a:r>
              <a:rPr lang="ru-RU" dirty="0">
                <a:solidFill>
                  <a:schemeClr val="tx1"/>
                </a:solidFill>
              </a:rPr>
              <a:t>Нам понадобится:</a:t>
            </a:r>
          </a:p>
          <a:p>
            <a:pPr fontAlgn="t"/>
            <a:r>
              <a:rPr lang="ru-RU" b="0" dirty="0">
                <a:solidFill>
                  <a:schemeClr val="tx1"/>
                </a:solidFill>
              </a:rPr>
              <a:t>Творог - 500 г</a:t>
            </a:r>
          </a:p>
          <a:p>
            <a:pPr fontAlgn="t"/>
            <a:r>
              <a:rPr lang="ru-RU" b="0" dirty="0">
                <a:solidFill>
                  <a:schemeClr val="tx1"/>
                </a:solidFill>
              </a:rPr>
              <a:t>Яйца - 3 </a:t>
            </a:r>
            <a:r>
              <a:rPr lang="ru-RU" b="0" dirty="0" err="1">
                <a:solidFill>
                  <a:schemeClr val="tx1"/>
                </a:solidFill>
              </a:rPr>
              <a:t>шт</a:t>
            </a:r>
            <a:endParaRPr lang="ru-RU" b="0" dirty="0">
              <a:solidFill>
                <a:schemeClr val="tx1"/>
              </a:solidFill>
            </a:endParaRPr>
          </a:p>
          <a:p>
            <a:pPr fontAlgn="t"/>
            <a:r>
              <a:rPr lang="ru-RU" b="0" dirty="0">
                <a:solidFill>
                  <a:schemeClr val="tx1"/>
                </a:solidFill>
              </a:rPr>
              <a:t>Банка сгущенного молока</a:t>
            </a:r>
          </a:p>
          <a:p>
            <a:pPr fontAlgn="t"/>
            <a:r>
              <a:rPr lang="ru-RU" b="0" dirty="0">
                <a:solidFill>
                  <a:schemeClr val="tx1"/>
                </a:solidFill>
              </a:rPr>
              <a:t>щепотка соли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6" name="Picture 2" descr="Творожная запеканка &amp;quot;Все просто&amp;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339" y="843558"/>
            <a:ext cx="2868687" cy="19079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g2.freepng.ru/20180703/hu/kisspng-drawing-eating-clip-art-5b3b849d068253.973919341530627229026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953169"/>
            <a:ext cx="2499891" cy="177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271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9502"/>
            <a:ext cx="7772400" cy="4248472"/>
          </a:xfrm>
        </p:spPr>
        <p:txBody>
          <a:bodyPr/>
          <a:lstStyle/>
          <a:p>
            <a:r>
              <a:rPr lang="ru-RU" b="0" dirty="0">
                <a:solidFill>
                  <a:schemeClr val="tx1"/>
                </a:solidFill>
              </a:rPr>
              <a:t>1. Яйца разделить на белки и желтки.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b="0" dirty="0">
                <a:solidFill>
                  <a:schemeClr val="tx1"/>
                </a:solidFill>
              </a:rPr>
              <a:t>Желтки смешать с творогом и </a:t>
            </a:r>
            <a:endParaRPr lang="ru-RU" b="0" dirty="0" smtClean="0">
              <a:solidFill>
                <a:schemeClr val="tx1"/>
              </a:solidFill>
            </a:endParaRPr>
          </a:p>
          <a:p>
            <a:r>
              <a:rPr lang="ru-RU" b="0" dirty="0" smtClean="0">
                <a:solidFill>
                  <a:schemeClr val="tx1"/>
                </a:solidFill>
              </a:rPr>
              <a:t>сгущенным </a:t>
            </a:r>
            <a:r>
              <a:rPr lang="ru-RU" b="0" dirty="0">
                <a:solidFill>
                  <a:schemeClr val="tx1"/>
                </a:solidFill>
              </a:rPr>
              <a:t>молоком (лучше миксером</a:t>
            </a:r>
            <a:r>
              <a:rPr lang="ru-RU" b="0" dirty="0" smtClean="0">
                <a:solidFill>
                  <a:schemeClr val="tx1"/>
                </a:solidFill>
              </a:rPr>
              <a:t>!)</a:t>
            </a:r>
          </a:p>
          <a:p>
            <a:r>
              <a:rPr lang="ru-RU" b="0" dirty="0">
                <a:solidFill>
                  <a:schemeClr val="tx1"/>
                </a:solidFill>
              </a:rPr>
              <a:t>2. Белки взбить с щепоткой соли </a:t>
            </a:r>
            <a:endParaRPr lang="ru-RU" b="0" dirty="0" smtClean="0">
              <a:solidFill>
                <a:schemeClr val="tx1"/>
              </a:solidFill>
            </a:endParaRPr>
          </a:p>
          <a:p>
            <a:r>
              <a:rPr lang="ru-RU" b="0" dirty="0" smtClean="0">
                <a:solidFill>
                  <a:schemeClr val="tx1"/>
                </a:solidFill>
              </a:rPr>
              <a:t>в </a:t>
            </a:r>
            <a:r>
              <a:rPr lang="ru-RU" b="0" dirty="0">
                <a:solidFill>
                  <a:schemeClr val="tx1"/>
                </a:solidFill>
              </a:rPr>
              <a:t>крепкую пену</a:t>
            </a:r>
            <a:r>
              <a:rPr lang="ru-RU" b="0" dirty="0" smtClean="0">
                <a:solidFill>
                  <a:schemeClr val="tx1"/>
                </a:solidFill>
              </a:rPr>
              <a:t>.</a:t>
            </a:r>
            <a:endParaRPr lang="ru-RU" b="0" dirty="0">
              <a:solidFill>
                <a:schemeClr val="tx1"/>
              </a:solidFill>
            </a:endParaRPr>
          </a:p>
          <a:p>
            <a:r>
              <a:rPr lang="ru-RU" b="0" dirty="0">
                <a:solidFill>
                  <a:schemeClr val="tx1"/>
                </a:solidFill>
              </a:rPr>
              <a:t>3. Аккуратно ввести взбитые белки в </a:t>
            </a:r>
            <a:endParaRPr lang="ru-RU" b="0" dirty="0" smtClean="0">
              <a:solidFill>
                <a:schemeClr val="tx1"/>
              </a:solidFill>
            </a:endParaRPr>
          </a:p>
          <a:p>
            <a:r>
              <a:rPr lang="ru-RU" b="0" dirty="0" smtClean="0">
                <a:solidFill>
                  <a:schemeClr val="tx1"/>
                </a:solidFill>
              </a:rPr>
              <a:t>творожную </a:t>
            </a:r>
            <a:r>
              <a:rPr lang="ru-RU" b="0" dirty="0">
                <a:solidFill>
                  <a:schemeClr val="tx1"/>
                </a:solidFill>
              </a:rPr>
              <a:t>смесь.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b="0" dirty="0">
                <a:solidFill>
                  <a:schemeClr val="tx1"/>
                </a:solidFill>
              </a:rPr>
              <a:t>смесь будет жидкая, перелить ее в форму </a:t>
            </a:r>
            <a:endParaRPr lang="ru-RU" b="0" dirty="0" smtClean="0">
              <a:solidFill>
                <a:schemeClr val="tx1"/>
              </a:solidFill>
            </a:endParaRPr>
          </a:p>
          <a:p>
            <a:r>
              <a:rPr lang="ru-RU" b="0" dirty="0" smtClean="0">
                <a:solidFill>
                  <a:schemeClr val="tx1"/>
                </a:solidFill>
              </a:rPr>
              <a:t>для </a:t>
            </a:r>
            <a:r>
              <a:rPr lang="ru-RU" b="0" dirty="0">
                <a:solidFill>
                  <a:schemeClr val="tx1"/>
                </a:solidFill>
              </a:rPr>
              <a:t>запекания (смазанную, конечно) и </a:t>
            </a:r>
            <a:endParaRPr lang="ru-RU" b="0" dirty="0" smtClean="0">
              <a:solidFill>
                <a:schemeClr val="tx1"/>
              </a:solidFill>
            </a:endParaRPr>
          </a:p>
          <a:p>
            <a:r>
              <a:rPr lang="ru-RU" b="0" dirty="0" smtClean="0">
                <a:solidFill>
                  <a:schemeClr val="tx1"/>
                </a:solidFill>
              </a:rPr>
              <a:t>поставить </a:t>
            </a:r>
            <a:r>
              <a:rPr lang="ru-RU" b="0" dirty="0">
                <a:solidFill>
                  <a:schemeClr val="tx1"/>
                </a:solidFill>
              </a:rPr>
              <a:t>в разогретую духовку 200-220 С </a:t>
            </a:r>
            <a:endParaRPr lang="ru-RU" b="0" dirty="0" smtClean="0">
              <a:solidFill>
                <a:schemeClr val="tx1"/>
              </a:solidFill>
            </a:endParaRPr>
          </a:p>
          <a:p>
            <a:r>
              <a:rPr lang="ru-RU" b="0" dirty="0" smtClean="0">
                <a:solidFill>
                  <a:schemeClr val="tx1"/>
                </a:solidFill>
              </a:rPr>
              <a:t>до </a:t>
            </a:r>
            <a:r>
              <a:rPr lang="ru-RU" b="0" dirty="0">
                <a:solidFill>
                  <a:schemeClr val="tx1"/>
                </a:solidFill>
              </a:rPr>
              <a:t>готовности. Точно время не скажу, следите</a:t>
            </a:r>
            <a:r>
              <a:rPr lang="ru-RU" b="0" dirty="0" smtClean="0">
                <a:solidFill>
                  <a:schemeClr val="tx1"/>
                </a:solidFill>
              </a:rPr>
              <a:t>.</a:t>
            </a:r>
            <a:endParaRPr lang="ru-RU" b="0" dirty="0">
              <a:solidFill>
                <a:schemeClr val="tx1"/>
              </a:solidFill>
            </a:endParaRPr>
          </a:p>
        </p:txBody>
      </p:sp>
      <p:pic>
        <p:nvPicPr>
          <p:cNvPr id="2052" name="Picture 4" descr="Творожная запеканка &amp;quot;Все просто&amp;quot; - шаг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872" y="123478"/>
            <a:ext cx="1918841" cy="16236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Творожная запеканка &amp;quot;Все просто&amp;quot; - шаг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91630"/>
            <a:ext cx="1702817" cy="14408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Творожная запеканка &amp;quot;Все просто&amp;quot; - шаг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087" y="3003798"/>
            <a:ext cx="1978497" cy="16741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5214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9502"/>
            <a:ext cx="7772400" cy="4248472"/>
          </a:xfrm>
        </p:spPr>
        <p:txBody>
          <a:bodyPr/>
          <a:lstStyle/>
          <a:p>
            <a:r>
              <a:rPr lang="ru-RU" b="0" dirty="0">
                <a:solidFill>
                  <a:schemeClr val="tx1"/>
                </a:solidFill>
              </a:rPr>
              <a:t>4. Готовую запеканку выдержать в </a:t>
            </a:r>
            <a:endParaRPr lang="ru-RU" b="0" dirty="0" smtClean="0">
              <a:solidFill>
                <a:schemeClr val="tx1"/>
              </a:solidFill>
            </a:endParaRPr>
          </a:p>
          <a:p>
            <a:r>
              <a:rPr lang="ru-RU" b="0" dirty="0" smtClean="0">
                <a:solidFill>
                  <a:schemeClr val="tx1"/>
                </a:solidFill>
              </a:rPr>
              <a:t>духовке </a:t>
            </a:r>
            <a:r>
              <a:rPr lang="ru-RU" b="0" dirty="0">
                <a:solidFill>
                  <a:schemeClr val="tx1"/>
                </a:solidFill>
              </a:rPr>
              <a:t>при приоткрытой дверце </a:t>
            </a:r>
            <a:endParaRPr lang="ru-RU" b="0" dirty="0" smtClean="0">
              <a:solidFill>
                <a:schemeClr val="tx1"/>
              </a:solidFill>
            </a:endParaRPr>
          </a:p>
          <a:p>
            <a:r>
              <a:rPr lang="ru-RU" b="0" dirty="0" smtClean="0">
                <a:solidFill>
                  <a:schemeClr val="tx1"/>
                </a:solidFill>
              </a:rPr>
              <a:t>минут </a:t>
            </a:r>
            <a:r>
              <a:rPr lang="ru-RU" b="0" dirty="0">
                <a:solidFill>
                  <a:schemeClr val="tx1"/>
                </a:solidFill>
              </a:rPr>
              <a:t>20-30.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b="0" dirty="0">
                <a:solidFill>
                  <a:schemeClr val="tx1"/>
                </a:solidFill>
              </a:rPr>
              <a:t>Очень вкусно со сметаной!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b="0" dirty="0">
                <a:solidFill>
                  <a:schemeClr val="tx1"/>
                </a:solidFill>
              </a:rPr>
              <a:t>Приятного аппетита</a:t>
            </a:r>
            <a:r>
              <a:rPr lang="ru-RU" b="0" dirty="0" smtClean="0">
                <a:solidFill>
                  <a:schemeClr val="tx1"/>
                </a:solidFill>
              </a:rPr>
              <a:t>!</a:t>
            </a:r>
          </a:p>
          <a:p>
            <a:endParaRPr lang="ru-RU" b="0" dirty="0">
              <a:solidFill>
                <a:schemeClr val="tx1"/>
              </a:solidFill>
            </a:endParaRPr>
          </a:p>
          <a:p>
            <a:endParaRPr lang="ru-RU" b="0" dirty="0" smtClean="0">
              <a:solidFill>
                <a:schemeClr val="tx1"/>
              </a:solidFill>
            </a:endParaRPr>
          </a:p>
          <a:p>
            <a:endParaRPr lang="ru-RU" b="0" dirty="0">
              <a:solidFill>
                <a:schemeClr val="tx1"/>
              </a:solidFill>
            </a:endParaRPr>
          </a:p>
          <a:p>
            <a:endParaRPr lang="ru-RU" b="0" dirty="0" smtClean="0">
              <a:solidFill>
                <a:schemeClr val="tx1"/>
              </a:solidFill>
            </a:endParaRPr>
          </a:p>
          <a:p>
            <a:endParaRPr lang="ru-RU" b="0" dirty="0">
              <a:solidFill>
                <a:schemeClr val="tx1"/>
              </a:solidFill>
            </a:endParaRPr>
          </a:p>
          <a:p>
            <a:endParaRPr lang="ru-RU" b="0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4" name="Picture 2" descr="Творожная запеканка &amp;quot;Все просто&amp;quot; - шаг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9502"/>
            <a:ext cx="2422897" cy="20501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ad-rodnichok.ru/images/p72_pitanie2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139702"/>
            <a:ext cx="3851581" cy="288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i7.pngguru.com/preview/708/55/685/birthday-cake-tart-sponge-cake-cak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796" y="2729536"/>
            <a:ext cx="2771527" cy="207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9227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printonic.ru/uploads/images/2016/01/05/img_568b6f818b2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9747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Источники</a:t>
            </a:r>
          </a:p>
        </p:txBody>
      </p:sp>
      <p:sp>
        <p:nvSpPr>
          <p:cNvPr id="8195" name="Содержимое 6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8401050" cy="2546350"/>
          </a:xfrm>
        </p:spPr>
        <p:txBody>
          <a:bodyPr/>
          <a:lstStyle/>
          <a:p>
            <a:r>
              <a:rPr lang="en-US" altLang="ru-RU" sz="1800" smtClean="0">
                <a:hlinkClick r:id="rId2"/>
              </a:rPr>
              <a:t>http://cs629526.vk.me/v629526735/50474/SaLYwyr05XY.jpg</a:t>
            </a:r>
            <a:endParaRPr lang="ru-RU" altLang="ru-RU" sz="1800" smtClean="0"/>
          </a:p>
          <a:p>
            <a:r>
              <a:rPr lang="en-US" altLang="ru-RU" sz="1800" smtClean="0">
                <a:hlinkClick r:id="rId3"/>
              </a:rPr>
              <a:t>http://data7.gallery.ru/albums/gallery/98041-9ad8a-14272653-m750x740.jpg</a:t>
            </a:r>
            <a:endParaRPr lang="ru-RU" altLang="ru-RU" sz="1800" smtClean="0"/>
          </a:p>
          <a:p>
            <a:r>
              <a:rPr lang="en-US" altLang="ru-RU" sz="1800" smtClean="0">
                <a:hlinkClick r:id="rId4"/>
              </a:rPr>
              <a:t>http://img-fotki.yandex.ru/get/3602/inmira.13/0_35db3_f19691b1_XXS.jpg</a:t>
            </a:r>
            <a:endParaRPr lang="ru-RU" altLang="ru-RU" sz="1800" smtClean="0"/>
          </a:p>
          <a:p>
            <a:r>
              <a:rPr lang="en-US" altLang="ru-RU" sz="1800" smtClean="0">
                <a:hlinkClick r:id="rId5"/>
              </a:rPr>
              <a:t>http://claudinedu11200.c.l.pic.centerblog.net/be576de7.png</a:t>
            </a:r>
            <a:endParaRPr lang="ru-RU" altLang="ru-RU" sz="1800" smtClean="0"/>
          </a:p>
          <a:p>
            <a:r>
              <a:rPr lang="en-US" altLang="ru-RU" sz="1800" smtClean="0">
                <a:hlinkClick r:id="rId6"/>
              </a:rPr>
              <a:t>http://kira-scrap.ru/KATALOG/OFORMLENIE/2/0_8de7c_696f8b74_M.png</a:t>
            </a:r>
            <a:endParaRPr lang="ru-RU" altLang="ru-RU" sz="1800" smtClean="0"/>
          </a:p>
          <a:p>
            <a:r>
              <a:rPr lang="en-US" altLang="ru-RU" sz="1800" smtClean="0">
                <a:hlinkClick r:id="rId7"/>
              </a:rPr>
              <a:t>http://img-fotki.yandex.ru/get/5302/162120698.6c/0_f1579_4d1f09e5_L.png</a:t>
            </a:r>
            <a:endParaRPr lang="ru-RU" altLang="ru-RU" sz="1800" smtClean="0"/>
          </a:p>
          <a:p>
            <a:endParaRPr lang="ru-RU" altLang="ru-RU" sz="1800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/>
              <a:t/>
            </a:r>
            <a:br>
              <a:rPr lang="ru-RU" b="0" dirty="0"/>
            </a:br>
            <a:r>
              <a:rPr lang="ru-RU" b="0" dirty="0" smtClean="0"/>
              <a:t>Поэтическое </a:t>
            </a:r>
            <a:r>
              <a:rPr lang="ru-RU" b="0" dirty="0"/>
              <a:t>творчество детей </a:t>
            </a: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/>
              <a:t>к </a:t>
            </a:r>
            <a:r>
              <a:rPr lang="ru-RU" b="0" dirty="0"/>
              <a:t>1 июня</a:t>
            </a:r>
            <a:br>
              <a:rPr lang="ru-RU" b="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3928" y="1563638"/>
            <a:ext cx="4762872" cy="3030587"/>
          </a:xfrm>
        </p:spPr>
        <p:txBody>
          <a:bodyPr/>
          <a:lstStyle/>
          <a:p>
            <a:pPr marL="0" indent="0" algn="just">
              <a:buNone/>
            </a:pPr>
            <a:r>
              <a:rPr lang="ru-RU" sz="1600" b="0" dirty="0" smtClean="0">
                <a:solidFill>
                  <a:schemeClr val="tx1"/>
                </a:solidFill>
              </a:rPr>
              <a:t>     В </a:t>
            </a:r>
            <a:r>
              <a:rPr lang="ru-RU" sz="1600" b="0" dirty="0">
                <a:solidFill>
                  <a:schemeClr val="tx1"/>
                </a:solidFill>
              </a:rPr>
              <a:t>условиях  соблюдения мер по профилактике распространения </a:t>
            </a:r>
            <a:r>
              <a:rPr lang="ru-RU" sz="1600" b="0" dirty="0" err="1">
                <a:solidFill>
                  <a:schemeClr val="tx1"/>
                </a:solidFill>
              </a:rPr>
              <a:t>коронавирусной</a:t>
            </a:r>
            <a:r>
              <a:rPr lang="ru-RU" sz="1600" b="0" dirty="0">
                <a:solidFill>
                  <a:schemeClr val="tx1"/>
                </a:solidFill>
              </a:rPr>
              <a:t>  инфекции, не представляется возможным организовать и провести традиционные массовые мероприятия. Но это не повод унывать и скучать.</a:t>
            </a:r>
          </a:p>
          <a:p>
            <a:pPr marL="0" indent="0" algn="just">
              <a:buNone/>
            </a:pPr>
            <a:r>
              <a:rPr lang="ru-RU" sz="1600" b="0" dirty="0" smtClean="0">
                <a:solidFill>
                  <a:schemeClr val="tx1"/>
                </a:solidFill>
              </a:rPr>
              <a:t>     Педагоги </a:t>
            </a:r>
            <a:r>
              <a:rPr lang="ru-RU" sz="1600" b="0" dirty="0">
                <a:solidFill>
                  <a:schemeClr val="tx1"/>
                </a:solidFill>
              </a:rPr>
              <a:t>совместно с родителями провели поэтический онлайн марафон  ко Дню защиты детей.  Наши воспитанники подготовили замечательные стихи к празднику!</a:t>
            </a:r>
          </a:p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39019" t="21710" r="35346" b="32237"/>
          <a:stretch/>
        </p:blipFill>
        <p:spPr bwMode="auto">
          <a:xfrm>
            <a:off x="486697" y="915566"/>
            <a:ext cx="1637031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l="38916" t="21607" r="35141" b="33167"/>
          <a:stretch/>
        </p:blipFill>
        <p:spPr bwMode="auto">
          <a:xfrm>
            <a:off x="1979712" y="1419622"/>
            <a:ext cx="1656184" cy="1836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698" name="Picture 2" descr="https://avatars.mds.yandex.net/get-pdb/1869399/b244347a-327d-43d0-bb81-9aa959639c01/ori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22" y="3136925"/>
            <a:ext cx="2120780" cy="138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127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err="1"/>
              <a:t>Флешмоб</a:t>
            </a:r>
            <a:r>
              <a:rPr lang="ru-RU" b="0" dirty="0"/>
              <a:t>, </a:t>
            </a: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/>
              <a:t>посвященный </a:t>
            </a:r>
            <a:r>
              <a:rPr lang="ru-RU" b="0" dirty="0"/>
              <a:t>Дню защиты детей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36096" y="1200150"/>
            <a:ext cx="3250704" cy="3394075"/>
          </a:xfrm>
        </p:spPr>
        <p:txBody>
          <a:bodyPr/>
          <a:lstStyle/>
          <a:p>
            <a:pPr marL="0" indent="0" algn="just">
              <a:buNone/>
            </a:pPr>
            <a:r>
              <a:rPr lang="ru-RU" sz="1600" b="0" dirty="0" smtClean="0"/>
              <a:t>     </a:t>
            </a:r>
            <a:r>
              <a:rPr lang="ru-RU" sz="1600" b="0" dirty="0" smtClean="0">
                <a:solidFill>
                  <a:schemeClr val="tx1"/>
                </a:solidFill>
              </a:rPr>
              <a:t>В </a:t>
            </a:r>
            <a:r>
              <a:rPr lang="ru-RU" sz="1600" b="0" dirty="0">
                <a:solidFill>
                  <a:schemeClr val="tx1"/>
                </a:solidFill>
              </a:rPr>
              <a:t>нашем детском саду праздник  «Пусть детство звонкое смеется» начался с </a:t>
            </a:r>
            <a:r>
              <a:rPr lang="ru-RU" sz="1600" b="0" dirty="0" err="1">
                <a:solidFill>
                  <a:schemeClr val="tx1"/>
                </a:solidFill>
              </a:rPr>
              <a:t>флешмоба</a:t>
            </a:r>
            <a:r>
              <a:rPr lang="ru-RU" sz="1600" b="0" dirty="0">
                <a:solidFill>
                  <a:schemeClr val="tx1"/>
                </a:solidFill>
              </a:rPr>
              <a:t> сотрудников. Весело и задорно прошло праздничное мероприятие, которое подарило всем </a:t>
            </a:r>
            <a:r>
              <a:rPr lang="ru-RU" sz="1600" b="0" dirty="0" smtClean="0">
                <a:solidFill>
                  <a:schemeClr val="tx1"/>
                </a:solidFill>
              </a:rPr>
              <a:t>веселое настроение</a:t>
            </a:r>
            <a:r>
              <a:rPr lang="ru-RU" sz="1600" b="0" dirty="0">
                <a:solidFill>
                  <a:schemeClr val="tx1"/>
                </a:solidFill>
              </a:rPr>
              <a:t>  и улыбки</a:t>
            </a:r>
            <a:r>
              <a:rPr lang="ru-RU" b="0" dirty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28723" t="20874" r="25154" b="27307"/>
          <a:stretch/>
        </p:blipFill>
        <p:spPr bwMode="auto">
          <a:xfrm>
            <a:off x="2123728" y="1236150"/>
            <a:ext cx="3024336" cy="2235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22" name="Picture 2" descr="http://skachat-kartinki.ru/img/picture/Dec/02/b66219e5d908b7b172f159566351b68b/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22" y="2585715"/>
            <a:ext cx="3764109" cy="211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115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/>
              <a:t/>
            </a:r>
            <a:br>
              <a:rPr lang="ru-RU" b="0" dirty="0"/>
            </a:br>
            <a:r>
              <a:rPr lang="ru-RU" b="0" dirty="0" smtClean="0"/>
              <a:t>Пусть </a:t>
            </a:r>
            <a:r>
              <a:rPr lang="ru-RU" b="0" dirty="0"/>
              <a:t>детство звонкое смеется</a:t>
            </a:r>
            <a:br>
              <a:rPr lang="ru-RU" b="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39952" y="1200150"/>
            <a:ext cx="4546848" cy="3394075"/>
          </a:xfrm>
        </p:spPr>
        <p:txBody>
          <a:bodyPr/>
          <a:lstStyle/>
          <a:p>
            <a:pPr marL="0" indent="0" algn="just">
              <a:buNone/>
            </a:pPr>
            <a:r>
              <a:rPr lang="ru-RU" sz="1200" b="0" dirty="0" smtClean="0">
                <a:solidFill>
                  <a:schemeClr val="tx1"/>
                </a:solidFill>
              </a:rPr>
              <a:t>     1 </a:t>
            </a:r>
            <a:r>
              <a:rPr lang="ru-RU" sz="1200" b="0" dirty="0">
                <a:solidFill>
                  <a:schemeClr val="tx1"/>
                </a:solidFill>
              </a:rPr>
              <a:t>июня отмечается Международный день защиты детей. Это не только один из самых радостных праздников для детворы, но и напоминание взрослым о том, что дети нуждаются в их постоянной заботе и защите и что взрослые несут ответственность за них.</a:t>
            </a:r>
          </a:p>
          <a:p>
            <a:pPr marL="0" indent="0" algn="just">
              <a:buNone/>
            </a:pPr>
            <a:r>
              <a:rPr lang="ru-RU" sz="1200" b="0" dirty="0">
                <a:solidFill>
                  <a:schemeClr val="tx1"/>
                </a:solidFill>
              </a:rPr>
              <a:t>        В детском саду № 14 отметили первый день лета и День защиты детей. Это вылилось в радостное развлечение, под названием «Пусть детство звонкое смеется». Дети рассказывали стихи о лете, пели, танцевали. К ребятам приходили клоун Бим, </a:t>
            </a:r>
            <a:r>
              <a:rPr lang="ru-RU" sz="1200" b="0" dirty="0" err="1">
                <a:solidFill>
                  <a:schemeClr val="tx1"/>
                </a:solidFill>
              </a:rPr>
              <a:t>Какрабас</a:t>
            </a:r>
            <a:r>
              <a:rPr lang="ru-RU" sz="1200" b="0" dirty="0">
                <a:solidFill>
                  <a:schemeClr val="tx1"/>
                </a:solidFill>
              </a:rPr>
              <a:t> </a:t>
            </a:r>
            <a:r>
              <a:rPr lang="ru-RU" sz="1200" b="0" dirty="0" err="1">
                <a:solidFill>
                  <a:schemeClr val="tx1"/>
                </a:solidFill>
              </a:rPr>
              <a:t>Барабас</a:t>
            </a:r>
            <a:r>
              <a:rPr lang="ru-RU" sz="1200" b="0" dirty="0">
                <a:solidFill>
                  <a:schemeClr val="tx1"/>
                </a:solidFill>
              </a:rPr>
              <a:t> со своими веселыми играми и шутками. Вместе с Буратино дети сделали праздничную зарядку. А с Василисой  Прекрасной  отгадывали загадки, участвовали в эстафетах.</a:t>
            </a:r>
          </a:p>
          <a:p>
            <a:pPr marL="0" indent="0" algn="just">
              <a:buNone/>
            </a:pPr>
            <a:r>
              <a:rPr lang="ru-RU" sz="1200" b="0" dirty="0">
                <a:solidFill>
                  <a:schemeClr val="tx1"/>
                </a:solidFill>
              </a:rPr>
              <a:t>       В заключение праздника каждый ребенок получил в подарок волшебный воздушный шарик. Все ребята были счастливыми и довольными.</a:t>
            </a:r>
          </a:p>
          <a:p>
            <a:endParaRPr lang="ru-RU" dirty="0"/>
          </a:p>
        </p:txBody>
      </p:sp>
      <p:pic>
        <p:nvPicPr>
          <p:cNvPr id="3076" name="Picture 4" descr="IMG-20200601-WA0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82987"/>
            <a:ext cx="1905000" cy="1409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G-20200601-WA0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067694"/>
            <a:ext cx="1905000" cy="1409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ds19-kasimov.ucoz.ru/imagesi/romashka-1024x809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75806"/>
            <a:ext cx="2066249" cy="163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663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err="1" smtClean="0"/>
              <a:t>Флешмоб</a:t>
            </a:r>
            <a:r>
              <a:rPr lang="ru-RU" b="0" dirty="0" smtClean="0"/>
              <a:t> </a:t>
            </a:r>
            <a:r>
              <a:rPr lang="ru-RU" b="0" dirty="0"/>
              <a:t>«Окна России».</a:t>
            </a:r>
            <a:br>
              <a:rPr lang="ru-RU" b="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60" y="1200150"/>
            <a:ext cx="4474840" cy="3394075"/>
          </a:xfrm>
        </p:spPr>
        <p:txBody>
          <a:bodyPr/>
          <a:lstStyle/>
          <a:p>
            <a:pPr marL="0" indent="0" algn="r">
              <a:buNone/>
            </a:pPr>
            <a:r>
              <a:rPr lang="ru-RU" sz="1200" b="0" dirty="0">
                <a:solidFill>
                  <a:schemeClr val="tx1"/>
                </a:solidFill>
              </a:rPr>
              <a:t>Мы всех сегодня с днём России поздравляем</a:t>
            </a:r>
          </a:p>
          <a:p>
            <a:pPr marL="0" indent="0" algn="r">
              <a:buNone/>
            </a:pPr>
            <a:r>
              <a:rPr lang="ru-RU" sz="1200" b="0" dirty="0">
                <a:solidFill>
                  <a:schemeClr val="tx1"/>
                </a:solidFill>
              </a:rPr>
              <a:t>Ведь это главный праздник для страны большой</a:t>
            </a:r>
          </a:p>
          <a:p>
            <a:pPr marL="0" indent="0" algn="r">
              <a:buNone/>
            </a:pPr>
            <a:r>
              <a:rPr lang="ru-RU" sz="1200" b="0" dirty="0">
                <a:solidFill>
                  <a:schemeClr val="tx1"/>
                </a:solidFill>
              </a:rPr>
              <a:t>От всей души успехов каждому желаем</a:t>
            </a:r>
          </a:p>
          <a:p>
            <a:pPr marL="0" indent="0" algn="r">
              <a:buNone/>
            </a:pPr>
            <a:r>
              <a:rPr lang="ru-RU" sz="1200" b="0" dirty="0">
                <a:solidFill>
                  <a:schemeClr val="tx1"/>
                </a:solidFill>
              </a:rPr>
              <a:t>И пусть России всей живётся хорошо!</a:t>
            </a:r>
          </a:p>
          <a:p>
            <a:pPr marL="0" indent="0">
              <a:buNone/>
            </a:pPr>
            <a:r>
              <a:rPr lang="ru-RU" sz="1200" b="0" dirty="0">
                <a:solidFill>
                  <a:schemeClr val="tx1"/>
                </a:solidFill>
              </a:rPr>
              <a:t> </a:t>
            </a:r>
          </a:p>
          <a:p>
            <a:pPr marL="0" indent="0" algn="just">
              <a:buNone/>
            </a:pPr>
            <a:r>
              <a:rPr lang="ru-RU" sz="1200" b="0" dirty="0">
                <a:solidFill>
                  <a:schemeClr val="tx1"/>
                </a:solidFill>
              </a:rPr>
              <a:t> </a:t>
            </a:r>
            <a:r>
              <a:rPr lang="ru-RU" sz="1200" b="0" dirty="0" smtClean="0">
                <a:solidFill>
                  <a:schemeClr val="tx1"/>
                </a:solidFill>
              </a:rPr>
              <a:t>     Наше </a:t>
            </a:r>
            <a:r>
              <a:rPr lang="ru-RU" sz="1200" b="0" dirty="0">
                <a:solidFill>
                  <a:schemeClr val="tx1"/>
                </a:solidFill>
              </a:rPr>
              <a:t>дошкольное учреждение приняло активное участие в праздновании Дня России. Педагоги украсили окна детского сада и поделились общим праздником в </a:t>
            </a:r>
            <a:r>
              <a:rPr lang="ru-RU" sz="1200" b="0" dirty="0" err="1">
                <a:solidFill>
                  <a:schemeClr val="tx1"/>
                </a:solidFill>
              </a:rPr>
              <a:t>соцсетях</a:t>
            </a:r>
            <a:r>
              <a:rPr lang="ru-RU" sz="1200" b="0" dirty="0">
                <a:solidFill>
                  <a:schemeClr val="tx1"/>
                </a:solidFill>
              </a:rPr>
              <a:t>. Этот праздник – символ национального единства и общей ответственности за настоящее и будущее нашей Родины.  Это личный вклад каждого россиянина в процветание и величие родной России. Мы гордимся своим великим прошлым и стремимся к тому, чтобы жить в прекрасной и процветающей стране.</a:t>
            </a:r>
          </a:p>
          <a:p>
            <a:endParaRPr lang="ru-RU" dirty="0"/>
          </a:p>
        </p:txBody>
      </p:sp>
      <p:pic>
        <p:nvPicPr>
          <p:cNvPr id="5122" name="Picture 2" descr="photo_15917897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89" y="1200150"/>
            <a:ext cx="13430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hoto_15917897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347614"/>
            <a:ext cx="1905000" cy="695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vprofile.ru/upload/iblock/09f/09f1508cfd4cb24184a2e70cc9a4dae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217" y="2139702"/>
            <a:ext cx="2791519" cy="279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4491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газета № 4 2019-2020</Template>
  <TotalTime>423</TotalTime>
  <Words>6835</Words>
  <Application>Microsoft Office PowerPoint</Application>
  <PresentationFormat>Экран (16:9)</PresentationFormat>
  <Paragraphs>380</Paragraphs>
  <Slides>55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61" baseType="lpstr">
      <vt:lpstr>Arial</vt:lpstr>
      <vt:lpstr>Calibri</vt:lpstr>
      <vt:lpstr>Georgia</vt:lpstr>
      <vt:lpstr>Monotype Corsiva</vt:lpstr>
      <vt:lpstr>Times New Roman</vt:lpstr>
      <vt:lpstr>Тема Office</vt:lpstr>
      <vt:lpstr>Газета для родителей  «Березка»</vt:lpstr>
      <vt:lpstr>Содержание:</vt:lpstr>
      <vt:lpstr>Содержание:</vt:lpstr>
      <vt:lpstr>Вам родители!</vt:lpstr>
      <vt:lpstr>Наши праздники!</vt:lpstr>
      <vt:lpstr>  Поэтическое творчество детей  к 1 июня </vt:lpstr>
      <vt:lpstr>Флешмоб,  посвященный Дню защиты детей</vt:lpstr>
      <vt:lpstr>  Пусть детство звонкое смеется  </vt:lpstr>
      <vt:lpstr> Флешмоб «Окна России». </vt:lpstr>
      <vt:lpstr> Флаг моей страны! </vt:lpstr>
      <vt:lpstr>Онлайн-акция  «Сердечная благодарность»</vt:lpstr>
      <vt:lpstr> «Наполни сердце…» </vt:lpstr>
      <vt:lpstr> Акция «Вручение ленточек в цветах российского флага» </vt:lpstr>
      <vt:lpstr> Праздник ко Дню России! </vt:lpstr>
      <vt:lpstr> Парад Победы! </vt:lpstr>
      <vt:lpstr> Я рисую мелом! </vt:lpstr>
      <vt:lpstr> Голубь Мира! </vt:lpstr>
      <vt:lpstr> Радость Победы! </vt:lpstr>
      <vt:lpstr> День семьи, любви и верности! </vt:lpstr>
      <vt:lpstr>День семьи, любви и верности в подготовительной группе</vt:lpstr>
      <vt:lpstr> Любимый город Узловая </vt:lpstr>
      <vt:lpstr> С днем рождения любимая Узловая! </vt:lpstr>
      <vt:lpstr>Поздравления детей любимому городу!</vt:lpstr>
      <vt:lpstr>Увлекательный мир!</vt:lpstr>
      <vt:lpstr>Первые цветы! </vt:lpstr>
      <vt:lpstr>Дело в шляпе! </vt:lpstr>
      <vt:lpstr>Правила безопасности на дороге </vt:lpstr>
      <vt:lpstr>Летние сюрпризы и забавы в детском саду </vt:lpstr>
      <vt:lpstr>Цветник в детском саду </vt:lpstr>
      <vt:lpstr>Выращиваем овощи в теплице </vt:lpstr>
      <vt:lpstr>Как хорошо, что снова лето </vt:lpstr>
      <vt:lpstr>Для чего нужна вода </vt:lpstr>
      <vt:lpstr>Сказки в гости пришли </vt:lpstr>
      <vt:lpstr>Разноцветное лето! </vt:lpstr>
      <vt:lpstr>День железнодорожника!</vt:lpstr>
      <vt:lpstr>Награждение лауреатов</vt:lpstr>
      <vt:lpstr>День фантика!</vt:lpstr>
      <vt:lpstr>Знакомимся с родным городом и его достопримечательностями</vt:lpstr>
      <vt:lpstr>Наблюдая, познаем!</vt:lpstr>
      <vt:lpstr>Медовый спас!</vt:lpstr>
      <vt:lpstr>Адаптация малышей!</vt:lpstr>
      <vt:lpstr>В гостях у сказки!</vt:lpstr>
      <vt:lpstr>Яблочный спас</vt:lpstr>
      <vt:lpstr>День флага России!</vt:lpstr>
      <vt:lpstr>Мыльные шарики!</vt:lpstr>
      <vt:lpstr>Квест-игра «В поисках волшебного сундучка»</vt:lpstr>
      <vt:lpstr>Прощай лето!</vt:lpstr>
      <vt:lpstr>Лето закончилось!</vt:lpstr>
      <vt:lpstr>Советует специалист</vt:lpstr>
      <vt:lpstr>Развивайка</vt:lpstr>
      <vt:lpstr>Вкусно и полезно</vt:lpstr>
      <vt:lpstr>Презентация PowerPoint</vt:lpstr>
      <vt:lpstr>Презентация PowerPoint</vt:lpstr>
      <vt:lpstr>Презентация PowerPoint</vt:lpstr>
      <vt:lpstr>Источники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Газета для родителей  «Березка»</dc:title>
  <dc:creator>79606</dc:creator>
  <cp:lastModifiedBy>79606</cp:lastModifiedBy>
  <cp:revision>61</cp:revision>
  <dcterms:created xsi:type="dcterms:W3CDTF">2020-08-03T08:41:42Z</dcterms:created>
  <dcterms:modified xsi:type="dcterms:W3CDTF">2020-11-26T13:06:31Z</dcterms:modified>
</cp:coreProperties>
</file>