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9" r:id="rId4"/>
    <p:sldId id="260" r:id="rId5"/>
    <p:sldId id="261" r:id="rId6"/>
    <p:sldId id="262" r:id="rId7"/>
    <p:sldId id="263" r:id="rId8"/>
    <p:sldId id="321"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297" r:id="rId64"/>
    <p:sldId id="322" r:id="rId65"/>
    <p:sldId id="323" r:id="rId66"/>
    <p:sldId id="298" r:id="rId67"/>
    <p:sldId id="324" r:id="rId68"/>
    <p:sldId id="299" r:id="rId69"/>
    <p:sldId id="325" r:id="rId70"/>
    <p:sldId id="326" r:id="rId71"/>
    <p:sldId id="327" r:id="rId72"/>
    <p:sldId id="328" r:id="rId73"/>
    <p:sldId id="258"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660"/>
  </p:normalViewPr>
  <p:slideViewPr>
    <p:cSldViewPr snapToGrid="0">
      <p:cViewPr varScale="1">
        <p:scale>
          <a:sx n="113" d="100"/>
          <a:sy n="113" d="100"/>
        </p:scale>
        <p:origin x="-150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15670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4256269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197633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124723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713451"/>
            <a:ext cx="7886700" cy="2852737"/>
          </a:xfrm>
        </p:spPr>
        <p:txBody>
          <a:bodyPr anchor="b"/>
          <a:lstStyle>
            <a:lvl1pPr algn="ctr">
              <a:defRPr sz="6000"/>
            </a:lvl1pPr>
          </a:lstStyle>
          <a:p>
            <a:r>
              <a:rPr lang="ru-RU"/>
              <a:t>Образец заголовка</a:t>
            </a:r>
            <a:endParaRPr lang="en-US" dirty="0"/>
          </a:p>
        </p:txBody>
      </p:sp>
      <p:sp>
        <p:nvSpPr>
          <p:cNvPr id="3" name="Text Placeholder 2"/>
          <p:cNvSpPr>
            <a:spLocks noGrp="1"/>
          </p:cNvSpPr>
          <p:nvPr>
            <p:ph type="body" idx="1"/>
          </p:nvPr>
        </p:nvSpPr>
        <p:spPr>
          <a:xfrm>
            <a:off x="628650" y="3743304"/>
            <a:ext cx="7886700"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2521141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368325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330930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1544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258308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123262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7B575A9-F7C3-4CB7-BCA3-710980AC6BC5}" type="datetimeFigureOut">
              <a:rPr lang="ru-RU" smtClean="0"/>
              <a:pPr/>
              <a:t>13.01.2020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3518463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scene3d>
              <a:camera prst="orthographicFront"/>
              <a:lightRig rig="morning" dir="t"/>
            </a:scene3d>
            <a:sp3d extrusionH="57150" prstMaterial="matte">
              <a:bevelT w="38100" h="38100"/>
            </a:sp3d>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575A9-F7C3-4CB7-BCA3-710980AC6BC5}" type="datetimeFigureOut">
              <a:rPr lang="ru-RU" smtClean="0"/>
              <a:pPr/>
              <a:t>13.01.2020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ECDA6-CEA2-4843-B8AB-B5E01A1B1225}" type="slidenum">
              <a:rPr lang="ru-RU" smtClean="0"/>
              <a:pPr/>
              <a:t>‹#›</a:t>
            </a:fld>
            <a:endParaRPr lang="ru-RU"/>
          </a:p>
        </p:txBody>
      </p:sp>
    </p:spTree>
    <p:extLst>
      <p:ext uri="{BB962C8B-B14F-4D97-AF65-F5344CB8AC3E}">
        <p14:creationId xmlns:p14="http://schemas.microsoft.com/office/powerpoint/2010/main" xmlns="" val="27608472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ct val="90000"/>
        </a:lnSpc>
        <a:spcBef>
          <a:spcPct val="0"/>
        </a:spcBef>
        <a:buNone/>
        <a:defRPr sz="4400" kern="1200">
          <a:solidFill>
            <a:srgbClr val="7D7A00"/>
          </a:solidFill>
          <a:effectLst>
            <a:outerShdw blurRad="38100" dist="38100" dir="2700000" algn="tl">
              <a:srgbClr val="000000">
                <a:alpha val="43137"/>
              </a:srgbClr>
            </a:outerShdw>
          </a:effectLst>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5" Type="http://schemas.openxmlformats.org/officeDocument/2006/relationships/image" Target="../media/image106.jpeg"/><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6.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4.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 Id="rId4" Type="http://schemas.openxmlformats.org/officeDocument/2006/relationships/image" Target="../media/image123.jpeg"/></Relationships>
</file>

<file path=ppt/slides/_rels/slide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 Id="rId4" Type="http://schemas.openxmlformats.org/officeDocument/2006/relationships/image" Target="../media/image13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4.xml"/><Relationship Id="rId4" Type="http://schemas.openxmlformats.org/officeDocument/2006/relationships/image" Target="../media/image134.jpeg"/></Relationships>
</file>

<file path=ppt/slides/_rels/slide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4.xml"/><Relationship Id="rId5" Type="http://schemas.openxmlformats.org/officeDocument/2006/relationships/image" Target="../media/image138.jpeg"/><Relationship Id="rId4" Type="http://schemas.openxmlformats.org/officeDocument/2006/relationships/image" Target="../media/image137.jpeg"/></Relationships>
</file>

<file path=ppt/slides/_rels/slide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4.xml"/><Relationship Id="rId5" Type="http://schemas.openxmlformats.org/officeDocument/2006/relationships/image" Target="../media/image142.jpeg"/><Relationship Id="rId4" Type="http://schemas.openxmlformats.org/officeDocument/2006/relationships/image" Target="../media/image141.jpeg"/></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4.xml"/><Relationship Id="rId4" Type="http://schemas.openxmlformats.org/officeDocument/2006/relationships/image" Target="../media/image145.jpeg"/></Relationships>
</file>

<file path=ppt/slides/_rels/slide4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4.xml"/><Relationship Id="rId4" Type="http://schemas.openxmlformats.org/officeDocument/2006/relationships/image" Target="../media/image148.jpeg"/></Relationships>
</file>

<file path=ppt/slides/_rels/slide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 Id="rId5" Type="http://schemas.openxmlformats.org/officeDocument/2006/relationships/image" Target="../media/image155.jpeg"/><Relationship Id="rId4" Type="http://schemas.openxmlformats.org/officeDocument/2006/relationships/image" Target="../media/image154.jpeg"/></Relationships>
</file>

<file path=ppt/slides/_rels/slide4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4.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4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4.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4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4.xml"/><Relationship Id="rId4" Type="http://schemas.openxmlformats.org/officeDocument/2006/relationships/image" Target="../media/image168.gi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4.xml"/><Relationship Id="rId4" Type="http://schemas.openxmlformats.org/officeDocument/2006/relationships/image" Target="../media/image171.jpeg"/></Relationships>
</file>

<file path=ppt/slides/_rels/slide5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4.xml"/><Relationship Id="rId5" Type="http://schemas.openxmlformats.org/officeDocument/2006/relationships/image" Target="../media/image175.jpeg"/><Relationship Id="rId4" Type="http://schemas.openxmlformats.org/officeDocument/2006/relationships/image" Target="../media/image174.jpeg"/></Relationships>
</file>

<file path=ppt/slides/_rels/slide5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4.xml"/><Relationship Id="rId4" Type="http://schemas.openxmlformats.org/officeDocument/2006/relationships/image" Target="../media/image178.jpeg"/></Relationships>
</file>

<file path=ppt/slides/_rels/slide5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4.xml"/><Relationship Id="rId5" Type="http://schemas.openxmlformats.org/officeDocument/2006/relationships/image" Target="../media/image182.jpeg"/><Relationship Id="rId4" Type="http://schemas.openxmlformats.org/officeDocument/2006/relationships/image" Target="../media/image181.jpeg"/></Relationships>
</file>

<file path=ppt/slides/_rels/slide5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4.xml"/><Relationship Id="rId5" Type="http://schemas.openxmlformats.org/officeDocument/2006/relationships/image" Target="../media/image186.jpeg"/><Relationship Id="rId4" Type="http://schemas.openxmlformats.org/officeDocument/2006/relationships/image" Target="../media/image185.jpeg"/></Relationships>
</file>

<file path=ppt/slides/_rels/slide5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4.xml"/><Relationship Id="rId4" Type="http://schemas.openxmlformats.org/officeDocument/2006/relationships/image" Target="../media/image189.jpeg"/></Relationships>
</file>

<file path=ppt/slides/_rels/slide5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4.xml"/><Relationship Id="rId5" Type="http://schemas.openxmlformats.org/officeDocument/2006/relationships/image" Target="../media/image193.jpeg"/><Relationship Id="rId4" Type="http://schemas.openxmlformats.org/officeDocument/2006/relationships/image" Target="../media/image192.jpeg"/></Relationships>
</file>

<file path=ppt/slides/_rels/slide57.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9.jpeg"/><Relationship Id="rId2" Type="http://schemas.openxmlformats.org/officeDocument/2006/relationships/image" Target="../media/image194.jpeg"/><Relationship Id="rId1" Type="http://schemas.openxmlformats.org/officeDocument/2006/relationships/slideLayout" Target="../slideLayouts/slideLayout4.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5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4.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jpeg"/></Relationships>
</file>

<file path=ppt/slides/_rels/slide5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4.xml"/><Relationship Id="rId4" Type="http://schemas.openxmlformats.org/officeDocument/2006/relationships/image" Target="../media/image207.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4.xml"/><Relationship Id="rId4" Type="http://schemas.openxmlformats.org/officeDocument/2006/relationships/image" Target="../media/image212.jpeg"/></Relationships>
</file>

<file path=ppt/slides/_rels/slide6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4.xml"/><Relationship Id="rId4" Type="http://schemas.openxmlformats.org/officeDocument/2006/relationships/image" Target="../media/image215.jpeg"/></Relationships>
</file>

<file path=ppt/slides/_rels/slide6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4.xml"/><Relationship Id="rId5" Type="http://schemas.openxmlformats.org/officeDocument/2006/relationships/image" Target="../media/image229.jpeg"/><Relationship Id="rId4" Type="http://schemas.openxmlformats.org/officeDocument/2006/relationships/image" Target="../media/image228.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4.xml"/><Relationship Id="rId5" Type="http://schemas.openxmlformats.org/officeDocument/2006/relationships/image" Target="../media/image233.png"/><Relationship Id="rId4" Type="http://schemas.openxmlformats.org/officeDocument/2006/relationships/image" Target="../media/image232.jpeg"/></Relationships>
</file>

<file path=ppt/slides/_rels/slide71.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4.xml"/><Relationship Id="rId4" Type="http://schemas.openxmlformats.org/officeDocument/2006/relationships/image" Target="../media/image236.png"/></Relationships>
</file>

<file path=ppt/slides/_rels/slide7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avatanplus.com/files/resources/mid/5bddb00916c72166d9f7a385.png" TargetMode="External"/><Relationship Id="rId2" Type="http://schemas.openxmlformats.org/officeDocument/2006/relationships/hyperlink" Target="https://avatars.mds.yandex.net/get-pdb/1748857/e61d933f-7842-438b-92f7-12a594c4461e/s1200?webp=false" TargetMode="External"/><Relationship Id="rId1" Type="http://schemas.openxmlformats.org/officeDocument/2006/relationships/slideLayout" Target="../slideLayouts/slideLayout2.xml"/><Relationship Id="rId6" Type="http://schemas.openxmlformats.org/officeDocument/2006/relationships/hyperlink" Target="http://images.vfl.ru/ii/1537020471/84101709/23347428.png" TargetMode="External"/><Relationship Id="rId5" Type="http://schemas.openxmlformats.org/officeDocument/2006/relationships/hyperlink" Target="https://viola62.ru/Autumn/images/118.png" TargetMode="External"/><Relationship Id="rId4" Type="http://schemas.openxmlformats.org/officeDocument/2006/relationships/hyperlink" Target="https://i.pinimg.com/736x/00/4d/f6/004df6ca1222f6b5f48b6a3fde3749d8.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xmlns="" id="{48E880AB-F8EC-4450-9BDF-50878D2BF94D}"/>
              </a:ext>
            </a:extLst>
          </p:cNvPr>
          <p:cNvSpPr>
            <a:spLocks noGrp="1"/>
          </p:cNvSpPr>
          <p:nvPr>
            <p:ph type="subTitle" idx="1"/>
          </p:nvPr>
        </p:nvSpPr>
        <p:spPr>
          <a:xfrm>
            <a:off x="1100667" y="3017838"/>
            <a:ext cx="6858000" cy="1655762"/>
          </a:xfrm>
        </p:spPr>
        <p:txBody>
          <a:bodyPr>
            <a:normAutofit fontScale="92500" lnSpcReduction="20000"/>
          </a:bodyPr>
          <a:lstStyle/>
          <a:p>
            <a:r>
              <a:rPr lang="ru-RU" dirty="0" smtClean="0"/>
              <a:t>№ 1 первый квартал</a:t>
            </a:r>
          </a:p>
          <a:p>
            <a:r>
              <a:rPr lang="ru-RU" dirty="0" smtClean="0"/>
              <a:t>2019-2020 </a:t>
            </a:r>
            <a:r>
              <a:rPr lang="ru-RU" dirty="0" err="1" smtClean="0"/>
              <a:t>уч.г</a:t>
            </a:r>
            <a:r>
              <a:rPr lang="ru-RU" dirty="0" smtClean="0"/>
              <a:t>.</a:t>
            </a:r>
          </a:p>
          <a:p>
            <a:r>
              <a:rPr lang="ru-RU" dirty="0" smtClean="0"/>
              <a:t>Муниципальное дошкольное образовательное учреждение центр развития ребенка – детский сад № 14</a:t>
            </a:r>
          </a:p>
          <a:p>
            <a:pPr algn="r"/>
            <a:endParaRPr lang="ru-RU" dirty="0"/>
          </a:p>
        </p:txBody>
      </p:sp>
      <p:sp>
        <p:nvSpPr>
          <p:cNvPr id="4" name="Заголовок 3"/>
          <p:cNvSpPr>
            <a:spLocks noGrp="1"/>
          </p:cNvSpPr>
          <p:nvPr>
            <p:ph type="ctrTitle"/>
          </p:nvPr>
        </p:nvSpPr>
        <p:spPr>
          <a:xfrm>
            <a:off x="660400" y="682097"/>
            <a:ext cx="7772400" cy="2387600"/>
          </a:xfrm>
        </p:spPr>
        <p:txBody>
          <a:bodyPr>
            <a:normAutofit fontScale="90000"/>
          </a:bodyPr>
          <a:lstStyle/>
          <a:p>
            <a:r>
              <a:rPr lang="ru-RU" dirty="0" smtClean="0"/>
              <a:t>Газета для родителей «Березка»</a:t>
            </a:r>
            <a:endParaRPr lang="ru-RU" dirty="0"/>
          </a:p>
        </p:txBody>
      </p:sp>
    </p:spTree>
    <p:extLst>
      <p:ext uri="{BB962C8B-B14F-4D97-AF65-F5344CB8AC3E}">
        <p14:creationId xmlns:p14="http://schemas.microsoft.com/office/powerpoint/2010/main" xmlns="" val="2809661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Родительские собрания к новому учебному году</a:t>
            </a:r>
            <a:endParaRPr lang="ru-RU" dirty="0"/>
          </a:p>
        </p:txBody>
      </p:sp>
      <p:sp>
        <p:nvSpPr>
          <p:cNvPr id="4" name="Содержимое 3"/>
          <p:cNvSpPr>
            <a:spLocks noGrp="1"/>
          </p:cNvSpPr>
          <p:nvPr>
            <p:ph sz="half" idx="2"/>
          </p:nvPr>
        </p:nvSpPr>
        <p:spPr>
          <a:xfrm>
            <a:off x="4629150" y="1735667"/>
            <a:ext cx="3886200" cy="4441296"/>
          </a:xfrm>
        </p:spPr>
        <p:txBody>
          <a:bodyPr>
            <a:normAutofit fontScale="55000" lnSpcReduction="20000"/>
          </a:bodyPr>
          <a:lstStyle/>
          <a:p>
            <a:pPr algn="just">
              <a:buNone/>
            </a:pPr>
            <a:r>
              <a:rPr lang="ru-RU" dirty="0" smtClean="0"/>
              <a:t>          В детском саду к началу учебного года проведены родительские собрания в каждой возрастной группе, на которых были рассмотрены следующие вопросы:</a:t>
            </a:r>
          </a:p>
          <a:p>
            <a:pPr algn="just"/>
            <a:r>
              <a:rPr lang="ru-RU" dirty="0" smtClean="0"/>
              <a:t>Задачи </a:t>
            </a:r>
            <a:r>
              <a:rPr lang="ru-RU" dirty="0" err="1" smtClean="0"/>
              <a:t>воспитательно</a:t>
            </a:r>
            <a:r>
              <a:rPr lang="ru-RU" dirty="0" smtClean="0"/>
              <a:t> – образовательной работы</a:t>
            </a:r>
          </a:p>
          <a:p>
            <a:pPr algn="just"/>
            <a:r>
              <a:rPr lang="ru-RU" dirty="0" smtClean="0"/>
              <a:t>Реализация внебюджетных средств и средств из областного бюджета</a:t>
            </a:r>
          </a:p>
          <a:p>
            <a:pPr algn="just"/>
            <a:r>
              <a:rPr lang="ru-RU" dirty="0" smtClean="0"/>
              <a:t>Выплата родителям компенсаций</a:t>
            </a:r>
          </a:p>
          <a:p>
            <a:pPr algn="just"/>
            <a:r>
              <a:rPr lang="ru-RU" dirty="0" smtClean="0"/>
              <a:t>Питание в детском саду</a:t>
            </a:r>
          </a:p>
          <a:p>
            <a:pPr algn="just"/>
            <a:r>
              <a:rPr lang="ru-RU" dirty="0" smtClean="0"/>
              <a:t>Народный бюджет 2020 года</a:t>
            </a:r>
          </a:p>
          <a:p>
            <a:pPr algn="just"/>
            <a:r>
              <a:rPr lang="ru-RU" dirty="0" smtClean="0"/>
              <a:t>Иммунизация детей</a:t>
            </a:r>
          </a:p>
          <a:p>
            <a:pPr algn="just">
              <a:buNone/>
            </a:pPr>
            <a:r>
              <a:rPr lang="ru-RU" dirty="0" smtClean="0"/>
              <a:t>          На все интересующие вопросы родителей заведующий и медицинская сестра дали полные ответы.</a:t>
            </a:r>
          </a:p>
          <a:p>
            <a:endParaRPr lang="ru-RU" dirty="0"/>
          </a:p>
        </p:txBody>
      </p:sp>
      <p:pic>
        <p:nvPicPr>
          <p:cNvPr id="22530" name="Picture 2" descr="DSCN4214"/>
          <p:cNvPicPr>
            <a:picLocks noChangeAspect="1" noChangeArrowheads="1"/>
          </p:cNvPicPr>
          <p:nvPr/>
        </p:nvPicPr>
        <p:blipFill>
          <a:blip r:embed="rId2"/>
          <a:srcRect/>
          <a:stretch>
            <a:fillRect/>
          </a:stretch>
        </p:blipFill>
        <p:spPr bwMode="auto">
          <a:xfrm>
            <a:off x="545041" y="1727200"/>
            <a:ext cx="1905000" cy="1428750"/>
          </a:xfrm>
          <a:prstGeom prst="rect">
            <a:avLst/>
          </a:prstGeom>
          <a:ln>
            <a:noFill/>
          </a:ln>
          <a:effectLst>
            <a:outerShdw blurRad="292100" dist="139700" dir="2700000" algn="tl" rotWithShape="0">
              <a:srgbClr val="333333">
                <a:alpha val="65000"/>
              </a:srgbClr>
            </a:outerShdw>
          </a:effectLst>
        </p:spPr>
      </p:pic>
      <p:pic>
        <p:nvPicPr>
          <p:cNvPr id="22532" name="Picture 4" descr="IMG_6978"/>
          <p:cNvPicPr>
            <a:picLocks noChangeAspect="1" noChangeArrowheads="1"/>
          </p:cNvPicPr>
          <p:nvPr/>
        </p:nvPicPr>
        <p:blipFill>
          <a:blip r:embed="rId3"/>
          <a:srcRect/>
          <a:stretch>
            <a:fillRect/>
          </a:stretch>
        </p:blipFill>
        <p:spPr bwMode="auto">
          <a:xfrm>
            <a:off x="2746375" y="2709333"/>
            <a:ext cx="1905000" cy="1428750"/>
          </a:xfrm>
          <a:prstGeom prst="rect">
            <a:avLst/>
          </a:prstGeom>
          <a:ln>
            <a:noFill/>
          </a:ln>
          <a:effectLst>
            <a:outerShdw blurRad="292100" dist="139700" dir="2700000" algn="tl" rotWithShape="0">
              <a:srgbClr val="333333">
                <a:alpha val="65000"/>
              </a:srgbClr>
            </a:outerShdw>
          </a:effectLst>
        </p:spPr>
      </p:pic>
      <p:pic>
        <p:nvPicPr>
          <p:cNvPr id="41986" name="Picture 2" descr="https://gym1505.ru/sites/default/files/news/sobranie.jpg"/>
          <p:cNvPicPr>
            <a:picLocks noChangeAspect="1" noChangeArrowheads="1"/>
          </p:cNvPicPr>
          <p:nvPr/>
        </p:nvPicPr>
        <p:blipFill>
          <a:blip r:embed="rId4" cstate="print">
            <a:clrChange>
              <a:clrFrom>
                <a:srgbClr val="F6F6F6"/>
              </a:clrFrom>
              <a:clrTo>
                <a:srgbClr val="F6F6F6">
                  <a:alpha val="0"/>
                </a:srgbClr>
              </a:clrTo>
            </a:clrChange>
          </a:blip>
          <a:srcRect/>
          <a:stretch>
            <a:fillRect/>
          </a:stretch>
        </p:blipFill>
        <p:spPr bwMode="auto">
          <a:xfrm>
            <a:off x="457965" y="4537494"/>
            <a:ext cx="4501204" cy="182017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Малыши и безопасность</a:t>
            </a:r>
            <a:endParaRPr lang="ru-RU" dirty="0"/>
          </a:p>
        </p:txBody>
      </p:sp>
      <p:sp>
        <p:nvSpPr>
          <p:cNvPr id="3" name="Содержимое 2"/>
          <p:cNvSpPr>
            <a:spLocks noGrp="1"/>
          </p:cNvSpPr>
          <p:nvPr>
            <p:ph sz="half" idx="1"/>
          </p:nvPr>
        </p:nvSpPr>
        <p:spPr>
          <a:xfrm>
            <a:off x="406400" y="1667933"/>
            <a:ext cx="4775200" cy="4509030"/>
          </a:xfrm>
        </p:spPr>
        <p:txBody>
          <a:bodyPr>
            <a:normAutofit/>
          </a:bodyPr>
          <a:lstStyle/>
          <a:p>
            <a:pPr algn="just">
              <a:buNone/>
            </a:pPr>
            <a:r>
              <a:rPr lang="ru-RU" dirty="0" smtClean="0"/>
              <a:t>         В 1 младшей группе педагог провела тематическое мероприятие, посвященное безопасности детей в домашних условиях.</a:t>
            </a:r>
            <a:br>
              <a:rPr lang="ru-RU" dirty="0" smtClean="0"/>
            </a:br>
            <a:r>
              <a:rPr lang="ru-RU" dirty="0" smtClean="0"/>
              <a:t>     Ребята вспомнили и закрепили информацию о безопасности в домашних условиях.</a:t>
            </a:r>
            <a:endParaRPr lang="ru-RU" dirty="0"/>
          </a:p>
        </p:txBody>
      </p:sp>
      <p:pic>
        <p:nvPicPr>
          <p:cNvPr id="23554" name="Picture 2" descr="4"/>
          <p:cNvPicPr>
            <a:picLocks noChangeAspect="1" noChangeArrowheads="1"/>
          </p:cNvPicPr>
          <p:nvPr/>
        </p:nvPicPr>
        <p:blipFill>
          <a:blip r:embed="rId2"/>
          <a:srcRect/>
          <a:stretch>
            <a:fillRect/>
          </a:stretch>
        </p:blipFill>
        <p:spPr bwMode="auto">
          <a:xfrm>
            <a:off x="6878108" y="1490132"/>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56" name="Picture 4" descr="6"/>
          <p:cNvPicPr>
            <a:picLocks noChangeAspect="1" noChangeArrowheads="1"/>
          </p:cNvPicPr>
          <p:nvPr/>
        </p:nvPicPr>
        <p:blipFill>
          <a:blip r:embed="rId3"/>
          <a:srcRect/>
          <a:stretch>
            <a:fillRect/>
          </a:stretch>
        </p:blipFill>
        <p:spPr bwMode="auto">
          <a:xfrm>
            <a:off x="5303309" y="2573867"/>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2" name="Picture 2" descr="https://189131.selcdn.ru/leonardo/uploadsForSiteId/4828/content/b5185d7c-3522-4e80-9b11-c0b55da646f8.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74248" y="4216211"/>
            <a:ext cx="3200429" cy="226078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Безопасность на отдыхе</a:t>
            </a:r>
            <a:endParaRPr lang="ru-RU" dirty="0"/>
          </a:p>
        </p:txBody>
      </p:sp>
      <p:sp>
        <p:nvSpPr>
          <p:cNvPr id="4" name="Содержимое 3"/>
          <p:cNvSpPr>
            <a:spLocks noGrp="1"/>
          </p:cNvSpPr>
          <p:nvPr>
            <p:ph sz="half" idx="2"/>
          </p:nvPr>
        </p:nvSpPr>
        <p:spPr/>
        <p:txBody>
          <a:bodyPr>
            <a:normAutofit fontScale="92500"/>
          </a:bodyPr>
          <a:lstStyle/>
          <a:p>
            <a:pPr algn="just">
              <a:buNone/>
            </a:pPr>
            <a:r>
              <a:rPr lang="ru-RU" dirty="0" smtClean="0"/>
              <a:t>        Во 2 младшей группе педагог организовала путешествие в лес с воспитанниками, во время которого они изучили правила поведения на отдыхе в лесу с родителями. Дети закрепили знания по вопросу безопасности на отдыхе.</a:t>
            </a:r>
            <a:endParaRPr lang="ru-RU" dirty="0"/>
          </a:p>
        </p:txBody>
      </p:sp>
      <p:pic>
        <p:nvPicPr>
          <p:cNvPr id="24578" name="Picture 2" descr="IMG_7051"/>
          <p:cNvPicPr>
            <a:picLocks noChangeAspect="1" noChangeArrowheads="1"/>
          </p:cNvPicPr>
          <p:nvPr/>
        </p:nvPicPr>
        <p:blipFill>
          <a:blip r:embed="rId2"/>
          <a:srcRect/>
          <a:stretch>
            <a:fillRect/>
          </a:stretch>
        </p:blipFill>
        <p:spPr bwMode="auto">
          <a:xfrm>
            <a:off x="477308" y="1066800"/>
            <a:ext cx="1905000" cy="1428750"/>
          </a:xfrm>
          <a:prstGeom prst="rect">
            <a:avLst/>
          </a:prstGeom>
          <a:ln>
            <a:noFill/>
          </a:ln>
          <a:effectLst>
            <a:softEdge rad="112500"/>
          </a:effectLst>
        </p:spPr>
      </p:pic>
      <p:pic>
        <p:nvPicPr>
          <p:cNvPr id="24580" name="Picture 4" descr="IMG_7059"/>
          <p:cNvPicPr>
            <a:picLocks noChangeAspect="1" noChangeArrowheads="1"/>
          </p:cNvPicPr>
          <p:nvPr/>
        </p:nvPicPr>
        <p:blipFill>
          <a:blip r:embed="rId3"/>
          <a:srcRect/>
          <a:stretch>
            <a:fillRect/>
          </a:stretch>
        </p:blipFill>
        <p:spPr bwMode="auto">
          <a:xfrm>
            <a:off x="2568574" y="1981200"/>
            <a:ext cx="1905000" cy="1428750"/>
          </a:xfrm>
          <a:prstGeom prst="rect">
            <a:avLst/>
          </a:prstGeom>
          <a:ln>
            <a:noFill/>
          </a:ln>
          <a:effectLst>
            <a:softEdge rad="112500"/>
          </a:effectLst>
        </p:spPr>
      </p:pic>
      <p:pic>
        <p:nvPicPr>
          <p:cNvPr id="39938" name="Picture 2" descr="http://www.zelenogradski.ru/images/hello_html_m32e2dabd.png"/>
          <p:cNvPicPr>
            <a:picLocks noChangeAspect="1" noChangeArrowheads="1"/>
          </p:cNvPicPr>
          <p:nvPr/>
        </p:nvPicPr>
        <p:blipFill>
          <a:blip r:embed="rId4" cstate="print"/>
          <a:srcRect/>
          <a:stretch>
            <a:fillRect/>
          </a:stretch>
        </p:blipFill>
        <p:spPr bwMode="auto">
          <a:xfrm>
            <a:off x="469812" y="3802461"/>
            <a:ext cx="3670388" cy="2479806"/>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Вопросы безопасности и поведения в ЧС</a:t>
            </a:r>
            <a:endParaRPr lang="ru-RU" dirty="0"/>
          </a:p>
        </p:txBody>
      </p:sp>
      <p:sp>
        <p:nvSpPr>
          <p:cNvPr id="3" name="Содержимое 2"/>
          <p:cNvSpPr>
            <a:spLocks noGrp="1"/>
          </p:cNvSpPr>
          <p:nvPr>
            <p:ph sz="half" idx="1"/>
          </p:nvPr>
        </p:nvSpPr>
        <p:spPr/>
        <p:txBody>
          <a:bodyPr>
            <a:normAutofit fontScale="85000" lnSpcReduction="10000"/>
          </a:bodyPr>
          <a:lstStyle/>
          <a:p>
            <a:pPr algn="just">
              <a:buNone/>
            </a:pPr>
            <a:r>
              <a:rPr lang="ru-RU" dirty="0" smtClean="0"/>
              <a:t>          В средней группе педагог провела с детьми практическую тренировку по безопасности и закреплению правил, которыми надо руководствоваться при чрезвычайных ситуациях. Дети закрепили знания правил безопасности и телефоны, которыми необходимо пользоваться в чрезвычайных ситуациях.</a:t>
            </a:r>
            <a:endParaRPr lang="ru-RU" dirty="0"/>
          </a:p>
        </p:txBody>
      </p:sp>
      <p:pic>
        <p:nvPicPr>
          <p:cNvPr id="25602" name="Picture 2" descr="IMG_7064"/>
          <p:cNvPicPr>
            <a:picLocks noChangeAspect="1" noChangeArrowheads="1"/>
          </p:cNvPicPr>
          <p:nvPr/>
        </p:nvPicPr>
        <p:blipFill>
          <a:blip r:embed="rId2"/>
          <a:srcRect/>
          <a:stretch>
            <a:fillRect/>
          </a:stretch>
        </p:blipFill>
        <p:spPr bwMode="auto">
          <a:xfrm>
            <a:off x="4575175" y="1676399"/>
            <a:ext cx="1905000" cy="1428750"/>
          </a:xfrm>
          <a:prstGeom prst="rect">
            <a:avLst/>
          </a:prstGeom>
          <a:ln>
            <a:noFill/>
          </a:ln>
          <a:effectLst>
            <a:outerShdw blurRad="190500" algn="tl" rotWithShape="0">
              <a:srgbClr val="000000">
                <a:alpha val="70000"/>
              </a:srgbClr>
            </a:outerShdw>
          </a:effectLst>
        </p:spPr>
      </p:pic>
      <p:pic>
        <p:nvPicPr>
          <p:cNvPr id="25604" name="Picture 4" descr="IMG_7074"/>
          <p:cNvPicPr>
            <a:picLocks noChangeAspect="1" noChangeArrowheads="1"/>
          </p:cNvPicPr>
          <p:nvPr/>
        </p:nvPicPr>
        <p:blipFill>
          <a:blip r:embed="rId3"/>
          <a:srcRect/>
          <a:stretch>
            <a:fillRect/>
          </a:stretch>
        </p:blipFill>
        <p:spPr bwMode="auto">
          <a:xfrm>
            <a:off x="6581776" y="2345267"/>
            <a:ext cx="1905000" cy="1428750"/>
          </a:xfrm>
          <a:prstGeom prst="rect">
            <a:avLst/>
          </a:prstGeom>
          <a:ln>
            <a:noFill/>
          </a:ln>
          <a:effectLst>
            <a:outerShdw blurRad="190500" algn="tl" rotWithShape="0">
              <a:srgbClr val="000000">
                <a:alpha val="70000"/>
              </a:srgbClr>
            </a:outerShdw>
          </a:effectLst>
        </p:spPr>
      </p:pic>
      <p:pic>
        <p:nvPicPr>
          <p:cNvPr id="38914" name="Picture 2" descr="https://xn--80adivcf8a7c0a6b.xn--p1ai/wp-content/uploads/2019/10/Pamyatka-v-CHS.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648200" y="3615089"/>
            <a:ext cx="3518977" cy="249273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Работа </a:t>
            </a:r>
            <a:r>
              <a:rPr lang="ru-RU" smtClean="0"/>
              <a:t>с сотрудниками ГИБДД</a:t>
            </a:r>
            <a:endParaRPr lang="ru-RU"/>
          </a:p>
        </p:txBody>
      </p:sp>
      <p:sp>
        <p:nvSpPr>
          <p:cNvPr id="4" name="Содержимое 3"/>
          <p:cNvSpPr>
            <a:spLocks noGrp="1"/>
          </p:cNvSpPr>
          <p:nvPr>
            <p:ph sz="half" idx="2"/>
          </p:nvPr>
        </p:nvSpPr>
        <p:spPr/>
        <p:txBody>
          <a:bodyPr>
            <a:normAutofit fontScale="62500" lnSpcReduction="20000"/>
          </a:bodyPr>
          <a:lstStyle/>
          <a:p>
            <a:pPr algn="just">
              <a:buNone/>
            </a:pPr>
            <a:r>
              <a:rPr lang="ru-RU" dirty="0" smtClean="0"/>
              <a:t>          Это тематическое мероприятие организовали педагог подготовительной группы и педагог-психолог. Гостями ребят стали сотрудники ГИБДД, который рассказали о правилах поведения детей и взрослых возле дороги, на дороге, во время движения в транспорте. Педагог-психолог также провела тренировку с воспитанниками по правилам поведения дома и действиях при ЧС. А помогал ей Незнайка.  Ребята вспомнили и практически закрепили правила безопасности.</a:t>
            </a:r>
            <a:br>
              <a:rPr lang="ru-RU" dirty="0" smtClean="0"/>
            </a:br>
            <a:r>
              <a:rPr lang="ru-RU" dirty="0" smtClean="0"/>
              <a:t> Еще посмотрели обучающий мультфильм о безопасности дома и действиях при пожаре.</a:t>
            </a:r>
            <a:endParaRPr lang="ru-RU" dirty="0"/>
          </a:p>
        </p:txBody>
      </p:sp>
      <p:pic>
        <p:nvPicPr>
          <p:cNvPr id="2050" name="Picture 2" descr="IMG_7091"/>
          <p:cNvPicPr>
            <a:picLocks noChangeAspect="1" noChangeArrowheads="1"/>
          </p:cNvPicPr>
          <p:nvPr/>
        </p:nvPicPr>
        <p:blipFill>
          <a:blip r:embed="rId2"/>
          <a:srcRect/>
          <a:stretch>
            <a:fillRect/>
          </a:stretch>
        </p:blipFill>
        <p:spPr bwMode="auto">
          <a:xfrm>
            <a:off x="595842" y="1202266"/>
            <a:ext cx="1905000" cy="1428750"/>
          </a:xfrm>
          <a:prstGeom prst="rect">
            <a:avLst/>
          </a:prstGeom>
          <a:ln>
            <a:noFill/>
          </a:ln>
          <a:effectLst>
            <a:outerShdw blurRad="292100" dist="139700" dir="2700000" algn="tl" rotWithShape="0">
              <a:srgbClr val="333333">
                <a:alpha val="65000"/>
              </a:srgbClr>
            </a:outerShdw>
          </a:effectLst>
        </p:spPr>
      </p:pic>
      <p:pic>
        <p:nvPicPr>
          <p:cNvPr id="2052" name="Picture 4" descr="IMG_7078"/>
          <p:cNvPicPr>
            <a:picLocks noChangeAspect="1" noChangeArrowheads="1"/>
          </p:cNvPicPr>
          <p:nvPr/>
        </p:nvPicPr>
        <p:blipFill>
          <a:blip r:embed="rId3"/>
          <a:srcRect/>
          <a:stretch>
            <a:fillRect/>
          </a:stretch>
        </p:blipFill>
        <p:spPr bwMode="auto">
          <a:xfrm>
            <a:off x="2627842" y="2065866"/>
            <a:ext cx="1905000" cy="1428750"/>
          </a:xfrm>
          <a:prstGeom prst="rect">
            <a:avLst/>
          </a:prstGeom>
          <a:ln>
            <a:noFill/>
          </a:ln>
          <a:effectLst>
            <a:outerShdw blurRad="292100" dist="139700" dir="2700000" algn="tl" rotWithShape="0">
              <a:srgbClr val="333333">
                <a:alpha val="65000"/>
              </a:srgbClr>
            </a:outerShdw>
          </a:effectLst>
        </p:spPr>
      </p:pic>
      <p:pic>
        <p:nvPicPr>
          <p:cNvPr id="37890" name="Picture 2" descr="https://sosh63.edu95.ru/index.php?component=download&amp;file=56979a636cf2892a0d93cb6728d9f33bcf45ad267179f24e3ba7e6f2fd51be31&amp;view=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713553" y="3751263"/>
            <a:ext cx="2837155" cy="245480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Практическая тренировка по эвакуации при ЧС</a:t>
            </a:r>
            <a:endParaRPr lang="ru-RU" dirty="0"/>
          </a:p>
        </p:txBody>
      </p:sp>
      <p:sp>
        <p:nvSpPr>
          <p:cNvPr id="3" name="Содержимое 2"/>
          <p:cNvSpPr>
            <a:spLocks noGrp="1"/>
          </p:cNvSpPr>
          <p:nvPr>
            <p:ph sz="half" idx="1"/>
          </p:nvPr>
        </p:nvSpPr>
        <p:spPr>
          <a:xfrm>
            <a:off x="628649" y="1825625"/>
            <a:ext cx="4417483" cy="4351338"/>
          </a:xfrm>
        </p:spPr>
        <p:txBody>
          <a:bodyPr>
            <a:normAutofit lnSpcReduction="10000"/>
          </a:bodyPr>
          <a:lstStyle/>
          <a:p>
            <a:pPr algn="just">
              <a:buNone/>
            </a:pPr>
            <a:r>
              <a:rPr lang="ru-RU" dirty="0" smtClean="0"/>
              <a:t>         В рамках Дня безопасности в дошкольном учреждении проводилась тренировка по эвакуации из здания при чрезвычайных ситуациях сотрудниками и воспитанниками детского сада. Тренировка проведена согласно плану эвакуации учреждения.</a:t>
            </a:r>
            <a:endParaRPr lang="ru-RU" dirty="0"/>
          </a:p>
        </p:txBody>
      </p:sp>
      <p:pic>
        <p:nvPicPr>
          <p:cNvPr id="27650" name="Picture 2" descr="IMG_7119"/>
          <p:cNvPicPr>
            <a:picLocks noChangeAspect="1" noChangeArrowheads="1"/>
          </p:cNvPicPr>
          <p:nvPr/>
        </p:nvPicPr>
        <p:blipFill>
          <a:blip r:embed="rId2"/>
          <a:srcRect/>
          <a:stretch>
            <a:fillRect/>
          </a:stretch>
        </p:blipFill>
        <p:spPr bwMode="auto">
          <a:xfrm>
            <a:off x="6674908" y="1600200"/>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52" name="Picture 4" descr="IMG_7136"/>
          <p:cNvPicPr>
            <a:picLocks noChangeAspect="1" noChangeArrowheads="1"/>
          </p:cNvPicPr>
          <p:nvPr/>
        </p:nvPicPr>
        <p:blipFill>
          <a:blip r:embed="rId3"/>
          <a:srcRect/>
          <a:stretch>
            <a:fillRect/>
          </a:stretch>
        </p:blipFill>
        <p:spPr bwMode="auto">
          <a:xfrm>
            <a:off x="5303309" y="1710266"/>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66" name="Picture 2" descr="https://img1.freepng.ru/20180705/tkj/kisspng-fire-drill-emergency-management-emergency-evacuati-osu-5b3e3b24d0a022.4612279415308050288545.jpg"/>
          <p:cNvPicPr>
            <a:picLocks noChangeAspect="1" noChangeArrowheads="1"/>
          </p:cNvPicPr>
          <p:nvPr/>
        </p:nvPicPr>
        <p:blipFill>
          <a:blip r:embed="rId4">
            <a:clrChange>
              <a:clrFrom>
                <a:srgbClr val="EFEFEF"/>
              </a:clrFrom>
              <a:clrTo>
                <a:srgbClr val="EFEFEF">
                  <a:alpha val="0"/>
                </a:srgbClr>
              </a:clrTo>
            </a:clrChange>
          </a:blip>
          <a:srcRect/>
          <a:stretch>
            <a:fillRect/>
          </a:stretch>
        </p:blipFill>
        <p:spPr bwMode="auto">
          <a:xfrm>
            <a:off x="5506509" y="3425295"/>
            <a:ext cx="2476500" cy="247650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a:t>
            </a:r>
            <a:br>
              <a:rPr lang="ru-RU" dirty="0" smtClean="0"/>
            </a:br>
            <a:r>
              <a:rPr lang="ru-RU" dirty="0" smtClean="0"/>
              <a:t>Тульской области</a:t>
            </a:r>
            <a:endParaRPr lang="ru-RU" dirty="0"/>
          </a:p>
        </p:txBody>
      </p:sp>
      <p:sp>
        <p:nvSpPr>
          <p:cNvPr id="4" name="Содержимое 3"/>
          <p:cNvSpPr>
            <a:spLocks noGrp="1"/>
          </p:cNvSpPr>
          <p:nvPr>
            <p:ph sz="half" idx="2"/>
          </p:nvPr>
        </p:nvSpPr>
        <p:spPr>
          <a:xfrm>
            <a:off x="4047067" y="1701800"/>
            <a:ext cx="4468283" cy="4475163"/>
          </a:xfrm>
        </p:spPr>
        <p:txBody>
          <a:bodyPr>
            <a:normAutofit fontScale="40000" lnSpcReduction="20000"/>
          </a:bodyPr>
          <a:lstStyle/>
          <a:p>
            <a:pPr algn="just">
              <a:buNone/>
            </a:pPr>
            <a:r>
              <a:rPr lang="ru-RU" dirty="0" smtClean="0"/>
              <a:t>            В преддверии Дня Тульской области в МДОУ было проведено тематическое мероприятие для детей старшей и подготовительных групп «Посмотри, как хорошо в нашем краю!».</a:t>
            </a:r>
          </a:p>
          <a:p>
            <a:pPr algn="just">
              <a:buNone/>
            </a:pPr>
            <a:r>
              <a:rPr lang="ru-RU" dirty="0" smtClean="0"/>
              <a:t>            Под песню о любимом городе дети вошли в празднично украшенный музыкальный зал. Открылся праздник виртуальной экскурсией по Туле и Тульской области. Детям была показана презентация, на слайдах которой воспитанники узнавали достопримечательности нашего города, Тулы и Тульской области, а также символы.</a:t>
            </a:r>
          </a:p>
          <a:p>
            <a:pPr algn="just">
              <a:buNone/>
            </a:pPr>
            <a:r>
              <a:rPr lang="ru-RU" dirty="0" smtClean="0"/>
              <a:t>            В ходе мероприятия прозвучали стихи и песни о Тульской области, проведены увлекательные игры. Так, в игре-моделировании «Строим город» ребятам было предложено построить город своей мечты. Разделившись на команды, дети с большим удовольствием при помощи мягких модулей, сконструировали объекты города – больницу, школу искусств и магазин.</a:t>
            </a:r>
          </a:p>
          <a:p>
            <a:pPr algn="just">
              <a:buNone/>
            </a:pPr>
            <a:r>
              <a:rPr lang="ru-RU" dirty="0" smtClean="0"/>
              <a:t>             Также ребята в народных костюмах ходили по группам детского сада и читали стихи, пели песни о Туле и Тульской области.</a:t>
            </a:r>
          </a:p>
          <a:p>
            <a:pPr algn="just">
              <a:buNone/>
            </a:pPr>
            <a:r>
              <a:rPr lang="ru-RU" dirty="0" smtClean="0"/>
              <a:t>              После окончания мероприятия, для детей были организованы сюжетно-ролевые игры с постройками.</a:t>
            </a:r>
          </a:p>
          <a:p>
            <a:pPr algn="just">
              <a:buNone/>
            </a:pPr>
            <a:r>
              <a:rPr lang="ru-RU" dirty="0" smtClean="0"/>
              <a:t>              Данное мероприятие расширяет представления детей о родном городе, Туле и Тульской области, о государственных символах округа и города, областного города, воспитывает интерес и уважение к традициям своей Родины.</a:t>
            </a:r>
          </a:p>
          <a:p>
            <a:endParaRPr lang="ru-RU" dirty="0"/>
          </a:p>
        </p:txBody>
      </p:sp>
      <p:pic>
        <p:nvPicPr>
          <p:cNvPr id="28674" name="Picture 2" descr="photo_1568358632"/>
          <p:cNvPicPr>
            <a:picLocks noChangeAspect="1" noChangeArrowheads="1"/>
          </p:cNvPicPr>
          <p:nvPr/>
        </p:nvPicPr>
        <p:blipFill>
          <a:blip r:embed="rId2"/>
          <a:srcRect/>
          <a:stretch>
            <a:fillRect/>
          </a:stretch>
        </p:blipFill>
        <p:spPr bwMode="auto">
          <a:xfrm>
            <a:off x="604308" y="1896534"/>
            <a:ext cx="1905000" cy="1428750"/>
          </a:xfrm>
          <a:prstGeom prst="rect">
            <a:avLst/>
          </a:prstGeom>
          <a:ln>
            <a:noFill/>
          </a:ln>
          <a:effectLst>
            <a:softEdge rad="112500"/>
          </a:effectLst>
        </p:spPr>
      </p:pic>
      <p:pic>
        <p:nvPicPr>
          <p:cNvPr id="28676" name="Picture 4" descr="photo_1568358640"/>
          <p:cNvPicPr>
            <a:picLocks noChangeAspect="1" noChangeArrowheads="1"/>
          </p:cNvPicPr>
          <p:nvPr/>
        </p:nvPicPr>
        <p:blipFill>
          <a:blip r:embed="rId3"/>
          <a:srcRect/>
          <a:stretch>
            <a:fillRect/>
          </a:stretch>
        </p:blipFill>
        <p:spPr bwMode="auto">
          <a:xfrm>
            <a:off x="2856442" y="2159000"/>
            <a:ext cx="1076325" cy="1428750"/>
          </a:xfrm>
          <a:prstGeom prst="rect">
            <a:avLst/>
          </a:prstGeom>
          <a:ln>
            <a:noFill/>
          </a:ln>
          <a:effectLst>
            <a:softEdge rad="112500"/>
          </a:effectLst>
        </p:spPr>
      </p:pic>
      <p:pic>
        <p:nvPicPr>
          <p:cNvPr id="35842" name="Picture 2" descr="https://slide-share.ru/slide/6864417.jpeg"/>
          <p:cNvPicPr>
            <a:picLocks noChangeAspect="1" noChangeArrowheads="1"/>
          </p:cNvPicPr>
          <p:nvPr/>
        </p:nvPicPr>
        <p:blipFill>
          <a:blip r:embed="rId4"/>
          <a:srcRect b="13112"/>
          <a:stretch>
            <a:fillRect/>
          </a:stretch>
        </p:blipFill>
        <p:spPr bwMode="auto">
          <a:xfrm>
            <a:off x="579613" y="3685645"/>
            <a:ext cx="3529894" cy="2300288"/>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Сбор урожая </a:t>
            </a:r>
            <a:br>
              <a:rPr lang="ru-RU" dirty="0" smtClean="0"/>
            </a:br>
            <a:r>
              <a:rPr lang="ru-RU" dirty="0" smtClean="0"/>
              <a:t>на огороде</a:t>
            </a:r>
            <a:endParaRPr lang="ru-RU" dirty="0"/>
          </a:p>
        </p:txBody>
      </p:sp>
      <p:sp>
        <p:nvSpPr>
          <p:cNvPr id="3" name="Содержимое 2"/>
          <p:cNvSpPr>
            <a:spLocks noGrp="1"/>
          </p:cNvSpPr>
          <p:nvPr>
            <p:ph sz="half" idx="1"/>
          </p:nvPr>
        </p:nvSpPr>
        <p:spPr>
          <a:xfrm>
            <a:off x="628650" y="1625600"/>
            <a:ext cx="3886200" cy="4551363"/>
          </a:xfrm>
        </p:spPr>
        <p:txBody>
          <a:bodyPr>
            <a:normAutofit fontScale="47500" lnSpcReduction="20000"/>
          </a:bodyPr>
          <a:lstStyle/>
          <a:p>
            <a:pPr algn="just">
              <a:buNone/>
            </a:pPr>
            <a:r>
              <a:rPr lang="ru-RU" dirty="0" smtClean="0"/>
              <a:t>           Наступила волшебница-осень, позолотила листья деревьев, одарила людей щедрым урожаем фруктов и овощей. С большой радостью дети собирали свой урожай. Ребята нашего детского сада очень хорошо знают, что осень - прекрасная пора для сбора урожая. Ведь они сами вместе с воспитателями все лето ухаживали за растениями в огороде: поливали, пололи, рыхлили. И огород их порадовал неплохим урожаем: свекла, лук, укроп, салат, томаты, картофель.</a:t>
            </a:r>
          </a:p>
          <a:p>
            <a:pPr algn="just">
              <a:buNone/>
            </a:pPr>
            <a:r>
              <a:rPr lang="ru-RU" dirty="0" smtClean="0"/>
              <a:t>          Огород в детском саду - это еще и возможность видеть результаты своей работы. Совместный труд на огороде дает возможность научиться ответственности, способствует формированию трудовых навыков и объединению детского коллектива. И конечно, огород - это труд на свежем воздухе, который способствует сохранению и укреплению здоровья детей, гармоничному развитию.</a:t>
            </a:r>
          </a:p>
          <a:p>
            <a:pPr algn="just">
              <a:buNone/>
            </a:pPr>
            <a:r>
              <a:rPr lang="ru-RU" dirty="0" smtClean="0"/>
              <a:t>           Вот и приближается к концу сбор урожая, который вызывает особый восторг и удовольствие у наших малышей. А какая красивая свёкла выращенная и собранная своими руками!</a:t>
            </a:r>
          </a:p>
          <a:p>
            <a:endParaRPr lang="ru-RU" dirty="0"/>
          </a:p>
        </p:txBody>
      </p:sp>
      <p:pic>
        <p:nvPicPr>
          <p:cNvPr id="29698" name="Picture 2" descr="photo_1568358574"/>
          <p:cNvPicPr>
            <a:picLocks noChangeAspect="1" noChangeArrowheads="1"/>
          </p:cNvPicPr>
          <p:nvPr/>
        </p:nvPicPr>
        <p:blipFill>
          <a:blip r:embed="rId2"/>
          <a:srcRect/>
          <a:stretch>
            <a:fillRect/>
          </a:stretch>
        </p:blipFill>
        <p:spPr bwMode="auto">
          <a:xfrm>
            <a:off x="4702175" y="1651000"/>
            <a:ext cx="1905000" cy="1428750"/>
          </a:xfrm>
          <a:prstGeom prst="rect">
            <a:avLst/>
          </a:prstGeom>
          <a:ln>
            <a:noFill/>
          </a:ln>
          <a:effectLst>
            <a:outerShdw blurRad="190500" algn="tl" rotWithShape="0">
              <a:srgbClr val="000000">
                <a:alpha val="70000"/>
              </a:srgbClr>
            </a:outerShdw>
          </a:effectLst>
        </p:spPr>
      </p:pic>
      <p:pic>
        <p:nvPicPr>
          <p:cNvPr id="34818" name="Picture 2" descr="https://ic.pics.livejournal.com/nu4to/1823559/276110/276110_original.jpg"/>
          <p:cNvPicPr>
            <a:picLocks noChangeAspect="1" noChangeArrowheads="1"/>
          </p:cNvPicPr>
          <p:nvPr/>
        </p:nvPicPr>
        <p:blipFill>
          <a:blip r:embed="rId3"/>
          <a:srcRect/>
          <a:stretch>
            <a:fillRect/>
          </a:stretch>
        </p:blipFill>
        <p:spPr bwMode="auto">
          <a:xfrm>
            <a:off x="4715934" y="3403600"/>
            <a:ext cx="4064000" cy="3048000"/>
          </a:xfrm>
          <a:prstGeom prst="rect">
            <a:avLst/>
          </a:prstGeom>
          <a:ln>
            <a:noFill/>
          </a:ln>
          <a:effectLst>
            <a:softEdge rad="112500"/>
          </a:effectLst>
        </p:spPr>
      </p:pic>
      <p:pic>
        <p:nvPicPr>
          <p:cNvPr id="29700" name="Picture 4" descr="photo_1568358609"/>
          <p:cNvPicPr>
            <a:picLocks noChangeAspect="1" noChangeArrowheads="1"/>
          </p:cNvPicPr>
          <p:nvPr/>
        </p:nvPicPr>
        <p:blipFill>
          <a:blip r:embed="rId4"/>
          <a:srcRect/>
          <a:stretch>
            <a:fillRect/>
          </a:stretch>
        </p:blipFill>
        <p:spPr bwMode="auto">
          <a:xfrm>
            <a:off x="6708775" y="2133599"/>
            <a:ext cx="1905000" cy="1428750"/>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Спартакиада – 2019!</a:t>
            </a:r>
            <a:endParaRPr lang="ru-RU" dirty="0"/>
          </a:p>
        </p:txBody>
      </p:sp>
      <p:sp>
        <p:nvSpPr>
          <p:cNvPr id="4" name="Содержимое 3"/>
          <p:cNvSpPr>
            <a:spLocks noGrp="1"/>
          </p:cNvSpPr>
          <p:nvPr>
            <p:ph sz="half" idx="2"/>
          </p:nvPr>
        </p:nvSpPr>
        <p:spPr>
          <a:xfrm>
            <a:off x="4470400" y="1405467"/>
            <a:ext cx="4267200" cy="4771496"/>
          </a:xfrm>
        </p:spPr>
        <p:txBody>
          <a:bodyPr>
            <a:normAutofit lnSpcReduction="10000"/>
          </a:bodyPr>
          <a:lstStyle/>
          <a:p>
            <a:pPr>
              <a:buNone/>
            </a:pPr>
            <a:r>
              <a:rPr lang="ru-RU" dirty="0" smtClean="0"/>
              <a:t>       Вот и состоялась </a:t>
            </a:r>
            <a:r>
              <a:rPr lang="ru-RU" b="1" dirty="0" smtClean="0"/>
              <a:t>Спартакиада для детей старшего дошкольного возраста -2019!</a:t>
            </a:r>
            <a:endParaRPr lang="ru-RU" dirty="0" smtClean="0"/>
          </a:p>
          <a:p>
            <a:pPr>
              <a:buNone/>
            </a:pPr>
            <a:r>
              <a:rPr lang="ru-RU" dirty="0" smtClean="0"/>
              <a:t>        В ней участвовали и наши воспитанники. И не просто участвовали!</a:t>
            </a:r>
          </a:p>
          <a:p>
            <a:pPr>
              <a:buNone/>
            </a:pPr>
            <a:r>
              <a:rPr lang="ru-RU" dirty="0" smtClean="0"/>
              <a:t>       Наши ребята заняли </a:t>
            </a:r>
            <a:r>
              <a:rPr lang="ru-RU" b="1" dirty="0" smtClean="0"/>
              <a:t>I место</a:t>
            </a:r>
            <a:r>
              <a:rPr lang="ru-RU" dirty="0" smtClean="0"/>
              <a:t> среди детских садов нашего района! Ура!!!</a:t>
            </a:r>
          </a:p>
          <a:p>
            <a:endParaRPr lang="ru-RU" dirty="0"/>
          </a:p>
        </p:txBody>
      </p:sp>
      <p:pic>
        <p:nvPicPr>
          <p:cNvPr id="30722" name="Picture 2" descr="IMG_6033"/>
          <p:cNvPicPr>
            <a:picLocks noChangeAspect="1" noChangeArrowheads="1"/>
          </p:cNvPicPr>
          <p:nvPr/>
        </p:nvPicPr>
        <p:blipFill>
          <a:blip r:embed="rId2"/>
          <a:srcRect/>
          <a:stretch>
            <a:fillRect/>
          </a:stretch>
        </p:blipFill>
        <p:spPr bwMode="auto">
          <a:xfrm>
            <a:off x="595841" y="1490134"/>
            <a:ext cx="1905000" cy="1438275"/>
          </a:xfrm>
          <a:prstGeom prst="rect">
            <a:avLst/>
          </a:prstGeom>
          <a:ln>
            <a:noFill/>
          </a:ln>
          <a:effectLst>
            <a:outerShdw blurRad="292100" dist="139700" dir="2700000" algn="tl" rotWithShape="0">
              <a:srgbClr val="333333">
                <a:alpha val="65000"/>
              </a:srgbClr>
            </a:outerShdw>
          </a:effectLst>
        </p:spPr>
      </p:pic>
      <p:pic>
        <p:nvPicPr>
          <p:cNvPr id="30724" name="Picture 4" descr="IMG_6010"/>
          <p:cNvPicPr>
            <a:picLocks noChangeAspect="1" noChangeArrowheads="1"/>
          </p:cNvPicPr>
          <p:nvPr/>
        </p:nvPicPr>
        <p:blipFill>
          <a:blip r:embed="rId3"/>
          <a:srcRect/>
          <a:stretch>
            <a:fillRect/>
          </a:stretch>
        </p:blipFill>
        <p:spPr bwMode="auto">
          <a:xfrm>
            <a:off x="2390774" y="2607733"/>
            <a:ext cx="1905000" cy="1438275"/>
          </a:xfrm>
          <a:prstGeom prst="rect">
            <a:avLst/>
          </a:prstGeom>
          <a:ln>
            <a:noFill/>
          </a:ln>
          <a:effectLst>
            <a:outerShdw blurRad="292100" dist="139700" dir="2700000" algn="tl" rotWithShape="0">
              <a:srgbClr val="333333">
                <a:alpha val="65000"/>
              </a:srgbClr>
            </a:outerShdw>
          </a:effectLst>
        </p:spPr>
      </p:pic>
      <p:pic>
        <p:nvPicPr>
          <p:cNvPr id="50178" name="Picture 2" descr="http://ds89.detkin-club.ru/images/union/sm_full_5c7c9e98ad73d.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63291" y="3696228"/>
            <a:ext cx="2826009" cy="261990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парикмахера</a:t>
            </a:r>
            <a:endParaRPr lang="ru-RU" dirty="0"/>
          </a:p>
        </p:txBody>
      </p:sp>
      <p:sp>
        <p:nvSpPr>
          <p:cNvPr id="3" name="Содержимое 2"/>
          <p:cNvSpPr>
            <a:spLocks noGrp="1"/>
          </p:cNvSpPr>
          <p:nvPr>
            <p:ph sz="half" idx="1"/>
          </p:nvPr>
        </p:nvSpPr>
        <p:spPr/>
        <p:txBody>
          <a:bodyPr>
            <a:normAutofit fontScale="55000" lnSpcReduction="20000"/>
          </a:bodyPr>
          <a:lstStyle/>
          <a:p>
            <a:pPr algn="r">
              <a:buNone/>
            </a:pPr>
            <a:r>
              <a:rPr lang="ru-RU" dirty="0" smtClean="0"/>
              <a:t>Дайте ножницы, расческу,</a:t>
            </a:r>
          </a:p>
          <a:p>
            <a:pPr algn="r">
              <a:buNone/>
            </a:pPr>
            <a:r>
              <a:rPr lang="ru-RU" dirty="0" smtClean="0"/>
              <a:t>Он вам сделает прическу.</a:t>
            </a:r>
          </a:p>
          <a:p>
            <a:pPr algn="r">
              <a:buNone/>
            </a:pPr>
            <a:r>
              <a:rPr lang="ru-RU" dirty="0" smtClean="0"/>
              <a:t>Парикмахер непременно</a:t>
            </a:r>
          </a:p>
          <a:p>
            <a:pPr algn="r">
              <a:buNone/>
            </a:pPr>
            <a:r>
              <a:rPr lang="ru-RU" dirty="0" smtClean="0"/>
              <a:t>Подстрижет вас современно!</a:t>
            </a:r>
          </a:p>
          <a:p>
            <a:pPr algn="just">
              <a:buNone/>
            </a:pPr>
            <a:r>
              <a:rPr lang="ru-RU" dirty="0" smtClean="0"/>
              <a:t>           13 сентября - День парикмахера. В 1 младшей группе прошло тематическое занятие, посвященное этому дню. Ребята с удовольствием поиграли в игры "Что мы видели не скажем, а что делали покажем", "Для чего эти предметы", "В парикмахерской". Побеседовали с воспитателем о профессии парикмахера, о его орудиях труда, трудовых действиях, ознакомились с сюжетными картинками по теме, отгадывали загадки по теме "Труд взрослых". Итогом занятия стал просмотр ознакомительной презентации и мультиков "Стрижка только начата", серия "Красота - страшная сила" из мультсериала "Маша и Медведь".</a:t>
            </a:r>
          </a:p>
          <a:p>
            <a:endParaRPr lang="ru-RU" dirty="0"/>
          </a:p>
        </p:txBody>
      </p:sp>
      <p:pic>
        <p:nvPicPr>
          <p:cNvPr id="31746" name="Picture 2" descr="1"/>
          <p:cNvPicPr>
            <a:picLocks noChangeAspect="1" noChangeArrowheads="1"/>
          </p:cNvPicPr>
          <p:nvPr/>
        </p:nvPicPr>
        <p:blipFill>
          <a:blip r:embed="rId2"/>
          <a:srcRect/>
          <a:stretch>
            <a:fillRect/>
          </a:stretch>
        </p:blipFill>
        <p:spPr bwMode="auto">
          <a:xfrm>
            <a:off x="4990042" y="1564746"/>
            <a:ext cx="1905000" cy="1704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748" name="Picture 4" descr="6"/>
          <p:cNvPicPr>
            <a:picLocks noChangeAspect="1" noChangeArrowheads="1"/>
          </p:cNvPicPr>
          <p:nvPr/>
        </p:nvPicPr>
        <p:blipFill>
          <a:blip r:embed="rId3"/>
          <a:srcRect/>
          <a:stretch>
            <a:fillRect/>
          </a:stretch>
        </p:blipFill>
        <p:spPr bwMode="auto">
          <a:xfrm>
            <a:off x="6632575" y="2506133"/>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154" name="Picture 2" descr="https://drasler.ru/wp-content/uploads/2018/12/Kartinki_s_denem_parikmahera_6_26074259.png"/>
          <p:cNvPicPr>
            <a:picLocks noChangeAspect="1" noChangeArrowheads="1"/>
          </p:cNvPicPr>
          <p:nvPr/>
        </p:nvPicPr>
        <p:blipFill>
          <a:blip r:embed="rId4" cstate="print"/>
          <a:srcRect/>
          <a:stretch>
            <a:fillRect/>
          </a:stretch>
        </p:blipFill>
        <p:spPr bwMode="auto">
          <a:xfrm>
            <a:off x="4693708" y="3623732"/>
            <a:ext cx="2675467" cy="2675467"/>
          </a:xfrm>
          <a:prstGeom prst="rect">
            <a:avLst/>
          </a:prstGeom>
          <a:ln>
            <a:noFill/>
          </a:ln>
          <a:effectLst>
            <a:softEdge rad="112500"/>
          </a:effectLst>
        </p:spPr>
      </p:pic>
      <p:pic>
        <p:nvPicPr>
          <p:cNvPr id="49156" name="Picture 4" descr="https://caegitim.com/uploads/pages/dnKA1LzGqIf32U-8aA8B.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15483" y="679888"/>
            <a:ext cx="1047311" cy="1047311"/>
          </a:xfrm>
          <a:prstGeom prst="rect">
            <a:avLst/>
          </a:prstGeom>
          <a:noFill/>
        </p:spPr>
      </p:pic>
      <p:pic>
        <p:nvPicPr>
          <p:cNvPr id="8" name="Picture 4" descr="https://caegitim.com/uploads/pages/dnKA1LzGqIf32U-8aA8B.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312950" y="1958356"/>
            <a:ext cx="666312" cy="666312"/>
          </a:xfrm>
          <a:prstGeom prst="rect">
            <a:avLst/>
          </a:prstGeom>
          <a:noFill/>
        </p:spPr>
      </p:pic>
      <p:pic>
        <p:nvPicPr>
          <p:cNvPr id="9" name="Picture 4" descr="https://caegitim.com/uploads/pages/dnKA1LzGqIf32U-8aA8B.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180350" y="1585823"/>
            <a:ext cx="666312" cy="666312"/>
          </a:xfrm>
          <a:prstGeom prst="rect">
            <a:avLst/>
          </a:prstGeom>
          <a:noFill/>
        </p:spPr>
      </p:pic>
      <p:pic>
        <p:nvPicPr>
          <p:cNvPr id="10" name="Picture 4" descr="https://caegitim.com/uploads/pages/dnKA1LzGqIf32U-8aA8B.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993150" y="569823"/>
            <a:ext cx="666312" cy="666312"/>
          </a:xfrm>
          <a:prstGeom prst="rect">
            <a:avLst/>
          </a:prstGeom>
          <a:noFill/>
        </p:spPr>
      </p:pic>
      <p:pic>
        <p:nvPicPr>
          <p:cNvPr id="11" name="Picture 4" descr="https://caegitim.com/uploads/pages/dnKA1LzGqIf32U-8aA8B.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61017" y="5717556"/>
            <a:ext cx="666312" cy="666312"/>
          </a:xfrm>
          <a:prstGeom prst="rect">
            <a:avLst/>
          </a:prstGeom>
          <a:noFill/>
        </p:spPr>
      </p:pic>
      <p:pic>
        <p:nvPicPr>
          <p:cNvPr id="12" name="Picture 4" descr="https://caegitim.com/uploads/pages/dnKA1LzGqIf32U-8aA8B.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973350" y="5734489"/>
            <a:ext cx="666312" cy="666312"/>
          </a:xfrm>
          <a:prstGeom prst="rect">
            <a:avLst/>
          </a:prstGeom>
          <a:noFill/>
        </p:spPr>
      </p:pic>
      <p:pic>
        <p:nvPicPr>
          <p:cNvPr id="13" name="Picture 4" descr="https://caegitim.com/uploads/pages/dnKA1LzGqIf32U-8aA8B.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709017" y="5607489"/>
            <a:ext cx="666312" cy="66631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xmlns="" id="{5CF81829-F36F-45CB-B9E9-077974B3644C}"/>
              </a:ext>
            </a:extLst>
          </p:cNvPr>
          <p:cNvSpPr>
            <a:spLocks noGrp="1"/>
          </p:cNvSpPr>
          <p:nvPr>
            <p:ph type="title"/>
          </p:nvPr>
        </p:nvSpPr>
        <p:spPr>
          <a:xfrm>
            <a:off x="628650" y="713451"/>
            <a:ext cx="7886700" cy="607349"/>
          </a:xfrm>
        </p:spPr>
        <p:txBody>
          <a:bodyPr>
            <a:normAutofit fontScale="90000"/>
          </a:bodyPr>
          <a:lstStyle/>
          <a:p>
            <a:r>
              <a:rPr lang="ru-RU" dirty="0" smtClean="0"/>
              <a:t>Содержание </a:t>
            </a:r>
            <a:endParaRPr lang="ru-RU" dirty="0"/>
          </a:p>
        </p:txBody>
      </p:sp>
      <p:sp>
        <p:nvSpPr>
          <p:cNvPr id="5" name="Текст 4">
            <a:extLst>
              <a:ext uri="{FF2B5EF4-FFF2-40B4-BE49-F238E27FC236}">
                <a16:creationId xmlns:a16="http://schemas.microsoft.com/office/drawing/2014/main" xmlns="" id="{BCA1D7DF-641C-44F0-A062-3F6424B93DEF}"/>
              </a:ext>
            </a:extLst>
          </p:cNvPr>
          <p:cNvSpPr>
            <a:spLocks noGrp="1"/>
          </p:cNvSpPr>
          <p:nvPr>
            <p:ph type="body" idx="1"/>
          </p:nvPr>
        </p:nvSpPr>
        <p:spPr>
          <a:xfrm>
            <a:off x="4785783" y="1203304"/>
            <a:ext cx="3122084" cy="1500187"/>
          </a:xfrm>
        </p:spPr>
        <p:txBody>
          <a:bodyPr>
            <a:noAutofit/>
          </a:bodyPr>
          <a:lstStyle/>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Акция «Поможем городской синичке»</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Выставка «Народная игрушка»</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рождения М.Ю.Лермонтова</a:t>
            </a:r>
            <a:r>
              <a:rPr lang="en-US" sz="1000" dirty="0" smtClean="0">
                <a:latin typeface="Arial" pitchFamily="34" charset="0"/>
                <a:cs typeface="Arial" pitchFamily="34" charset="0"/>
              </a:rPr>
              <a:t> </a:t>
            </a:r>
            <a:endParaRPr lang="ru-RU" sz="1000" dirty="0" smtClean="0">
              <a:latin typeface="Arial" pitchFamily="34" charset="0"/>
              <a:cs typeface="Arial" pitchFamily="34" charset="0"/>
            </a:endParaRP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повара</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рождения </a:t>
            </a:r>
            <a:r>
              <a:rPr lang="ru-RU" sz="1000" dirty="0" err="1" smtClean="0">
                <a:latin typeface="Arial" pitchFamily="34" charset="0"/>
                <a:cs typeface="Arial" pitchFamily="34" charset="0"/>
              </a:rPr>
              <a:t>Винни-Пуха</a:t>
            </a:r>
            <a:endParaRPr lang="ru-RU" sz="1000" dirty="0" smtClean="0">
              <a:latin typeface="Arial" pitchFamily="34" charset="0"/>
              <a:cs typeface="Arial" pitchFamily="34" charset="0"/>
            </a:endParaRP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Осенние фантазии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Мини-праздник «Мыльные пузыри»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знакомства с домашними животными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Юные пожарные</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детства</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Веселые колечки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Телевизионная игра «Я здоровье берегу – сам себе я помогу»</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военного разведчика</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памяти С. Маршака</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полиции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Тематическое занятие ко Дню полиции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слепых</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В мире доброты</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Мир похож на большой круг, Если рядом с тобой друг!</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Чистота – залог здоровья!</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доброты у малышей!</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толерантности «Цветок дружбы»</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Малыши-крепыши!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Всемирный день ребенка!</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Знакомьтесь, театр!</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Всемирный день приветствий.</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Международный день ребенка!</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ребенка в 1 младшей группе.</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Выставка-конкурс, посвященная Дню Матери!</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День правовой помощи детям.</a:t>
            </a:r>
          </a:p>
          <a:p>
            <a:pPr algn="l">
              <a:lnSpc>
                <a:spcPct val="80000"/>
              </a:lnSpc>
              <a:spcBef>
                <a:spcPts val="0"/>
              </a:spcBef>
            </a:pPr>
            <a:r>
              <a:rPr lang="en-US" sz="1000" dirty="0" smtClean="0">
                <a:latin typeface="Arial" pitchFamily="34" charset="0"/>
                <a:cs typeface="Arial" pitchFamily="34" charset="0"/>
              </a:rPr>
              <a:t>●</a:t>
            </a:r>
            <a:r>
              <a:rPr lang="ru-RU" sz="1000" dirty="0" smtClean="0">
                <a:latin typeface="Arial" pitchFamily="34" charset="0"/>
                <a:cs typeface="Arial" pitchFamily="34" charset="0"/>
              </a:rPr>
              <a:t> Вечер, посвященный Дню Матери!</a:t>
            </a:r>
            <a:endParaRPr lang="ru-RU" sz="1000" dirty="0"/>
          </a:p>
        </p:txBody>
      </p:sp>
      <p:sp>
        <p:nvSpPr>
          <p:cNvPr id="11" name="TextBox 10"/>
          <p:cNvSpPr txBox="1"/>
          <p:nvPr/>
        </p:nvSpPr>
        <p:spPr>
          <a:xfrm>
            <a:off x="905932" y="1261533"/>
            <a:ext cx="3869267" cy="3914918"/>
          </a:xfrm>
          <a:prstGeom prst="rect">
            <a:avLst/>
          </a:prstGeom>
          <a:noFill/>
        </p:spPr>
        <p:txBody>
          <a:bodyPr wrap="square" rtlCol="0">
            <a:spAutoFit/>
          </a:bodyPr>
          <a:lstStyle/>
          <a:p>
            <a:pPr algn="r">
              <a:lnSpc>
                <a:spcPct val="80000"/>
              </a:lnSpc>
              <a:buNone/>
            </a:pPr>
            <a:r>
              <a:rPr lang="ru-RU" sz="900" b="1" i="1" dirty="0" smtClean="0">
                <a:latin typeface="Arial" pitchFamily="34" charset="0"/>
                <a:cs typeface="Arial" pitchFamily="34" charset="0"/>
              </a:rPr>
              <a:t>ВАМ, РОДИТЕЛИ</a:t>
            </a:r>
            <a:endParaRPr lang="ru-RU" sz="900" i="1" dirty="0" smtClean="0">
              <a:latin typeface="Arial" pitchFamily="34" charset="0"/>
              <a:cs typeface="Arial" pitchFamily="34" charset="0"/>
            </a:endParaRPr>
          </a:p>
          <a:p>
            <a:pPr algn="r">
              <a:lnSpc>
                <a:spcPct val="80000"/>
              </a:lnSpc>
              <a:buNone/>
            </a:pPr>
            <a:r>
              <a:rPr lang="ru-RU" sz="900" i="1" dirty="0" smtClean="0">
                <a:latin typeface="Arial" pitchFamily="34" charset="0"/>
                <a:cs typeface="Arial" pitchFamily="34" charset="0"/>
              </a:rPr>
              <a:t>Поздравляем с золотой осенью</a:t>
            </a:r>
            <a:endParaRPr lang="ru-RU" sz="900" b="1" i="1" dirty="0" smtClean="0">
              <a:latin typeface="Arial" pitchFamily="34" charset="0"/>
              <a:cs typeface="Arial" pitchFamily="34" charset="0"/>
            </a:endParaRPr>
          </a:p>
          <a:p>
            <a:pPr algn="r">
              <a:lnSpc>
                <a:spcPct val="80000"/>
              </a:lnSpc>
              <a:buNone/>
            </a:pPr>
            <a:r>
              <a:rPr lang="ru-RU" sz="900" b="1" i="1" dirty="0" smtClean="0">
                <a:latin typeface="Arial" pitchFamily="34" charset="0"/>
                <a:cs typeface="Arial" pitchFamily="34" charset="0"/>
              </a:rPr>
              <a:t>НАШИ  ПРАЗДНИКИ</a:t>
            </a:r>
          </a:p>
          <a:p>
            <a:pPr algn="r">
              <a:lnSpc>
                <a:spcPct val="80000"/>
              </a:lnSpc>
              <a:buNone/>
            </a:pPr>
            <a:r>
              <a:rPr lang="ru-RU" sz="900" dirty="0" smtClean="0">
                <a:latin typeface="Arial" pitchFamily="34" charset="0"/>
                <a:cs typeface="Arial" pitchFamily="34" charset="0"/>
              </a:rPr>
              <a:t>● День знаний!</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знаний в средней группе</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дошкольного работника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Осенние праздники в детском саду</a:t>
            </a:r>
          </a:p>
          <a:p>
            <a:pPr algn="r">
              <a:lnSpc>
                <a:spcPct val="80000"/>
              </a:lnSpc>
              <a:buNone/>
            </a:pPr>
            <a:r>
              <a:rPr lang="ru-RU" sz="900" b="1" i="1" dirty="0" smtClean="0">
                <a:latin typeface="Arial" pitchFamily="34" charset="0"/>
                <a:cs typeface="Arial" pitchFamily="34" charset="0"/>
              </a:rPr>
              <a:t>УВЛЕКАТЕЛЬНЫЙ МИР</a:t>
            </a:r>
            <a:endParaRPr lang="ru-RU" sz="900" dirty="0" smtClean="0">
              <a:latin typeface="Arial" pitchFamily="34" charset="0"/>
              <a:cs typeface="Arial" pitchFamily="34" charset="0"/>
            </a:endParaRPr>
          </a:p>
          <a:p>
            <a:pPr algn="r">
              <a:lnSpc>
                <a:spcPct val="80000"/>
              </a:lnSpc>
              <a:buNone/>
            </a:pPr>
            <a:r>
              <a:rPr lang="ru-RU" sz="900" dirty="0" smtClean="0">
                <a:latin typeface="Arial" pitchFamily="34" charset="0"/>
                <a:cs typeface="Arial" pitchFamily="34" charset="0"/>
              </a:rPr>
              <a:t>● Начало учебного года и спорт</a:t>
            </a:r>
          </a:p>
          <a:p>
            <a:pPr algn="r">
              <a:lnSpc>
                <a:spcPct val="80000"/>
              </a:lnSpc>
              <a:buNone/>
            </a:pPr>
            <a:r>
              <a:rPr lang="ru-RU" sz="900" dirty="0" smtClean="0">
                <a:latin typeface="Arial" pitchFamily="34" charset="0"/>
                <a:cs typeface="Arial" pitchFamily="34" charset="0"/>
              </a:rPr>
              <a:t>● Родительские собрания к новому учебному году</a:t>
            </a:r>
          </a:p>
          <a:p>
            <a:pPr algn="r">
              <a:lnSpc>
                <a:spcPct val="80000"/>
              </a:lnSpc>
              <a:buNone/>
            </a:pPr>
            <a:r>
              <a:rPr lang="ru-RU" sz="900" dirty="0" smtClean="0">
                <a:latin typeface="Arial" pitchFamily="34" charset="0"/>
                <a:cs typeface="Arial" pitchFamily="34" charset="0"/>
              </a:rPr>
              <a:t>● Малыши и безопасность</a:t>
            </a:r>
          </a:p>
          <a:p>
            <a:pPr algn="r">
              <a:lnSpc>
                <a:spcPct val="80000"/>
              </a:lnSpc>
              <a:buNone/>
            </a:pPr>
            <a:r>
              <a:rPr lang="ru-RU" sz="900" dirty="0" smtClean="0">
                <a:latin typeface="Arial" pitchFamily="34" charset="0"/>
                <a:cs typeface="Arial" pitchFamily="34" charset="0"/>
              </a:rPr>
              <a:t>● Безопасность на отдыхе</a:t>
            </a:r>
          </a:p>
          <a:p>
            <a:pPr algn="r">
              <a:lnSpc>
                <a:spcPct val="80000"/>
              </a:lnSpc>
              <a:buNone/>
            </a:pPr>
            <a:r>
              <a:rPr lang="ru-RU" sz="900" dirty="0" smtClean="0">
                <a:latin typeface="Arial" pitchFamily="34" charset="0"/>
                <a:cs typeface="Arial" pitchFamily="34" charset="0"/>
              </a:rPr>
              <a:t>● Вопросы безопасности и поведения в чрезвычайных ситуациях</a:t>
            </a:r>
          </a:p>
          <a:p>
            <a:pPr algn="r">
              <a:lnSpc>
                <a:spcPct val="80000"/>
              </a:lnSpc>
              <a:buNone/>
            </a:pPr>
            <a:r>
              <a:rPr lang="ru-RU" sz="900" dirty="0" smtClean="0">
                <a:latin typeface="Arial" pitchFamily="34" charset="0"/>
                <a:cs typeface="Arial" pitchFamily="34" charset="0"/>
              </a:rPr>
              <a:t>● Безопасности нас учат сотрудники ГИБДД</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Практическая тренировка по эвакуации при ЧС</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Тульской области</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Сбор урожая на огороде в детском саду</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Спартакиада – 2019!</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парикмахера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Мы – парикмахеры!</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Мир на всей планете!</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Спектакль «Третий лишний»</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безопасности на железной дороге</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Мы за безопасность!</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Все девчата хороши – веселимся от души!</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Ребята и зверята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День врача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Всемирный день улыбки!.</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Экскурсия «Вот моя улица!»</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МО «Эффективные технологии </a:t>
            </a:r>
          </a:p>
          <a:p>
            <a:pPr algn="r">
              <a:lnSpc>
                <a:spcPct val="80000"/>
              </a:lnSpc>
              <a:buNone/>
            </a:pPr>
            <a:r>
              <a:rPr lang="ru-RU" sz="900" dirty="0" smtClean="0">
                <a:latin typeface="Arial" pitchFamily="34" charset="0"/>
                <a:cs typeface="Arial" pitchFamily="34" charset="0"/>
              </a:rPr>
              <a:t>развития речи дошкольников»</a:t>
            </a:r>
          </a:p>
          <a:p>
            <a:pPr algn="r">
              <a:lnSpc>
                <a:spcPct val="80000"/>
              </a:lnSpc>
              <a:buNone/>
            </a:pPr>
            <a:r>
              <a:rPr lang="en-US" sz="900" dirty="0" smtClean="0">
                <a:latin typeface="Arial" pitchFamily="34" charset="0"/>
                <a:cs typeface="Arial" pitchFamily="34" charset="0"/>
              </a:rPr>
              <a:t>●</a:t>
            </a:r>
            <a:r>
              <a:rPr lang="ru-RU" sz="900" dirty="0" smtClean="0">
                <a:latin typeface="Arial" pitchFamily="34" charset="0"/>
                <a:cs typeface="Arial" pitchFamily="34" charset="0"/>
              </a:rPr>
              <a:t> Осень золотая</a:t>
            </a:r>
          </a:p>
          <a:p>
            <a:endParaRPr lang="ru-RU" dirty="0"/>
          </a:p>
        </p:txBody>
      </p:sp>
    </p:spTree>
    <p:extLst>
      <p:ext uri="{BB962C8B-B14F-4D97-AF65-F5344CB8AC3E}">
        <p14:creationId xmlns:p14="http://schemas.microsoft.com/office/powerpoint/2010/main" xmlns="" val="2711432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Мы – парикмахеры!</a:t>
            </a:r>
            <a:endParaRPr lang="ru-RU" dirty="0"/>
          </a:p>
        </p:txBody>
      </p:sp>
      <p:sp>
        <p:nvSpPr>
          <p:cNvPr id="4" name="Содержимое 3"/>
          <p:cNvSpPr>
            <a:spLocks noGrp="1"/>
          </p:cNvSpPr>
          <p:nvPr>
            <p:ph sz="half" idx="2"/>
          </p:nvPr>
        </p:nvSpPr>
        <p:spPr>
          <a:xfrm>
            <a:off x="4629150" y="1312333"/>
            <a:ext cx="3886200" cy="4864630"/>
          </a:xfrm>
        </p:spPr>
        <p:txBody>
          <a:bodyPr>
            <a:normAutofit fontScale="62500" lnSpcReduction="20000"/>
          </a:bodyPr>
          <a:lstStyle/>
          <a:p>
            <a:pPr algn="just">
              <a:buNone/>
            </a:pPr>
            <a:r>
              <a:rPr lang="ru-RU" dirty="0" smtClean="0"/>
              <a:t>         Педагог с детьми средней группы отметили "День парикмахера". Ребята сыграли в сюжетно-ролевую игру, в которой парикмахер помыла, расчесала и сделала красивую прическу своему клиенту. А ожидающие своей очереди выбирали прически по каталогу. Все красавицы отметили, что очень красивые, стильные и модные  прически делает этот мастер-парикмахер.</a:t>
            </a:r>
          </a:p>
          <a:p>
            <a:pPr algn="just">
              <a:buNone/>
            </a:pPr>
            <a:r>
              <a:rPr lang="ru-RU" dirty="0" smtClean="0"/>
              <a:t>         Далее модницы </a:t>
            </a:r>
            <a:r>
              <a:rPr lang="ru-RU" dirty="0" err="1" smtClean="0"/>
              <a:t>продефелировали</a:t>
            </a:r>
            <a:r>
              <a:rPr lang="ru-RU" dirty="0" smtClean="0"/>
              <a:t> перед зрителями с новыми прическами.</a:t>
            </a:r>
          </a:p>
          <a:p>
            <a:pPr algn="just">
              <a:buNone/>
            </a:pPr>
            <a:r>
              <a:rPr lang="ru-RU" dirty="0" smtClean="0"/>
              <a:t>         В конце праздника была проведена игра "Собери красивую картинку", которая закрепила знания детей об этой профессии.</a:t>
            </a:r>
          </a:p>
          <a:p>
            <a:endParaRPr lang="ru-RU" dirty="0"/>
          </a:p>
        </p:txBody>
      </p:sp>
      <p:pic>
        <p:nvPicPr>
          <p:cNvPr id="32770" name="Picture 2" descr="photo_1568722680"/>
          <p:cNvPicPr>
            <a:picLocks noChangeAspect="1" noChangeArrowheads="1"/>
          </p:cNvPicPr>
          <p:nvPr/>
        </p:nvPicPr>
        <p:blipFill>
          <a:blip r:embed="rId2"/>
          <a:srcRect/>
          <a:stretch>
            <a:fillRect/>
          </a:stretch>
        </p:blipFill>
        <p:spPr bwMode="auto">
          <a:xfrm>
            <a:off x="807508" y="1452033"/>
            <a:ext cx="1905000" cy="1514475"/>
          </a:xfrm>
          <a:prstGeom prst="rect">
            <a:avLst/>
          </a:prstGeom>
          <a:ln>
            <a:noFill/>
          </a:ln>
          <a:effectLst>
            <a:outerShdw blurRad="190500" algn="tl" rotWithShape="0">
              <a:srgbClr val="000000">
                <a:alpha val="70000"/>
              </a:srgbClr>
            </a:outerShdw>
          </a:effectLst>
        </p:spPr>
      </p:pic>
      <p:pic>
        <p:nvPicPr>
          <p:cNvPr id="32772" name="Picture 4" descr="photo_1568722747"/>
          <p:cNvPicPr>
            <a:picLocks noChangeAspect="1" noChangeArrowheads="1"/>
          </p:cNvPicPr>
          <p:nvPr/>
        </p:nvPicPr>
        <p:blipFill>
          <a:blip r:embed="rId3"/>
          <a:srcRect/>
          <a:stretch>
            <a:fillRect/>
          </a:stretch>
        </p:blipFill>
        <p:spPr bwMode="auto">
          <a:xfrm>
            <a:off x="2788709" y="1861078"/>
            <a:ext cx="1905000" cy="1866901"/>
          </a:xfrm>
          <a:prstGeom prst="rect">
            <a:avLst/>
          </a:prstGeom>
          <a:ln>
            <a:noFill/>
          </a:ln>
          <a:effectLst>
            <a:outerShdw blurRad="190500" algn="tl" rotWithShape="0">
              <a:srgbClr val="000000">
                <a:alpha val="70000"/>
              </a:srgbClr>
            </a:outerShdw>
          </a:effectLst>
        </p:spPr>
      </p:pic>
      <p:pic>
        <p:nvPicPr>
          <p:cNvPr id="48130" name="Picture 2" descr="https://avatars.mds.yandex.net/get-pdb/1522705/f799ca2b-1b08-4faa-8e7b-04fa6cf4f4bd/s1200"/>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752474" y="3725333"/>
            <a:ext cx="2429934" cy="2429934"/>
          </a:xfrm>
          <a:prstGeom prst="rect">
            <a:avLst/>
          </a:prstGeom>
          <a:noFill/>
        </p:spPr>
      </p:pic>
      <p:pic>
        <p:nvPicPr>
          <p:cNvPr id="48132" name="Picture 4" descr="https://main-cdn.goods.ru/hlr-system/1628137617/100023258450b0.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123605" y="4946779"/>
            <a:ext cx="2587620" cy="153022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Мир на всей планете!</a:t>
            </a:r>
            <a:endParaRPr lang="ru-RU" dirty="0"/>
          </a:p>
        </p:txBody>
      </p:sp>
      <p:sp>
        <p:nvSpPr>
          <p:cNvPr id="3" name="Содержимое 2"/>
          <p:cNvSpPr>
            <a:spLocks noGrp="1"/>
          </p:cNvSpPr>
          <p:nvPr>
            <p:ph sz="half" idx="1"/>
          </p:nvPr>
        </p:nvSpPr>
        <p:spPr>
          <a:xfrm>
            <a:off x="628650" y="1371600"/>
            <a:ext cx="3886200" cy="4805363"/>
          </a:xfrm>
        </p:spPr>
        <p:txBody>
          <a:bodyPr>
            <a:normAutofit fontScale="47500" lnSpcReduction="20000"/>
          </a:bodyPr>
          <a:lstStyle/>
          <a:p>
            <a:pPr algn="just">
              <a:buNone/>
            </a:pPr>
            <a:r>
              <a:rPr lang="ru-RU" dirty="0" smtClean="0"/>
              <a:t>            Накануне  праздника «Международного Дня Мира» было проведено познавательное мероприятие "Мир на всей планете».</a:t>
            </a:r>
          </a:p>
          <a:p>
            <a:pPr algn="just">
              <a:buNone/>
            </a:pPr>
            <a:r>
              <a:rPr lang="ru-RU" dirty="0" smtClean="0"/>
              <a:t>           Всё началось с </a:t>
            </a:r>
            <a:r>
              <a:rPr lang="ru-RU" dirty="0" err="1" smtClean="0"/>
              <a:t>флэшмоба</a:t>
            </a:r>
            <a:r>
              <a:rPr lang="ru-RU" dirty="0" smtClean="0"/>
              <a:t> «Дружат дети всей земли» под песню «Улыбка» В. </a:t>
            </a:r>
            <a:r>
              <a:rPr lang="ru-RU" dirty="0" err="1" smtClean="0"/>
              <a:t>Шаинского</a:t>
            </a:r>
            <a:r>
              <a:rPr lang="ru-RU" dirty="0" smtClean="0"/>
              <a:t>. Во время мероприятия ребята из подготовительной группы   познакомились с такими понятиями как: война, мир и дружба, доброта и милосердие. Узнали, что нужно делать, чтобы сохранить мир вокруг себя.</a:t>
            </a:r>
          </a:p>
          <a:p>
            <a:pPr algn="just">
              <a:buNone/>
            </a:pPr>
            <a:r>
              <a:rPr lang="ru-RU" dirty="0" smtClean="0"/>
              <a:t>           В игровой форме ребята узнали  о том, как важен мир на Земле, что от всех нас и каждого в отдельности зависит мир на планете. Ребята читали стихотворения о мире и дружбе, а так же играли в интересную игру "Кто дружнее?".  Преодолевали полосу препятствий, где дошкольники должны  были  донести до финиша «Воздушный шарик Дружбы»</a:t>
            </a:r>
          </a:p>
          <a:p>
            <a:pPr algn="just">
              <a:buNone/>
            </a:pPr>
            <a:r>
              <a:rPr lang="ru-RU" dirty="0" smtClean="0"/>
              <a:t>           Своё понимание мира, доброты и дружбы дети отразили в  акции «День мира, во всем мире!»  На белых  листах дети обводили  свои  ладошки, вырезали  их, и фиксировали на «</a:t>
            </a:r>
            <a:r>
              <a:rPr lang="ru-RU" dirty="0" err="1" smtClean="0"/>
              <a:t>Голубой</a:t>
            </a:r>
            <a:r>
              <a:rPr lang="ru-RU" dirty="0" smtClean="0"/>
              <a:t> небосвод». Участвуя  в акции  по изготовлению  российского символа мира - белого голубя,  дошкольники   призывали  всех жить в мире добра и дружбы.</a:t>
            </a:r>
          </a:p>
          <a:p>
            <a:endParaRPr lang="ru-RU" dirty="0"/>
          </a:p>
        </p:txBody>
      </p:sp>
      <p:pic>
        <p:nvPicPr>
          <p:cNvPr id="33794" name="Picture 2" descr="IMG_7188"/>
          <p:cNvPicPr>
            <a:picLocks noChangeAspect="1" noChangeArrowheads="1"/>
          </p:cNvPicPr>
          <p:nvPr/>
        </p:nvPicPr>
        <p:blipFill>
          <a:blip r:embed="rId2"/>
          <a:srcRect/>
          <a:stretch>
            <a:fillRect/>
          </a:stretch>
        </p:blipFill>
        <p:spPr bwMode="auto">
          <a:xfrm>
            <a:off x="4702175" y="1540933"/>
            <a:ext cx="1905000" cy="1428750"/>
          </a:xfrm>
          <a:prstGeom prst="rect">
            <a:avLst/>
          </a:prstGeom>
          <a:ln>
            <a:noFill/>
          </a:ln>
          <a:effectLst>
            <a:outerShdw blurRad="292100" dist="139700" dir="2700000" algn="tl" rotWithShape="0">
              <a:srgbClr val="333333">
                <a:alpha val="65000"/>
              </a:srgbClr>
            </a:outerShdw>
          </a:effectLst>
        </p:spPr>
      </p:pic>
      <p:pic>
        <p:nvPicPr>
          <p:cNvPr id="33796" name="Picture 4" descr="IMG_7203"/>
          <p:cNvPicPr>
            <a:picLocks noChangeAspect="1" noChangeArrowheads="1"/>
          </p:cNvPicPr>
          <p:nvPr/>
        </p:nvPicPr>
        <p:blipFill>
          <a:blip r:embed="rId3"/>
          <a:srcRect/>
          <a:stretch>
            <a:fillRect/>
          </a:stretch>
        </p:blipFill>
        <p:spPr bwMode="auto">
          <a:xfrm>
            <a:off x="6768042" y="2048934"/>
            <a:ext cx="1905000" cy="1428750"/>
          </a:xfrm>
          <a:prstGeom prst="rect">
            <a:avLst/>
          </a:prstGeom>
          <a:ln>
            <a:noFill/>
          </a:ln>
          <a:effectLst>
            <a:outerShdw blurRad="292100" dist="139700" dir="2700000" algn="tl" rotWithShape="0">
              <a:srgbClr val="333333">
                <a:alpha val="65000"/>
              </a:srgbClr>
            </a:outerShdw>
          </a:effectLst>
        </p:spPr>
      </p:pic>
      <p:pic>
        <p:nvPicPr>
          <p:cNvPr id="47106" name="Picture 2" descr="http://itd1.mycdn.me/image?id=878357299548&amp;t=20&amp;plc=WEB&amp;tkn=*p5aSm0QiP2OsobKisU4dewFFzi8"/>
          <p:cNvPicPr>
            <a:picLocks noChangeAspect="1" noChangeArrowheads="1"/>
          </p:cNvPicPr>
          <p:nvPr/>
        </p:nvPicPr>
        <p:blipFill>
          <a:blip r:embed="rId4" cstate="print"/>
          <a:srcRect/>
          <a:stretch>
            <a:fillRect/>
          </a:stretch>
        </p:blipFill>
        <p:spPr bwMode="auto">
          <a:xfrm>
            <a:off x="4902437" y="3520546"/>
            <a:ext cx="2407470" cy="2380721"/>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«Третий лишний!»</a:t>
            </a:r>
            <a:endParaRPr lang="ru-RU" dirty="0"/>
          </a:p>
        </p:txBody>
      </p:sp>
      <p:sp>
        <p:nvSpPr>
          <p:cNvPr id="4" name="Содержимое 3"/>
          <p:cNvSpPr>
            <a:spLocks noGrp="1"/>
          </p:cNvSpPr>
          <p:nvPr>
            <p:ph sz="half" idx="2"/>
          </p:nvPr>
        </p:nvSpPr>
        <p:spPr>
          <a:xfrm>
            <a:off x="4629150" y="1447800"/>
            <a:ext cx="3886200" cy="4729163"/>
          </a:xfrm>
        </p:spPr>
        <p:txBody>
          <a:bodyPr>
            <a:normAutofit fontScale="85000" lnSpcReduction="20000"/>
          </a:bodyPr>
          <a:lstStyle/>
          <a:p>
            <a:pPr algn="just">
              <a:buNone/>
            </a:pPr>
            <a:r>
              <a:rPr lang="ru-RU" dirty="0" smtClean="0"/>
              <a:t>         Наше дошкольное учреждение в рамках договора о социальном сотрудничестве посетил коллектив Молодежного театра с прекрасным представлением "Третий лишний". Воспитанники и педагоги детского сада испытали море положительных эмоций. Мы очень благодарны нашим гостям за замечательное выступление, которое подарило нам хорошее настроение на долгое время!</a:t>
            </a:r>
            <a:endParaRPr lang="ru-RU" dirty="0"/>
          </a:p>
        </p:txBody>
      </p:sp>
      <p:pic>
        <p:nvPicPr>
          <p:cNvPr id="34818" name="Picture 2" descr="IMG_7166"/>
          <p:cNvPicPr>
            <a:picLocks noChangeAspect="1" noChangeArrowheads="1"/>
          </p:cNvPicPr>
          <p:nvPr/>
        </p:nvPicPr>
        <p:blipFill>
          <a:blip r:embed="rId2"/>
          <a:srcRect/>
          <a:stretch>
            <a:fillRect/>
          </a:stretch>
        </p:blipFill>
        <p:spPr bwMode="auto">
          <a:xfrm>
            <a:off x="536575" y="1320800"/>
            <a:ext cx="190500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820" name="Picture 4" descr="IMG_7174"/>
          <p:cNvPicPr>
            <a:picLocks noChangeAspect="1" noChangeArrowheads="1"/>
          </p:cNvPicPr>
          <p:nvPr/>
        </p:nvPicPr>
        <p:blipFill>
          <a:blip r:embed="rId3"/>
          <a:srcRect/>
          <a:stretch>
            <a:fillRect/>
          </a:stretch>
        </p:blipFill>
        <p:spPr bwMode="auto">
          <a:xfrm>
            <a:off x="2585508" y="1913467"/>
            <a:ext cx="190500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082" name="Picture 2" descr="https://vao.mos.ru/upload/medialibrary/7c6/kukolnyy-teatr3.jpg"/>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658215" y="3669771"/>
            <a:ext cx="2757025" cy="272256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безопасности </a:t>
            </a:r>
            <a:br>
              <a:rPr lang="ru-RU" dirty="0" smtClean="0"/>
            </a:br>
            <a:r>
              <a:rPr lang="ru-RU" dirty="0" smtClean="0"/>
              <a:t>на железной дороге</a:t>
            </a:r>
            <a:endParaRPr lang="ru-RU" dirty="0"/>
          </a:p>
        </p:txBody>
      </p:sp>
      <p:sp>
        <p:nvSpPr>
          <p:cNvPr id="3" name="Содержимое 2"/>
          <p:cNvSpPr>
            <a:spLocks noGrp="1"/>
          </p:cNvSpPr>
          <p:nvPr>
            <p:ph sz="half" idx="1"/>
          </p:nvPr>
        </p:nvSpPr>
        <p:spPr/>
        <p:txBody>
          <a:bodyPr>
            <a:normAutofit fontScale="62500" lnSpcReduction="20000"/>
          </a:bodyPr>
          <a:lstStyle/>
          <a:p>
            <a:pPr algn="just">
              <a:buNone/>
            </a:pPr>
            <a:r>
              <a:rPr lang="ru-RU" dirty="0" smtClean="0"/>
              <a:t>         Воспитанники нашего учреждения приняли участие в мероприятиях, посвященных Дню безопасности на железной дороге. Ребята побеседовали с педагогом о правилах поведения на железной дороге, о железнодорожном транспорте, об опасности подстерегающей нас возле железнодорожного полотна и транспорта. Совместно выработали и сформулировали  правила безопасности при ожидании поезда. Также ребята катались на поезде, при этом вспомнили правила поведения в поезде. Наши воспитанники хорошо знакомы с вопросами безопасности на железной дороге.</a:t>
            </a:r>
            <a:endParaRPr lang="ru-RU" dirty="0"/>
          </a:p>
        </p:txBody>
      </p:sp>
      <p:pic>
        <p:nvPicPr>
          <p:cNvPr id="35844" name="Picture 4" descr="photo_1569329776"/>
          <p:cNvPicPr>
            <a:picLocks noChangeAspect="1" noChangeArrowheads="1"/>
          </p:cNvPicPr>
          <p:nvPr/>
        </p:nvPicPr>
        <p:blipFill>
          <a:blip r:embed="rId2"/>
          <a:srcRect/>
          <a:stretch>
            <a:fillRect/>
          </a:stretch>
        </p:blipFill>
        <p:spPr bwMode="auto">
          <a:xfrm>
            <a:off x="4752975" y="1625600"/>
            <a:ext cx="1905000" cy="1428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846" name="Picture 6" descr="photo_1569329720"/>
          <p:cNvPicPr>
            <a:picLocks noChangeAspect="1" noChangeArrowheads="1"/>
          </p:cNvPicPr>
          <p:nvPr/>
        </p:nvPicPr>
        <p:blipFill>
          <a:blip r:embed="rId3"/>
          <a:srcRect/>
          <a:stretch>
            <a:fillRect/>
          </a:stretch>
        </p:blipFill>
        <p:spPr bwMode="auto">
          <a:xfrm>
            <a:off x="6683374" y="2150533"/>
            <a:ext cx="1905000" cy="14287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058" name="Picture 2" descr="http://school78saratov.ucoz.net/bezopasnost/gd.jpg"/>
          <p:cNvPicPr>
            <a:picLocks noChangeAspect="1" noChangeArrowheads="1"/>
          </p:cNvPicPr>
          <p:nvPr/>
        </p:nvPicPr>
        <p:blipFill>
          <a:blip r:embed="rId4" cstate="print"/>
          <a:srcRect/>
          <a:stretch>
            <a:fillRect/>
          </a:stretch>
        </p:blipFill>
        <p:spPr bwMode="auto">
          <a:xfrm>
            <a:off x="5003800" y="3641198"/>
            <a:ext cx="2405590" cy="2556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Мы за безопасность!</a:t>
            </a:r>
            <a:endParaRPr lang="ru-RU" dirty="0"/>
          </a:p>
        </p:txBody>
      </p:sp>
      <p:sp>
        <p:nvSpPr>
          <p:cNvPr id="4" name="Содержимое 3"/>
          <p:cNvSpPr>
            <a:spLocks noGrp="1"/>
          </p:cNvSpPr>
          <p:nvPr>
            <p:ph sz="half" idx="2"/>
          </p:nvPr>
        </p:nvSpPr>
        <p:spPr>
          <a:xfrm>
            <a:off x="4629150" y="1439333"/>
            <a:ext cx="3886200" cy="4737630"/>
          </a:xfrm>
        </p:spPr>
        <p:txBody>
          <a:bodyPr>
            <a:normAutofit fontScale="55000" lnSpcReduction="20000"/>
          </a:bodyPr>
          <a:lstStyle/>
          <a:p>
            <a:pPr algn="r">
              <a:buNone/>
            </a:pPr>
            <a:r>
              <a:rPr lang="ru-RU" dirty="0" smtClean="0"/>
              <a:t>Рельсы новые блестят,</a:t>
            </a:r>
          </a:p>
          <a:p>
            <a:pPr algn="r">
              <a:buNone/>
            </a:pPr>
            <a:r>
              <a:rPr lang="ru-RU" dirty="0" smtClean="0"/>
              <a:t>Так и манят всех ребят,</a:t>
            </a:r>
          </a:p>
          <a:p>
            <a:pPr algn="r">
              <a:buNone/>
            </a:pPr>
            <a:r>
              <a:rPr lang="ru-RU" dirty="0" smtClean="0"/>
              <a:t>Постоять на них ногами,</a:t>
            </a:r>
          </a:p>
          <a:p>
            <a:pPr algn="r">
              <a:buNone/>
            </a:pPr>
            <a:r>
              <a:rPr lang="ru-RU" dirty="0" smtClean="0"/>
              <a:t>Посчитать длину шагами,</a:t>
            </a:r>
          </a:p>
          <a:p>
            <a:pPr algn="r">
              <a:buNone/>
            </a:pPr>
            <a:r>
              <a:rPr lang="ru-RU" dirty="0" smtClean="0"/>
              <a:t>Скажем прямо вам, друзья -</a:t>
            </a:r>
          </a:p>
          <a:p>
            <a:pPr algn="r">
              <a:buNone/>
            </a:pPr>
            <a:r>
              <a:rPr lang="ru-RU" dirty="0" smtClean="0"/>
              <a:t>Делать этого нельзя!</a:t>
            </a:r>
          </a:p>
          <a:p>
            <a:pPr algn="just">
              <a:buNone/>
            </a:pPr>
            <a:r>
              <a:rPr lang="ru-RU" dirty="0" smtClean="0"/>
              <a:t>          В первой младшей группе прошло тематическое мероприятие и правилах безопасного поведения на железной дороге. Ребята познакомились с познавательной презентацией, разобрали подробно информацию на каждом слайде, ведь железная дорога - это зона повышенной опасности. Дети поиграли в игру "Поезд", разгадывали загадки, рассматривали картинки и иллюстрации с изображением платформы, шлагбаума, переезда. Итогом стал просмотр обучающих мультфильмов "Аркадий Паровозов" серии "Хождение по железнодорожным путям - опасно!", и "Никогда не высовывайтесь из окон транспорта".</a:t>
            </a:r>
          </a:p>
          <a:p>
            <a:endParaRPr lang="ru-RU" dirty="0"/>
          </a:p>
        </p:txBody>
      </p:sp>
      <p:pic>
        <p:nvPicPr>
          <p:cNvPr id="36866" name="Picture 2" descr="photo_1569566339"/>
          <p:cNvPicPr>
            <a:picLocks noChangeAspect="1" noChangeArrowheads="1"/>
          </p:cNvPicPr>
          <p:nvPr/>
        </p:nvPicPr>
        <p:blipFill>
          <a:blip r:embed="rId2"/>
          <a:srcRect/>
          <a:stretch>
            <a:fillRect/>
          </a:stretch>
        </p:blipFill>
        <p:spPr bwMode="auto">
          <a:xfrm>
            <a:off x="748242" y="1507067"/>
            <a:ext cx="127635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868" name="Picture 4" descr="photo_1569566376"/>
          <p:cNvPicPr>
            <a:picLocks noChangeAspect="1" noChangeArrowheads="1"/>
          </p:cNvPicPr>
          <p:nvPr/>
        </p:nvPicPr>
        <p:blipFill>
          <a:blip r:embed="rId3"/>
          <a:srcRect/>
          <a:stretch>
            <a:fillRect/>
          </a:stretch>
        </p:blipFill>
        <p:spPr bwMode="auto">
          <a:xfrm>
            <a:off x="2255308" y="1693334"/>
            <a:ext cx="1905000" cy="1752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034" name="Picture 2" descr="http://d19116.edu35.ru/images/0000000AN1.JPG"/>
          <p:cNvPicPr>
            <a:picLocks noChangeAspect="1" noChangeArrowheads="1"/>
          </p:cNvPicPr>
          <p:nvPr/>
        </p:nvPicPr>
        <p:blipFill>
          <a:blip r:embed="rId4">
            <a:clrChange>
              <a:clrFrom>
                <a:srgbClr val="2064A5"/>
              </a:clrFrom>
              <a:clrTo>
                <a:srgbClr val="2064A5">
                  <a:alpha val="0"/>
                </a:srgbClr>
              </a:clrTo>
            </a:clrChange>
          </a:blip>
          <a:srcRect/>
          <a:stretch>
            <a:fillRect/>
          </a:stretch>
        </p:blipFill>
        <p:spPr bwMode="auto">
          <a:xfrm>
            <a:off x="703793" y="3846512"/>
            <a:ext cx="2999316" cy="2249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Все девчата хороши – веселимся от души!</a:t>
            </a:r>
            <a:endParaRPr lang="ru-RU" dirty="0"/>
          </a:p>
        </p:txBody>
      </p:sp>
      <p:sp>
        <p:nvSpPr>
          <p:cNvPr id="3" name="Содержимое 2"/>
          <p:cNvSpPr>
            <a:spLocks noGrp="1"/>
          </p:cNvSpPr>
          <p:nvPr>
            <p:ph sz="half" idx="1"/>
          </p:nvPr>
        </p:nvSpPr>
        <p:spPr/>
        <p:txBody>
          <a:bodyPr>
            <a:normAutofit fontScale="55000" lnSpcReduction="20000"/>
          </a:bodyPr>
          <a:lstStyle/>
          <a:p>
            <a:pPr algn="just">
              <a:buNone/>
            </a:pPr>
            <a:r>
              <a:rPr lang="ru-RU" dirty="0" smtClean="0"/>
              <a:t>          27 октября в детском саду № 14 в честь Дня дошкольного работника под руководством инструктора по физкультуре был проведён спортивный праздник  «Все девчата хороши - веселимся от души!»</a:t>
            </a:r>
          </a:p>
          <a:p>
            <a:pPr algn="just">
              <a:buNone/>
            </a:pPr>
            <a:r>
              <a:rPr lang="ru-RU" dirty="0" smtClean="0"/>
              <a:t>           В данном мероприятии принимали участие сотрудники </a:t>
            </a:r>
            <a:r>
              <a:rPr lang="ru-RU" dirty="0" err="1" smtClean="0"/>
              <a:t>д</a:t>
            </a:r>
            <a:r>
              <a:rPr lang="ru-RU" dirty="0" smtClean="0"/>
              <a:t> /с №14.</a:t>
            </a:r>
          </a:p>
          <a:p>
            <a:pPr algn="just">
              <a:buNone/>
            </a:pPr>
            <a:r>
              <a:rPr lang="ru-RU" dirty="0" smtClean="0"/>
              <a:t>           Главная идея праздника - «Легко ли работать в другой должности». Девчата поделились на 2 команды: «Улыбки» и «Стрелки» и приняли участие в  веселых конкурсах, играх и  эстафетах, посвящённых различным профессиям ДОУ ( воспитатель, логопед, повар, прачка и т.д.).  Болельщики  очень дружно и активно поддерживали участников. В целом спортивный праздник в детском саду прошел очень весело, интересно и ярко, со спортивным задором и шумом. Естественно, на празднике проигравших не было. По итогам, подведённым жюри, победила дружба. Все участники получили здоровый спортивный заряд и хорошее настроение на весь день!</a:t>
            </a:r>
          </a:p>
          <a:p>
            <a:endParaRPr lang="ru-RU" dirty="0"/>
          </a:p>
        </p:txBody>
      </p:sp>
      <p:pic>
        <p:nvPicPr>
          <p:cNvPr id="37890" name="Picture 2" descr="IMG_7251"/>
          <p:cNvPicPr>
            <a:picLocks noChangeAspect="1" noChangeArrowheads="1"/>
          </p:cNvPicPr>
          <p:nvPr/>
        </p:nvPicPr>
        <p:blipFill>
          <a:blip r:embed="rId2"/>
          <a:srcRect/>
          <a:stretch>
            <a:fillRect/>
          </a:stretch>
        </p:blipFill>
        <p:spPr bwMode="auto">
          <a:xfrm>
            <a:off x="4659842" y="1744133"/>
            <a:ext cx="1905000" cy="1428750"/>
          </a:xfrm>
          <a:prstGeom prst="rect">
            <a:avLst/>
          </a:prstGeom>
          <a:ln>
            <a:noFill/>
          </a:ln>
          <a:effectLst>
            <a:outerShdw blurRad="190500" algn="tl" rotWithShape="0">
              <a:srgbClr val="000000">
                <a:alpha val="70000"/>
              </a:srgbClr>
            </a:outerShdw>
          </a:effectLst>
        </p:spPr>
      </p:pic>
      <p:pic>
        <p:nvPicPr>
          <p:cNvPr id="37892" name="Picture 4" descr="IMG_7236"/>
          <p:cNvPicPr>
            <a:picLocks noChangeAspect="1" noChangeArrowheads="1"/>
          </p:cNvPicPr>
          <p:nvPr/>
        </p:nvPicPr>
        <p:blipFill>
          <a:blip r:embed="rId3"/>
          <a:srcRect/>
          <a:stretch>
            <a:fillRect/>
          </a:stretch>
        </p:blipFill>
        <p:spPr bwMode="auto">
          <a:xfrm>
            <a:off x="6683374" y="2116667"/>
            <a:ext cx="1905000" cy="1428750"/>
          </a:xfrm>
          <a:prstGeom prst="rect">
            <a:avLst/>
          </a:prstGeom>
          <a:ln>
            <a:noFill/>
          </a:ln>
          <a:effectLst>
            <a:outerShdw blurRad="190500" algn="tl" rotWithShape="0">
              <a:srgbClr val="000000">
                <a:alpha val="70000"/>
              </a:srgbClr>
            </a:outerShdw>
          </a:effectLst>
        </p:spPr>
      </p:pic>
      <p:pic>
        <p:nvPicPr>
          <p:cNvPr id="43010" name="Picture 2" descr="https://i.ytimg.com/vi/tVQkl7VLf0c/maxresdefault.jpg"/>
          <p:cNvPicPr>
            <a:picLocks noChangeAspect="1" noChangeArrowheads="1"/>
          </p:cNvPicPr>
          <p:nvPr/>
        </p:nvPicPr>
        <p:blipFill>
          <a:blip r:embed="rId4"/>
          <a:srcRect/>
          <a:stretch>
            <a:fillRect/>
          </a:stretch>
        </p:blipFill>
        <p:spPr bwMode="auto">
          <a:xfrm>
            <a:off x="4741334" y="3578614"/>
            <a:ext cx="3613490" cy="203258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Ребята и зверята</a:t>
            </a:r>
            <a:endParaRPr lang="ru-RU" dirty="0"/>
          </a:p>
        </p:txBody>
      </p:sp>
      <p:sp>
        <p:nvSpPr>
          <p:cNvPr id="4" name="Содержимое 3"/>
          <p:cNvSpPr>
            <a:spLocks noGrp="1"/>
          </p:cNvSpPr>
          <p:nvPr>
            <p:ph sz="half" idx="2"/>
          </p:nvPr>
        </p:nvSpPr>
        <p:spPr>
          <a:xfrm>
            <a:off x="4428067" y="1312333"/>
            <a:ext cx="4224866" cy="4919134"/>
          </a:xfrm>
        </p:spPr>
        <p:txBody>
          <a:bodyPr>
            <a:normAutofit fontScale="32500" lnSpcReduction="20000"/>
          </a:bodyPr>
          <a:lstStyle/>
          <a:p>
            <a:pPr>
              <a:buNone/>
            </a:pPr>
            <a:r>
              <a:rPr lang="ru-RU" dirty="0" smtClean="0"/>
              <a:t>             Всем детям, проходящим адаптацию в детском саду, присуще изменение эмоционального состояния. Для поддержки малышей в адаптационный период помогает современная </a:t>
            </a:r>
            <a:r>
              <a:rPr lang="ru-RU" dirty="0" err="1" smtClean="0"/>
              <a:t>здоровьесберегающая</a:t>
            </a:r>
            <a:r>
              <a:rPr lang="ru-RU" dirty="0" smtClean="0"/>
              <a:t> технология – </a:t>
            </a:r>
            <a:r>
              <a:rPr lang="ru-RU" dirty="0" err="1" smtClean="0"/>
              <a:t>анималотерапия</a:t>
            </a:r>
            <a:r>
              <a:rPr lang="ru-RU" dirty="0" smtClean="0"/>
              <a:t>.  </a:t>
            </a:r>
            <a:r>
              <a:rPr lang="ru-RU" dirty="0" err="1" smtClean="0"/>
              <a:t>Анималотерапия</a:t>
            </a:r>
            <a:r>
              <a:rPr lang="ru-RU" dirty="0" smtClean="0"/>
              <a:t>  выступает,  как  средство взаимодействия человека и животного. В основе </a:t>
            </a:r>
            <a:r>
              <a:rPr lang="ru-RU" dirty="0" err="1" smtClean="0"/>
              <a:t>анималотерапии</a:t>
            </a:r>
            <a:r>
              <a:rPr lang="ru-RU" dirty="0" smtClean="0"/>
              <a:t> заложен принцип подражания повадкам животных. Животные всегда вызывают положительные эмоции у детей, помогают наладить контакт с окружающим миром. С целью минимизировать отрицательные поведенческие реакции детей, а адаптационный период педагогом-психологом  проведено занятие «Ребята и зверята».</a:t>
            </a:r>
          </a:p>
          <a:p>
            <a:pPr>
              <a:buNone/>
            </a:pPr>
            <a:r>
              <a:rPr lang="ru-RU" dirty="0" smtClean="0"/>
              <a:t>                На занятии дети превратились  в домашних животных: в котят и щенят. Малыши изображали питомцев, подражали их повадкам и движениям: ползали, выгибали спинки, играли с «хвостиками», перекатывались с животика на спинку, валялись на спинках,  показывали «добрых», «ласковых» и «злых» домочадцев.</a:t>
            </a:r>
          </a:p>
          <a:p>
            <a:pPr>
              <a:buNone/>
            </a:pPr>
            <a:r>
              <a:rPr lang="ru-RU" dirty="0" smtClean="0"/>
              <a:t>                 Поиграли с  мягкими игрушками  в  упражнениях «Пожалей меня, скорей» и «</a:t>
            </a:r>
            <a:r>
              <a:rPr lang="ru-RU" dirty="0" err="1" smtClean="0"/>
              <a:t>Обнимашки</a:t>
            </a:r>
            <a:r>
              <a:rPr lang="ru-RU" dirty="0" smtClean="0"/>
              <a:t>». Обнимая пушистое существо, ребята чувствовали  тепло, покой и безопасность.</a:t>
            </a:r>
          </a:p>
          <a:p>
            <a:pPr>
              <a:buNone/>
            </a:pPr>
            <a:r>
              <a:rPr lang="ru-RU" dirty="0" smtClean="0"/>
              <a:t>                В организованном живом уголке, где содержится черепахи Даша и Паша, и белка </a:t>
            </a:r>
            <a:r>
              <a:rPr lang="ru-RU" dirty="0" err="1" smtClean="0"/>
              <a:t>Печенюшка</a:t>
            </a:r>
            <a:r>
              <a:rPr lang="ru-RU" dirty="0" smtClean="0"/>
              <a:t>, дети получили  возможность понаблюдать за повадками, образом жизни животных, узнали об особенностях их жизни в естественной среде. Вместе со взрослым ухаживали за животными.</a:t>
            </a:r>
          </a:p>
          <a:p>
            <a:pPr>
              <a:buNone/>
            </a:pPr>
            <a:r>
              <a:rPr lang="ru-RU" dirty="0" smtClean="0"/>
              <a:t>                Заботясь о питомцах, младшие дошкольники учатся сочувствовать, сопереживать, понимать состояние окружающих, то есть проявлять </a:t>
            </a:r>
            <a:r>
              <a:rPr lang="ru-RU" dirty="0" err="1" smtClean="0"/>
              <a:t>эмпатию</a:t>
            </a:r>
            <a:r>
              <a:rPr lang="ru-RU" dirty="0" smtClean="0"/>
              <a:t>, качество необходимое для успешного общения.</a:t>
            </a:r>
          </a:p>
          <a:p>
            <a:pPr>
              <a:buNone/>
            </a:pPr>
            <a:r>
              <a:rPr lang="ru-RU" dirty="0" smtClean="0"/>
              <a:t>               Дети с удовольствием включались в </a:t>
            </a:r>
            <a:r>
              <a:rPr lang="ru-RU" dirty="0" err="1" smtClean="0"/>
              <a:t>анималотерапевтические</a:t>
            </a:r>
            <a:r>
              <a:rPr lang="ru-RU" dirty="0" smtClean="0"/>
              <a:t> игры и упражнения, которые вызвали положительные эмоции,  расширяли круг общения, компенсировали одиночество, сняли </a:t>
            </a:r>
            <a:r>
              <a:rPr lang="ru-RU" dirty="0" err="1" smtClean="0"/>
              <a:t>психо-эмоциональное</a:t>
            </a:r>
            <a:r>
              <a:rPr lang="ru-RU" dirty="0" smtClean="0"/>
              <a:t> напряжение.</a:t>
            </a:r>
          </a:p>
          <a:p>
            <a:endParaRPr lang="ru-RU" dirty="0"/>
          </a:p>
        </p:txBody>
      </p:sp>
      <p:pic>
        <p:nvPicPr>
          <p:cNvPr id="38914" name="Picture 2" descr="IMG_7275"/>
          <p:cNvPicPr>
            <a:picLocks noChangeAspect="1" noChangeArrowheads="1"/>
          </p:cNvPicPr>
          <p:nvPr/>
        </p:nvPicPr>
        <p:blipFill>
          <a:blip r:embed="rId2"/>
          <a:srcRect/>
          <a:stretch>
            <a:fillRect/>
          </a:stretch>
        </p:blipFill>
        <p:spPr bwMode="auto">
          <a:xfrm>
            <a:off x="511174" y="1354667"/>
            <a:ext cx="1905000" cy="1428750"/>
          </a:xfrm>
          <a:prstGeom prst="rect">
            <a:avLst/>
          </a:prstGeom>
          <a:ln>
            <a:noFill/>
          </a:ln>
          <a:effectLst>
            <a:outerShdw blurRad="292100" dist="139700" dir="2700000" algn="tl" rotWithShape="0">
              <a:srgbClr val="333333">
                <a:alpha val="65000"/>
              </a:srgbClr>
            </a:outerShdw>
          </a:effectLst>
        </p:spPr>
      </p:pic>
      <p:pic>
        <p:nvPicPr>
          <p:cNvPr id="38916" name="Picture 4" descr="IMG_7282"/>
          <p:cNvPicPr>
            <a:picLocks noChangeAspect="1" noChangeArrowheads="1"/>
          </p:cNvPicPr>
          <p:nvPr/>
        </p:nvPicPr>
        <p:blipFill>
          <a:blip r:embed="rId3"/>
          <a:srcRect/>
          <a:stretch>
            <a:fillRect/>
          </a:stretch>
        </p:blipFill>
        <p:spPr bwMode="auto">
          <a:xfrm>
            <a:off x="2331508" y="2006600"/>
            <a:ext cx="1905000" cy="1428750"/>
          </a:xfrm>
          <a:prstGeom prst="rect">
            <a:avLst/>
          </a:prstGeom>
          <a:ln>
            <a:noFill/>
          </a:ln>
          <a:effectLst>
            <a:outerShdw blurRad="292100" dist="139700" dir="2700000" algn="tl" rotWithShape="0">
              <a:srgbClr val="333333">
                <a:alpha val="65000"/>
              </a:srgbClr>
            </a:outerShdw>
          </a:effectLst>
        </p:spPr>
      </p:pic>
      <p:pic>
        <p:nvPicPr>
          <p:cNvPr id="41986" name="Picture 2" descr="https://fsd.kopilkaurokov.ru/up/html/2019/06/05/k_5cf7804c1efb3/513423_1.jpeg"/>
          <p:cNvPicPr>
            <a:picLocks noChangeAspect="1" noChangeArrowheads="1"/>
          </p:cNvPicPr>
          <p:nvPr/>
        </p:nvPicPr>
        <p:blipFill>
          <a:blip r:embed="rId4"/>
          <a:srcRect/>
          <a:stretch>
            <a:fillRect/>
          </a:stretch>
        </p:blipFill>
        <p:spPr bwMode="auto">
          <a:xfrm>
            <a:off x="644786" y="3653535"/>
            <a:ext cx="3517120" cy="2340865"/>
          </a:xfrm>
          <a:prstGeom prst="rect">
            <a:avLst/>
          </a:prstGeom>
          <a:ln>
            <a:noFill/>
          </a:ln>
          <a:effectLst>
            <a:softEdge rad="112500"/>
          </a:effectLst>
        </p:spPr>
      </p:pic>
      <p:pic>
        <p:nvPicPr>
          <p:cNvPr id="41988" name="Picture 4" descr="https://avatars.mds.yandex.net/get-pdb/1606385/2b0dd819-05b5-4a4f-a624-b1aef734f07f/s1200"/>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4205363" y="4633912"/>
            <a:ext cx="1110643" cy="1529822"/>
          </a:xfrm>
          <a:prstGeom prst="rect">
            <a:avLst/>
          </a:prstGeom>
          <a:noFill/>
        </p:spPr>
      </p:pic>
      <p:pic>
        <p:nvPicPr>
          <p:cNvPr id="41990" name="Picture 6" descr="https://des.rglcdn.com/uploads/pdm-desc-pic/Electronic/image/2017/11/29/15118865695350.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665047" y="4915430"/>
            <a:ext cx="891325" cy="1256769"/>
          </a:xfrm>
          <a:prstGeom prst="rect">
            <a:avLst/>
          </a:prstGeom>
          <a:noFill/>
        </p:spPr>
      </p:pic>
      <p:pic>
        <p:nvPicPr>
          <p:cNvPr id="41992" name="Picture 8" descr="https://i.pinimg.com/736x/7b/77/bd/7b77bd0a46014144cae287224cab6f0c--cartoon-picture-cartoon-images.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860498" y="4711701"/>
            <a:ext cx="1194476" cy="150283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врача</a:t>
            </a:r>
            <a:endParaRPr lang="ru-RU" dirty="0"/>
          </a:p>
        </p:txBody>
      </p:sp>
      <p:sp>
        <p:nvSpPr>
          <p:cNvPr id="3" name="Содержимое 2"/>
          <p:cNvSpPr>
            <a:spLocks noGrp="1"/>
          </p:cNvSpPr>
          <p:nvPr>
            <p:ph sz="half" idx="1"/>
          </p:nvPr>
        </p:nvSpPr>
        <p:spPr>
          <a:xfrm>
            <a:off x="482600" y="1473200"/>
            <a:ext cx="4032250" cy="4703763"/>
          </a:xfrm>
        </p:spPr>
        <p:txBody>
          <a:bodyPr>
            <a:normAutofit fontScale="77500" lnSpcReduction="20000"/>
          </a:bodyPr>
          <a:lstStyle/>
          <a:p>
            <a:pPr algn="just">
              <a:buNone/>
            </a:pPr>
            <a:r>
              <a:rPr lang="ru-RU" dirty="0" smtClean="0"/>
              <a:t>         1 октября состоялся международный праздник день врача. Воспитатель средней группы провела тематическое мероприятие.  Дети познакомились подробнее с профессией врача. Узнали, как различать  труд врача и медицинской сестры. Узнали,  какие медицинские инструменты нужны для работы и их назначение. Дети поиграли в сюжетно-ролевую игру "Больница". Ребята поняли, как тяжела работа врачей и что не стоит боятся врачей.</a:t>
            </a:r>
            <a:endParaRPr lang="ru-RU" dirty="0"/>
          </a:p>
        </p:txBody>
      </p:sp>
      <p:pic>
        <p:nvPicPr>
          <p:cNvPr id="39938" name="Picture 2" descr="IMG_20191008_080114"/>
          <p:cNvPicPr>
            <a:picLocks noChangeAspect="1" noChangeArrowheads="1"/>
          </p:cNvPicPr>
          <p:nvPr/>
        </p:nvPicPr>
        <p:blipFill>
          <a:blip r:embed="rId2"/>
          <a:srcRect/>
          <a:stretch>
            <a:fillRect/>
          </a:stretch>
        </p:blipFill>
        <p:spPr bwMode="auto">
          <a:xfrm>
            <a:off x="4795308" y="1430867"/>
            <a:ext cx="1076325" cy="1428750"/>
          </a:xfrm>
          <a:prstGeom prst="rect">
            <a:avLst/>
          </a:prstGeom>
          <a:ln>
            <a:noFill/>
          </a:ln>
          <a:effectLst>
            <a:outerShdw blurRad="292100" dist="139700" dir="2700000" algn="tl" rotWithShape="0">
              <a:srgbClr val="333333">
                <a:alpha val="65000"/>
              </a:srgbClr>
            </a:outerShdw>
          </a:effectLst>
        </p:spPr>
      </p:pic>
      <p:pic>
        <p:nvPicPr>
          <p:cNvPr id="39940" name="Picture 4" descr="IMG_20191008_092907"/>
          <p:cNvPicPr>
            <a:picLocks noChangeAspect="1" noChangeArrowheads="1"/>
          </p:cNvPicPr>
          <p:nvPr/>
        </p:nvPicPr>
        <p:blipFill>
          <a:blip r:embed="rId3"/>
          <a:srcRect/>
          <a:stretch>
            <a:fillRect/>
          </a:stretch>
        </p:blipFill>
        <p:spPr bwMode="auto">
          <a:xfrm>
            <a:off x="6454775" y="3124201"/>
            <a:ext cx="1905000" cy="1428750"/>
          </a:xfrm>
          <a:prstGeom prst="rect">
            <a:avLst/>
          </a:prstGeom>
          <a:ln>
            <a:noFill/>
          </a:ln>
          <a:effectLst>
            <a:outerShdw blurRad="292100" dist="139700" dir="2700000" algn="tl" rotWithShape="0">
              <a:srgbClr val="333333">
                <a:alpha val="65000"/>
              </a:srgbClr>
            </a:outerShdw>
          </a:effectLst>
        </p:spPr>
      </p:pic>
      <p:pic>
        <p:nvPicPr>
          <p:cNvPr id="40962" name="Picture 2" descr="https://kmr.ucoz.ua/images/Newsindex03/image-403-n.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58221" y="415247"/>
            <a:ext cx="2979081" cy="2234819"/>
          </a:xfrm>
          <a:prstGeom prst="rect">
            <a:avLst/>
          </a:prstGeom>
          <a:noFill/>
        </p:spPr>
      </p:pic>
      <p:pic>
        <p:nvPicPr>
          <p:cNvPr id="40964" name="Picture 4" descr="https://i.pinimg.com/736x/65/3e/38/653e3861d60d4f135720545b05cd45b5.jpg"/>
          <p:cNvPicPr>
            <a:picLocks noChangeAspect="1" noChangeArrowheads="1"/>
          </p:cNvPicPr>
          <p:nvPr/>
        </p:nvPicPr>
        <p:blipFill>
          <a:blip r:embed="rId5">
            <a:clrChange>
              <a:clrFrom>
                <a:srgbClr val="FFFFFF"/>
              </a:clrFrom>
              <a:clrTo>
                <a:srgbClr val="FFFFFF">
                  <a:alpha val="0"/>
                </a:srgbClr>
              </a:clrTo>
            </a:clrChange>
          </a:blip>
          <a:srcRect b="15799"/>
          <a:stretch>
            <a:fillRect/>
          </a:stretch>
        </p:blipFill>
        <p:spPr bwMode="auto">
          <a:xfrm>
            <a:off x="4436534" y="4068763"/>
            <a:ext cx="2162173" cy="206806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Всемирный </a:t>
            </a:r>
            <a:br>
              <a:rPr lang="ru-RU" dirty="0" smtClean="0"/>
            </a:br>
            <a:r>
              <a:rPr lang="ru-RU" dirty="0" smtClean="0"/>
              <a:t>день улыбки</a:t>
            </a:r>
            <a:endParaRPr lang="ru-RU" dirty="0"/>
          </a:p>
        </p:txBody>
      </p:sp>
      <p:sp>
        <p:nvSpPr>
          <p:cNvPr id="4" name="Содержимое 3"/>
          <p:cNvSpPr>
            <a:spLocks noGrp="1"/>
          </p:cNvSpPr>
          <p:nvPr>
            <p:ph sz="half" idx="2"/>
          </p:nvPr>
        </p:nvSpPr>
        <p:spPr/>
        <p:txBody>
          <a:bodyPr>
            <a:normAutofit fontScale="47500" lnSpcReduction="20000"/>
          </a:bodyPr>
          <a:lstStyle/>
          <a:p>
            <a:pPr algn="just">
              <a:buNone/>
            </a:pPr>
            <a:r>
              <a:rPr lang="ru-RU" dirty="0" smtClean="0"/>
              <a:t>          Всемирный  день улыбки – замечательный  повод подарить улыбку близким, родным и просто  находящимся рядом людям!</a:t>
            </a:r>
          </a:p>
          <a:p>
            <a:pPr algn="just">
              <a:buNone/>
            </a:pPr>
            <a:r>
              <a:rPr lang="ru-RU" dirty="0" smtClean="0"/>
              <a:t>          Девизом  дня в детском саду № 14 служили слова известной  детской песни «От улыбки хмурый день светлее…». Веселая песня всем подняла настроение и создала радостное оживление. Каждый посетитель детского сада мог взять с собой улыбку - которые были размещены на стенах и во всех помещениях групп. Дети старшей группы организовали акцию «Подари  улыбку». Подготовленные ими смайлики, которые они подарили малышам, а также сотрудникам детского сада доставили радость, а также вызвали искренние улыбки.</a:t>
            </a:r>
          </a:p>
          <a:p>
            <a:pPr algn="just">
              <a:buNone/>
            </a:pPr>
            <a:r>
              <a:rPr lang="ru-RU" dirty="0" smtClean="0"/>
              <a:t>           Этот день запомнился детям и взрослым  своей искренностью, теплотой и хорошим настроением. Давайте  дарить друг другу улыбку. А маленький ребенок всегда ответит улыбкой на доброжелательную улыбку взрослого. Обмениваясь  «живым» подарком, мы дарим друг другу здоровье и бодрость!</a:t>
            </a:r>
          </a:p>
          <a:p>
            <a:endParaRPr lang="ru-RU" dirty="0"/>
          </a:p>
        </p:txBody>
      </p:sp>
      <p:pic>
        <p:nvPicPr>
          <p:cNvPr id="40962" name="Picture 2" descr="photo_1570167190"/>
          <p:cNvPicPr>
            <a:picLocks noChangeAspect="1" noChangeArrowheads="1"/>
          </p:cNvPicPr>
          <p:nvPr/>
        </p:nvPicPr>
        <p:blipFill>
          <a:blip r:embed="rId2"/>
          <a:srcRect/>
          <a:stretch>
            <a:fillRect/>
          </a:stretch>
        </p:blipFill>
        <p:spPr bwMode="auto">
          <a:xfrm>
            <a:off x="434975" y="572028"/>
            <a:ext cx="1905000" cy="18478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4" name="Picture 4" descr="photo_1570167129"/>
          <p:cNvPicPr>
            <a:picLocks noChangeAspect="1" noChangeArrowheads="1"/>
          </p:cNvPicPr>
          <p:nvPr/>
        </p:nvPicPr>
        <p:blipFill>
          <a:blip r:embed="rId3"/>
          <a:srcRect/>
          <a:stretch>
            <a:fillRect/>
          </a:stretch>
        </p:blipFill>
        <p:spPr bwMode="auto">
          <a:xfrm>
            <a:off x="2492374" y="2132011"/>
            <a:ext cx="1905000" cy="1704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938" name="Picture 2" descr="https://cepia.ru/images/u/pages/5570/9.jpg"/>
          <p:cNvPicPr>
            <a:picLocks noChangeAspect="1" noChangeArrowheads="1"/>
          </p:cNvPicPr>
          <p:nvPr/>
        </p:nvPicPr>
        <p:blipFill>
          <a:blip r:embed="rId4" cstate="print"/>
          <a:srcRect/>
          <a:stretch>
            <a:fillRect/>
          </a:stretch>
        </p:blipFill>
        <p:spPr bwMode="auto">
          <a:xfrm>
            <a:off x="6872744" y="550333"/>
            <a:ext cx="1537830" cy="1176867"/>
          </a:xfrm>
          <a:prstGeom prst="rect">
            <a:avLst/>
          </a:prstGeom>
          <a:ln>
            <a:noFill/>
          </a:ln>
          <a:effectLst>
            <a:outerShdw blurRad="292100" dist="139700" dir="2700000" algn="tl" rotWithShape="0">
              <a:srgbClr val="333333">
                <a:alpha val="65000"/>
              </a:srgbClr>
            </a:outerShdw>
          </a:effectLst>
        </p:spPr>
      </p:pic>
      <p:pic>
        <p:nvPicPr>
          <p:cNvPr id="39940" name="Picture 4" descr="https://pristor.ru/wp-content/uploads/2019/10/%D0%9A%D1%80%D0%B0%D1%81%D0%B8%D0%B2%D1%8B%D0%B5-%D0%BA%D0%B0%D1%80%D1%82%D0%B8%D0%BD%D0%BA%D0%B8-%D0%BD%D0%B0-%D0%B4%D0%B5%D0%BD%D1%8C-%D1%83%D0%BB%D1%8B%D0%B1%D0%BA%D0%B8008.jpg"/>
          <p:cNvPicPr>
            <a:picLocks noChangeAspect="1" noChangeArrowheads="1"/>
          </p:cNvPicPr>
          <p:nvPr/>
        </p:nvPicPr>
        <p:blipFill>
          <a:blip r:embed="rId5"/>
          <a:srcRect/>
          <a:stretch>
            <a:fillRect/>
          </a:stretch>
        </p:blipFill>
        <p:spPr bwMode="auto">
          <a:xfrm>
            <a:off x="629568" y="3920595"/>
            <a:ext cx="3052373" cy="2370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Экскурсия </a:t>
            </a:r>
            <a:br>
              <a:rPr lang="ru-RU" dirty="0" smtClean="0"/>
            </a:br>
            <a:r>
              <a:rPr lang="ru-RU" dirty="0" smtClean="0"/>
              <a:t>«Вот моя улица!»</a:t>
            </a:r>
            <a:endParaRPr lang="ru-RU" dirty="0"/>
          </a:p>
        </p:txBody>
      </p:sp>
      <p:sp>
        <p:nvSpPr>
          <p:cNvPr id="3" name="Содержимое 2"/>
          <p:cNvSpPr>
            <a:spLocks noGrp="1"/>
          </p:cNvSpPr>
          <p:nvPr>
            <p:ph sz="half" idx="1"/>
          </p:nvPr>
        </p:nvSpPr>
        <p:spPr>
          <a:xfrm>
            <a:off x="628650" y="1667933"/>
            <a:ext cx="3886200" cy="4509030"/>
          </a:xfrm>
        </p:spPr>
        <p:txBody>
          <a:bodyPr>
            <a:normAutofit fontScale="55000" lnSpcReduction="20000"/>
          </a:bodyPr>
          <a:lstStyle/>
          <a:p>
            <a:pPr algn="just">
              <a:buNone/>
            </a:pPr>
            <a:r>
              <a:rPr lang="ru-RU" dirty="0" smtClean="0"/>
              <a:t>           В рамках реализации проекта по краеведению "Наш край – мы гордимся тобой!" в МДОУ центре развития ребенка – </a:t>
            </a:r>
            <a:r>
              <a:rPr lang="ru-RU" dirty="0" err="1" smtClean="0"/>
              <a:t>д</a:t>
            </a:r>
            <a:r>
              <a:rPr lang="ru-RU" dirty="0" smtClean="0"/>
              <a:t>/с № 14 была проведена экскурсия с детьми подготовительной группы "Вот моя улица", которая прошла по улице Магистральная. Педагоги продолжали знакомить детей с правилами безопасного поведения на улице. Обратили внимание на объекты, находящиеся на этой улице (родной детский сад, магазины, парикмахерская, аптека, киоск печатных изданий, детские площадки). Развивали ориентировку в пространстве. Познакомили дошкольников с понятием «малой родины», улицами, жилыми домами и общественными зданиями, их назначением. Уточнили знания детей о правилах поведения на улице, о правилах дорожного движения, воспитывали чувство ответственности за свой город.</a:t>
            </a:r>
            <a:endParaRPr lang="ru-RU" dirty="0"/>
          </a:p>
        </p:txBody>
      </p:sp>
      <p:pic>
        <p:nvPicPr>
          <p:cNvPr id="41986" name="Picture 2" descr="IMG_7334"/>
          <p:cNvPicPr>
            <a:picLocks noChangeAspect="1" noChangeArrowheads="1"/>
          </p:cNvPicPr>
          <p:nvPr/>
        </p:nvPicPr>
        <p:blipFill>
          <a:blip r:embed="rId2"/>
          <a:srcRect/>
          <a:stretch>
            <a:fillRect/>
          </a:stretch>
        </p:blipFill>
        <p:spPr bwMode="auto">
          <a:xfrm>
            <a:off x="4498975" y="1693333"/>
            <a:ext cx="1905000" cy="1428750"/>
          </a:xfrm>
          <a:prstGeom prst="rect">
            <a:avLst/>
          </a:prstGeom>
          <a:ln>
            <a:noFill/>
          </a:ln>
          <a:effectLst>
            <a:outerShdw blurRad="190500" algn="tl" rotWithShape="0">
              <a:srgbClr val="000000">
                <a:alpha val="70000"/>
              </a:srgbClr>
            </a:outerShdw>
          </a:effectLst>
        </p:spPr>
      </p:pic>
      <p:pic>
        <p:nvPicPr>
          <p:cNvPr id="41988" name="Picture 4" descr="IMG_7344"/>
          <p:cNvPicPr>
            <a:picLocks noChangeAspect="1" noChangeArrowheads="1"/>
          </p:cNvPicPr>
          <p:nvPr/>
        </p:nvPicPr>
        <p:blipFill>
          <a:blip r:embed="rId3"/>
          <a:srcRect/>
          <a:stretch>
            <a:fillRect/>
          </a:stretch>
        </p:blipFill>
        <p:spPr bwMode="auto">
          <a:xfrm>
            <a:off x="6530974" y="2302933"/>
            <a:ext cx="1905000" cy="1428750"/>
          </a:xfrm>
          <a:prstGeom prst="rect">
            <a:avLst/>
          </a:prstGeom>
          <a:ln>
            <a:noFill/>
          </a:ln>
          <a:effectLst>
            <a:outerShdw blurRad="190500" algn="tl" rotWithShape="0">
              <a:srgbClr val="000000">
                <a:alpha val="70000"/>
              </a:srgbClr>
            </a:outerShdw>
          </a:effectLst>
        </p:spPr>
      </p:pic>
      <p:pic>
        <p:nvPicPr>
          <p:cNvPr id="38914" name="Picture 2" descr="https://i.ytimg.com/vi/oLwooUQj0MY/maxresdefault.jpg"/>
          <p:cNvPicPr>
            <a:picLocks noChangeAspect="1" noChangeArrowheads="1"/>
          </p:cNvPicPr>
          <p:nvPr/>
        </p:nvPicPr>
        <p:blipFill>
          <a:blip r:embed="rId4"/>
          <a:srcRect/>
          <a:stretch>
            <a:fillRect/>
          </a:stretch>
        </p:blipFill>
        <p:spPr bwMode="auto">
          <a:xfrm>
            <a:off x="4565929" y="3842201"/>
            <a:ext cx="4021806" cy="226226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6317" y="965200"/>
            <a:ext cx="7886700" cy="755255"/>
          </a:xfrm>
        </p:spPr>
        <p:txBody>
          <a:bodyPr>
            <a:normAutofit fontScale="90000"/>
          </a:bodyPr>
          <a:lstStyle/>
          <a:p>
            <a:r>
              <a:rPr lang="ru-RU" dirty="0" smtClean="0"/>
              <a:t>содержание</a:t>
            </a:r>
            <a:endParaRPr lang="ru-RU" dirty="0"/>
          </a:p>
        </p:txBody>
      </p:sp>
      <p:sp>
        <p:nvSpPr>
          <p:cNvPr id="3" name="Текст 2"/>
          <p:cNvSpPr>
            <a:spLocks noGrp="1"/>
          </p:cNvSpPr>
          <p:nvPr>
            <p:ph type="body" idx="1"/>
          </p:nvPr>
        </p:nvSpPr>
        <p:spPr>
          <a:xfrm>
            <a:off x="3285066" y="1752600"/>
            <a:ext cx="5230283" cy="3490891"/>
          </a:xfrm>
        </p:spPr>
        <p:txBody>
          <a:bodyPr>
            <a:normAutofit fontScale="47500" lnSpcReduction="20000"/>
          </a:bodyPr>
          <a:lstStyle/>
          <a:p>
            <a:pPr algn="l">
              <a:lnSpc>
                <a:spcPct val="120000"/>
              </a:lnSpc>
              <a:spcBef>
                <a:spcPts val="0"/>
              </a:spcBef>
            </a:pPr>
            <a:r>
              <a:rPr lang="ru-RU" b="1" i="1" dirty="0" smtClean="0">
                <a:latin typeface="Arial" pitchFamily="34" charset="0"/>
                <a:cs typeface="Arial" pitchFamily="34" charset="0"/>
              </a:rPr>
              <a:t>СОВЕТУЕТ  СПЕЦИАЛИСТ</a:t>
            </a:r>
            <a:endParaRPr lang="ru-RU" i="1" dirty="0" smtClean="0">
              <a:latin typeface="Arial" pitchFamily="34" charset="0"/>
              <a:cs typeface="Arial" pitchFamily="34" charset="0"/>
            </a:endParaRPr>
          </a:p>
          <a:p>
            <a:pPr algn="l">
              <a:lnSpc>
                <a:spcPct val="120000"/>
              </a:lnSpc>
              <a:spcBef>
                <a:spcPts val="0"/>
              </a:spcBef>
            </a:pPr>
            <a:r>
              <a:rPr lang="ru-RU" i="1" dirty="0" smtClean="0">
                <a:latin typeface="Arial" pitchFamily="34" charset="0"/>
                <a:cs typeface="Arial" pitchFamily="34" charset="0"/>
              </a:rPr>
              <a:t>Подготовил инструктор по </a:t>
            </a:r>
            <a:r>
              <a:rPr lang="ru-RU" i="1" dirty="0" err="1" smtClean="0">
                <a:latin typeface="Arial" pitchFamily="34" charset="0"/>
                <a:cs typeface="Arial" pitchFamily="34" charset="0"/>
              </a:rPr>
              <a:t>физ-ре</a:t>
            </a:r>
            <a:r>
              <a:rPr lang="ru-RU" i="1" dirty="0" smtClean="0">
                <a:latin typeface="Arial" pitchFamily="34" charset="0"/>
                <a:cs typeface="Arial" pitchFamily="34" charset="0"/>
              </a:rPr>
              <a:t> Борисова Е.А.</a:t>
            </a:r>
            <a:endParaRPr lang="ru-RU" b="1" i="1" dirty="0" smtClean="0">
              <a:latin typeface="Arial" pitchFamily="34" charset="0"/>
              <a:cs typeface="Arial" pitchFamily="34" charset="0"/>
            </a:endParaRPr>
          </a:p>
          <a:p>
            <a:pPr algn="l">
              <a:lnSpc>
                <a:spcPct val="120000"/>
              </a:lnSpc>
              <a:spcBef>
                <a:spcPts val="0"/>
              </a:spcBef>
            </a:pPr>
            <a:r>
              <a:rPr lang="ru-RU" b="1" i="1" dirty="0" smtClean="0">
                <a:latin typeface="Arial" pitchFamily="34" charset="0"/>
                <a:cs typeface="Arial" pitchFamily="34" charset="0"/>
              </a:rPr>
              <a:t>РАЗВИВАЙКА </a:t>
            </a:r>
            <a:endParaRPr lang="ru-RU" dirty="0" smtClean="0">
              <a:latin typeface="Arial" pitchFamily="34" charset="0"/>
              <a:cs typeface="Arial" pitchFamily="34" charset="0"/>
            </a:endParaRPr>
          </a:p>
          <a:p>
            <a:pPr algn="l">
              <a:lnSpc>
                <a:spcPct val="120000"/>
              </a:lnSpc>
              <a:spcBef>
                <a:spcPts val="0"/>
              </a:spcBef>
            </a:pPr>
            <a:r>
              <a:rPr lang="ru-RU" dirty="0" smtClean="0">
                <a:latin typeface="Arial" pitchFamily="34" charset="0"/>
                <a:cs typeface="Arial" pitchFamily="34" charset="0"/>
              </a:rPr>
              <a:t>Подготовил воспитатель  Титкова В.Н.</a:t>
            </a:r>
            <a:endParaRPr lang="ru-RU" b="1" dirty="0" smtClean="0">
              <a:latin typeface="Arial" pitchFamily="34" charset="0"/>
              <a:cs typeface="Arial" pitchFamily="34" charset="0"/>
            </a:endParaRPr>
          </a:p>
          <a:p>
            <a:pPr algn="l">
              <a:lnSpc>
                <a:spcPct val="120000"/>
              </a:lnSpc>
              <a:spcBef>
                <a:spcPts val="0"/>
              </a:spcBef>
            </a:pPr>
            <a:r>
              <a:rPr lang="ru-RU" b="1" dirty="0" smtClean="0">
                <a:latin typeface="Arial" pitchFamily="34" charset="0"/>
                <a:cs typeface="Arial" pitchFamily="34" charset="0"/>
              </a:rPr>
              <a:t>ВКУСНО  И  ПОЛЕЗНО</a:t>
            </a:r>
            <a:endParaRPr lang="ru-RU" b="1" i="1" dirty="0" smtClean="0">
              <a:latin typeface="Arial" pitchFamily="34" charset="0"/>
              <a:cs typeface="Arial" pitchFamily="34" charset="0"/>
            </a:endParaRPr>
          </a:p>
          <a:p>
            <a:pPr algn="l">
              <a:lnSpc>
                <a:spcPct val="120000"/>
              </a:lnSpc>
              <a:spcBef>
                <a:spcPts val="0"/>
              </a:spcBef>
            </a:pPr>
            <a:r>
              <a:rPr lang="ru-RU" b="1" i="1" dirty="0" smtClean="0">
                <a:latin typeface="Arial" pitchFamily="34" charset="0"/>
                <a:cs typeface="Arial" pitchFamily="34" charset="0"/>
              </a:rPr>
              <a:t>Редакционная коллегия</a:t>
            </a:r>
            <a:endParaRPr lang="ru-RU" i="1" dirty="0" smtClean="0">
              <a:latin typeface="Arial" pitchFamily="34" charset="0"/>
              <a:cs typeface="Arial" pitchFamily="34" charset="0"/>
            </a:endParaRPr>
          </a:p>
          <a:p>
            <a:pPr algn="l">
              <a:lnSpc>
                <a:spcPct val="120000"/>
              </a:lnSpc>
              <a:spcBef>
                <a:spcPts val="0"/>
              </a:spcBef>
            </a:pPr>
            <a:r>
              <a:rPr lang="ru-RU" i="1" dirty="0" smtClean="0">
                <a:latin typeface="Arial" pitchFamily="34" charset="0"/>
                <a:cs typeface="Arial" pitchFamily="34" charset="0"/>
              </a:rPr>
              <a:t>Ливенцева Любовь Алексеевна, воспитатель</a:t>
            </a:r>
          </a:p>
          <a:p>
            <a:pPr algn="l">
              <a:lnSpc>
                <a:spcPct val="120000"/>
              </a:lnSpc>
              <a:spcBef>
                <a:spcPts val="0"/>
              </a:spcBef>
            </a:pPr>
            <a:r>
              <a:rPr lang="ru-RU" i="1" dirty="0" err="1" smtClean="0">
                <a:latin typeface="Arial" pitchFamily="34" charset="0"/>
                <a:cs typeface="Arial" pitchFamily="34" charset="0"/>
              </a:rPr>
              <a:t>Мызникова</a:t>
            </a:r>
            <a:r>
              <a:rPr lang="ru-RU" i="1" dirty="0" smtClean="0">
                <a:latin typeface="Arial" pitchFamily="34" charset="0"/>
                <a:cs typeface="Arial" pitchFamily="34" charset="0"/>
              </a:rPr>
              <a:t> Людмила Дмитриевна, воспитатель</a:t>
            </a:r>
          </a:p>
          <a:p>
            <a:pPr algn="l">
              <a:lnSpc>
                <a:spcPct val="120000"/>
              </a:lnSpc>
              <a:spcBef>
                <a:spcPts val="0"/>
              </a:spcBef>
            </a:pPr>
            <a:r>
              <a:rPr lang="ru-RU" i="1" dirty="0" smtClean="0">
                <a:latin typeface="Arial" pitchFamily="34" charset="0"/>
                <a:cs typeface="Arial" pitchFamily="34" charset="0"/>
              </a:rPr>
              <a:t>Титкова Валентина Николаевна, воспитатель</a:t>
            </a:r>
          </a:p>
          <a:p>
            <a:pPr algn="l">
              <a:lnSpc>
                <a:spcPct val="120000"/>
              </a:lnSpc>
              <a:spcBef>
                <a:spcPts val="0"/>
              </a:spcBef>
            </a:pPr>
            <a:r>
              <a:rPr lang="ru-RU" i="1" dirty="0" smtClean="0">
                <a:latin typeface="Arial" pitchFamily="34" charset="0"/>
                <a:cs typeface="Arial" pitchFamily="34" charset="0"/>
              </a:rPr>
              <a:t>Зайцева Жанна Анатольевна, воспитатель</a:t>
            </a:r>
          </a:p>
          <a:p>
            <a:pPr algn="l">
              <a:lnSpc>
                <a:spcPct val="120000"/>
              </a:lnSpc>
              <a:spcBef>
                <a:spcPts val="0"/>
              </a:spcBef>
            </a:pPr>
            <a:r>
              <a:rPr lang="ru-RU" i="1" dirty="0" err="1" smtClean="0">
                <a:latin typeface="Arial" pitchFamily="34" charset="0"/>
                <a:cs typeface="Arial" pitchFamily="34" charset="0"/>
              </a:rPr>
              <a:t>Раева</a:t>
            </a:r>
            <a:r>
              <a:rPr lang="ru-RU" i="1" dirty="0" smtClean="0">
                <a:latin typeface="Arial" pitchFamily="34" charset="0"/>
                <a:cs typeface="Arial" pitchFamily="34" charset="0"/>
              </a:rPr>
              <a:t> Татьяна Васильевна, воспитатель</a:t>
            </a:r>
          </a:p>
          <a:p>
            <a:pPr algn="l">
              <a:lnSpc>
                <a:spcPct val="120000"/>
              </a:lnSpc>
              <a:spcBef>
                <a:spcPts val="0"/>
              </a:spcBef>
            </a:pPr>
            <a:r>
              <a:rPr lang="ru-RU" i="1" dirty="0" smtClean="0">
                <a:latin typeface="Arial" pitchFamily="34" charset="0"/>
                <a:cs typeface="Arial" pitchFamily="34" charset="0"/>
              </a:rPr>
              <a:t>Савинова Марина Леонидовна, воспитатель</a:t>
            </a:r>
          </a:p>
          <a:p>
            <a:pPr algn="l">
              <a:lnSpc>
                <a:spcPct val="120000"/>
              </a:lnSpc>
              <a:spcBef>
                <a:spcPts val="0"/>
              </a:spcBef>
            </a:pPr>
            <a:r>
              <a:rPr lang="ru-RU" i="1" dirty="0" smtClean="0">
                <a:latin typeface="Arial" pitchFamily="34" charset="0"/>
                <a:cs typeface="Arial" pitchFamily="34" charset="0"/>
              </a:rPr>
              <a:t>Суханова Светлана Дмитриевна, воспитатель</a:t>
            </a:r>
          </a:p>
          <a:p>
            <a:pPr algn="l">
              <a:lnSpc>
                <a:spcPct val="120000"/>
              </a:lnSpc>
              <a:spcBef>
                <a:spcPts val="0"/>
              </a:spcBef>
            </a:pPr>
            <a:r>
              <a:rPr lang="ru-RU" i="1" dirty="0" err="1" smtClean="0">
                <a:latin typeface="Arial" pitchFamily="34" charset="0"/>
                <a:cs typeface="Arial" pitchFamily="34" charset="0"/>
              </a:rPr>
              <a:t>Валова</a:t>
            </a:r>
            <a:r>
              <a:rPr lang="ru-RU" i="1" dirty="0" smtClean="0">
                <a:latin typeface="Arial" pitchFamily="34" charset="0"/>
                <a:cs typeface="Arial" pitchFamily="34" charset="0"/>
              </a:rPr>
              <a:t> Татьяна Александровна, музыкальный</a:t>
            </a:r>
          </a:p>
          <a:p>
            <a:pPr algn="l">
              <a:lnSpc>
                <a:spcPct val="120000"/>
              </a:lnSpc>
              <a:spcBef>
                <a:spcPts val="0"/>
              </a:spcBef>
            </a:pPr>
            <a:r>
              <a:rPr lang="ru-RU" i="1" dirty="0" smtClean="0">
                <a:latin typeface="Arial" pitchFamily="34" charset="0"/>
                <a:cs typeface="Arial" pitchFamily="34" charset="0"/>
              </a:rPr>
              <a:t>руководитель</a:t>
            </a:r>
            <a:endParaRPr lang="ru-RU" b="1" i="1" dirty="0" smtClean="0">
              <a:latin typeface="Arial" pitchFamily="34" charset="0"/>
              <a:cs typeface="Arial" pitchFamily="34" charset="0"/>
            </a:endParaRPr>
          </a:p>
          <a:p>
            <a:pPr algn="l">
              <a:lnSpc>
                <a:spcPct val="120000"/>
              </a:lnSpc>
              <a:spcBef>
                <a:spcPts val="0"/>
              </a:spcBef>
            </a:pPr>
            <a:r>
              <a:rPr lang="ru-RU" b="1" i="1" dirty="0" smtClean="0">
                <a:latin typeface="Arial" pitchFamily="34" charset="0"/>
                <a:cs typeface="Arial" pitchFamily="34" charset="0"/>
              </a:rPr>
              <a:t>Экспертный совет</a:t>
            </a:r>
            <a:endParaRPr lang="ru-RU" i="1" dirty="0" smtClean="0">
              <a:latin typeface="Arial" pitchFamily="34" charset="0"/>
              <a:cs typeface="Arial" pitchFamily="34" charset="0"/>
            </a:endParaRPr>
          </a:p>
          <a:p>
            <a:pPr algn="l">
              <a:lnSpc>
                <a:spcPct val="120000"/>
              </a:lnSpc>
              <a:spcBef>
                <a:spcPts val="0"/>
              </a:spcBef>
            </a:pPr>
            <a:r>
              <a:rPr lang="ru-RU" i="1" dirty="0" err="1" smtClean="0">
                <a:latin typeface="Arial" pitchFamily="34" charset="0"/>
                <a:cs typeface="Arial" pitchFamily="34" charset="0"/>
              </a:rPr>
              <a:t>Кузенкова</a:t>
            </a:r>
            <a:r>
              <a:rPr lang="ru-RU" i="1" dirty="0" smtClean="0">
                <a:latin typeface="Arial" pitchFamily="34" charset="0"/>
                <a:cs typeface="Arial" pitchFamily="34" charset="0"/>
              </a:rPr>
              <a:t> Татьяна Андреевна, заведующий </a:t>
            </a:r>
          </a:p>
          <a:p>
            <a:pPr algn="l">
              <a:lnSpc>
                <a:spcPct val="120000"/>
              </a:lnSpc>
              <a:spcBef>
                <a:spcPts val="0"/>
              </a:spcBef>
            </a:pPr>
            <a:r>
              <a:rPr lang="ru-RU" i="1" dirty="0" smtClean="0">
                <a:latin typeface="Arial" pitchFamily="34" charset="0"/>
                <a:cs typeface="Arial" pitchFamily="34" charset="0"/>
              </a:rPr>
              <a:t>Сиренко Екатерина Сергеевна, зам. заведующей</a:t>
            </a:r>
            <a:endParaRPr lang="ru-RU" dirty="0" smtClean="0">
              <a:latin typeface="Arial" pitchFamily="34" charset="0"/>
              <a:cs typeface="Arial" pitchFamily="34" charset="0"/>
            </a:endParaRPr>
          </a:p>
          <a:p>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Эффективные технологии развития речи дошкольников</a:t>
            </a:r>
            <a:endParaRPr lang="ru-RU" dirty="0"/>
          </a:p>
        </p:txBody>
      </p:sp>
      <p:sp>
        <p:nvSpPr>
          <p:cNvPr id="4" name="Содержимое 3"/>
          <p:cNvSpPr>
            <a:spLocks noGrp="1"/>
          </p:cNvSpPr>
          <p:nvPr>
            <p:ph sz="half" idx="2"/>
          </p:nvPr>
        </p:nvSpPr>
        <p:spPr/>
        <p:txBody>
          <a:bodyPr>
            <a:normAutofit fontScale="62500" lnSpcReduction="20000"/>
          </a:bodyPr>
          <a:lstStyle/>
          <a:p>
            <a:pPr algn="just">
              <a:buNone/>
            </a:pPr>
            <a:r>
              <a:rPr lang="ru-RU" dirty="0" smtClean="0"/>
              <a:t>         На базе детского сада № 28 состоялось районное методическое объединение музыкальных руководителей образовательных учреждений </a:t>
            </a:r>
            <a:r>
              <a:rPr lang="ru-RU" dirty="0" err="1" smtClean="0"/>
              <a:t>Узловского</a:t>
            </a:r>
            <a:r>
              <a:rPr lang="ru-RU" dirty="0" smtClean="0"/>
              <a:t> района: «Эффективные технологии развития речи дошкольников в процессе музыкальной деятельности».</a:t>
            </a:r>
          </a:p>
          <a:p>
            <a:pPr algn="just">
              <a:buNone/>
            </a:pPr>
            <a:r>
              <a:rPr lang="ru-RU" dirty="0" smtClean="0"/>
              <a:t>        Форма проведения объединения педагогов нестандартна —  «</a:t>
            </a:r>
            <a:r>
              <a:rPr lang="ru-RU" dirty="0" err="1" smtClean="0"/>
              <a:t>воркшоп</a:t>
            </a:r>
            <a:r>
              <a:rPr lang="ru-RU" dirty="0" smtClean="0"/>
              <a:t>». В этом методическом объединении делилась своим опытом работы и наш музыкальный руководитель по теме: «Влияние логопедической ритмики на музыкальное развитие и коррекцию речевых нарушений дошкольников».</a:t>
            </a:r>
          </a:p>
          <a:p>
            <a:endParaRPr lang="ru-RU" dirty="0"/>
          </a:p>
        </p:txBody>
      </p:sp>
      <p:pic>
        <p:nvPicPr>
          <p:cNvPr id="43010" name="Picture 2" descr="IMG_7356"/>
          <p:cNvPicPr>
            <a:picLocks noChangeAspect="1" noChangeArrowheads="1"/>
          </p:cNvPicPr>
          <p:nvPr/>
        </p:nvPicPr>
        <p:blipFill>
          <a:blip r:embed="rId2"/>
          <a:srcRect/>
          <a:stretch>
            <a:fillRect/>
          </a:stretch>
        </p:blipFill>
        <p:spPr bwMode="auto">
          <a:xfrm>
            <a:off x="418042" y="1337733"/>
            <a:ext cx="1905000" cy="1428750"/>
          </a:xfrm>
          <a:prstGeom prst="rect">
            <a:avLst/>
          </a:prstGeom>
          <a:ln>
            <a:noFill/>
          </a:ln>
          <a:effectLst>
            <a:outerShdw blurRad="292100" dist="139700" dir="2700000" algn="tl" rotWithShape="0">
              <a:srgbClr val="333333">
                <a:alpha val="65000"/>
              </a:srgbClr>
            </a:outerShdw>
          </a:effectLst>
        </p:spPr>
      </p:pic>
      <p:pic>
        <p:nvPicPr>
          <p:cNvPr id="43012" name="Picture 4" descr="IMG_7358"/>
          <p:cNvPicPr>
            <a:picLocks noChangeAspect="1" noChangeArrowheads="1"/>
          </p:cNvPicPr>
          <p:nvPr/>
        </p:nvPicPr>
        <p:blipFill>
          <a:blip r:embed="rId3"/>
          <a:srcRect/>
          <a:stretch>
            <a:fillRect/>
          </a:stretch>
        </p:blipFill>
        <p:spPr bwMode="auto">
          <a:xfrm>
            <a:off x="2526241" y="2302934"/>
            <a:ext cx="1905000" cy="1428750"/>
          </a:xfrm>
          <a:prstGeom prst="rect">
            <a:avLst/>
          </a:prstGeom>
          <a:ln>
            <a:noFill/>
          </a:ln>
          <a:effectLst>
            <a:outerShdw blurRad="292100" dist="139700" dir="2700000" algn="tl" rotWithShape="0">
              <a:srgbClr val="333333">
                <a:alpha val="65000"/>
              </a:srgbClr>
            </a:outerShdw>
          </a:effectLst>
        </p:spPr>
      </p:pic>
      <p:pic>
        <p:nvPicPr>
          <p:cNvPr id="37890" name="Picture 2" descr="https://www.rogergimbel.com/hubfs/Blog/workshop%5B.jpeg"/>
          <p:cNvPicPr>
            <a:picLocks noChangeAspect="1" noChangeArrowheads="1"/>
          </p:cNvPicPr>
          <p:nvPr/>
        </p:nvPicPr>
        <p:blipFill>
          <a:blip r:embed="rId4" cstate="print"/>
          <a:srcRect/>
          <a:stretch>
            <a:fillRect/>
          </a:stretch>
        </p:blipFill>
        <p:spPr bwMode="auto">
          <a:xfrm>
            <a:off x="746831" y="4046698"/>
            <a:ext cx="3145968" cy="21001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Осень золотая!</a:t>
            </a:r>
            <a:endParaRPr lang="ru-RU" dirty="0"/>
          </a:p>
        </p:txBody>
      </p:sp>
      <p:sp>
        <p:nvSpPr>
          <p:cNvPr id="3" name="Содержимое 2"/>
          <p:cNvSpPr>
            <a:spLocks noGrp="1"/>
          </p:cNvSpPr>
          <p:nvPr>
            <p:ph sz="half" idx="1"/>
          </p:nvPr>
        </p:nvSpPr>
        <p:spPr/>
        <p:txBody>
          <a:bodyPr>
            <a:normAutofit fontScale="85000" lnSpcReduction="20000"/>
          </a:bodyPr>
          <a:lstStyle/>
          <a:p>
            <a:pPr algn="just">
              <a:buNone/>
            </a:pPr>
            <a:r>
              <a:rPr lang="ru-RU" dirty="0" smtClean="0"/>
              <a:t>         А наши ребята, хоть еще и малыши, но много знают об осени, золотой осени, о ее красоте и неповторимости. Педагог провела тематическое мероприятие в 1 младшей группе. Дети познакомились с признаками осени, с ее особенностями, полюбовались красивыми видами и сами создали красоту в коллективной работе.</a:t>
            </a:r>
            <a:endParaRPr lang="ru-RU" dirty="0"/>
          </a:p>
        </p:txBody>
      </p:sp>
      <p:pic>
        <p:nvPicPr>
          <p:cNvPr id="44034" name="Picture 2" descr="photo_1569566294"/>
          <p:cNvPicPr>
            <a:picLocks noChangeAspect="1" noChangeArrowheads="1"/>
          </p:cNvPicPr>
          <p:nvPr/>
        </p:nvPicPr>
        <p:blipFill>
          <a:blip r:embed="rId2"/>
          <a:srcRect/>
          <a:stretch>
            <a:fillRect/>
          </a:stretch>
        </p:blipFill>
        <p:spPr bwMode="auto">
          <a:xfrm>
            <a:off x="4625975" y="1498600"/>
            <a:ext cx="1905000" cy="1428750"/>
          </a:xfrm>
          <a:prstGeom prst="rect">
            <a:avLst/>
          </a:prstGeom>
          <a:ln>
            <a:noFill/>
          </a:ln>
          <a:effectLst>
            <a:outerShdw blurRad="190500" algn="tl" rotWithShape="0">
              <a:srgbClr val="000000">
                <a:alpha val="70000"/>
              </a:srgbClr>
            </a:outerShdw>
          </a:effectLst>
        </p:spPr>
      </p:pic>
      <p:pic>
        <p:nvPicPr>
          <p:cNvPr id="44036" name="Picture 4" descr="photo_1569566305"/>
          <p:cNvPicPr>
            <a:picLocks noChangeAspect="1" noChangeArrowheads="1"/>
          </p:cNvPicPr>
          <p:nvPr/>
        </p:nvPicPr>
        <p:blipFill>
          <a:blip r:embed="rId3"/>
          <a:srcRect/>
          <a:stretch>
            <a:fillRect/>
          </a:stretch>
        </p:blipFill>
        <p:spPr bwMode="auto">
          <a:xfrm>
            <a:off x="6742642" y="1871134"/>
            <a:ext cx="1314450" cy="1428750"/>
          </a:xfrm>
          <a:prstGeom prst="rect">
            <a:avLst/>
          </a:prstGeom>
          <a:ln>
            <a:noFill/>
          </a:ln>
          <a:effectLst>
            <a:outerShdw blurRad="292100" dist="139700" dir="2700000" algn="tl" rotWithShape="0">
              <a:srgbClr val="333333">
                <a:alpha val="65000"/>
              </a:srgbClr>
            </a:outerShdw>
          </a:effectLst>
        </p:spPr>
      </p:pic>
      <p:pic>
        <p:nvPicPr>
          <p:cNvPr id="36866" name="Picture 2" descr="http://www.playcast.ru/uploads/2017/08/31/23331569.png"/>
          <p:cNvPicPr>
            <a:picLocks noChangeAspect="1" noChangeArrowheads="1"/>
          </p:cNvPicPr>
          <p:nvPr/>
        </p:nvPicPr>
        <p:blipFill>
          <a:blip r:embed="rId4" cstate="print"/>
          <a:srcRect/>
          <a:stretch>
            <a:fillRect/>
          </a:stretch>
        </p:blipFill>
        <p:spPr bwMode="auto">
          <a:xfrm>
            <a:off x="4715934" y="3388476"/>
            <a:ext cx="3375644" cy="224376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Акция </a:t>
            </a:r>
            <a:br>
              <a:rPr lang="ru-RU" dirty="0" smtClean="0"/>
            </a:br>
            <a:r>
              <a:rPr lang="ru-RU" dirty="0" smtClean="0"/>
              <a:t>«Поможем городской синичке»</a:t>
            </a:r>
            <a:endParaRPr lang="ru-RU" dirty="0"/>
          </a:p>
        </p:txBody>
      </p:sp>
      <p:sp>
        <p:nvSpPr>
          <p:cNvPr id="4" name="Содержимое 3"/>
          <p:cNvSpPr>
            <a:spLocks noGrp="1"/>
          </p:cNvSpPr>
          <p:nvPr>
            <p:ph sz="half" idx="2"/>
          </p:nvPr>
        </p:nvSpPr>
        <p:spPr>
          <a:xfrm>
            <a:off x="4629150" y="1566333"/>
            <a:ext cx="3886200" cy="4610630"/>
          </a:xfrm>
        </p:spPr>
        <p:txBody>
          <a:bodyPr>
            <a:normAutofit fontScale="32500" lnSpcReduction="20000"/>
          </a:bodyPr>
          <a:lstStyle/>
          <a:p>
            <a:pPr algn="r">
              <a:buNone/>
            </a:pPr>
            <a:r>
              <a:rPr lang="ru-RU" dirty="0" smtClean="0"/>
              <a:t>Покормите птиц зимой!</a:t>
            </a:r>
          </a:p>
          <a:p>
            <a:pPr algn="r">
              <a:buNone/>
            </a:pPr>
            <a:r>
              <a:rPr lang="ru-RU" dirty="0" smtClean="0"/>
              <a:t>Пусть со всех концов</a:t>
            </a:r>
          </a:p>
          <a:p>
            <a:pPr algn="r">
              <a:buNone/>
            </a:pPr>
            <a:r>
              <a:rPr lang="ru-RU" dirty="0" smtClean="0"/>
              <a:t>К вам слетятся, как домой,</a:t>
            </a:r>
          </a:p>
          <a:p>
            <a:pPr algn="r">
              <a:buNone/>
            </a:pPr>
            <a:r>
              <a:rPr lang="ru-RU" dirty="0" smtClean="0"/>
              <a:t>Стайки на крыльцо.</a:t>
            </a:r>
          </a:p>
          <a:p>
            <a:pPr algn="r">
              <a:buNone/>
            </a:pPr>
            <a:r>
              <a:rPr lang="ru-RU" dirty="0" smtClean="0"/>
              <a:t>Не богаты их корма,</a:t>
            </a:r>
          </a:p>
          <a:p>
            <a:pPr algn="r">
              <a:buNone/>
            </a:pPr>
            <a:r>
              <a:rPr lang="ru-RU" dirty="0" smtClean="0"/>
              <a:t>Горсть одна -</a:t>
            </a:r>
          </a:p>
          <a:p>
            <a:pPr algn="r">
              <a:buNone/>
            </a:pPr>
            <a:r>
              <a:rPr lang="ru-RU" dirty="0" smtClean="0"/>
              <a:t>И не страшна</a:t>
            </a:r>
          </a:p>
          <a:p>
            <a:pPr algn="r">
              <a:buNone/>
            </a:pPr>
            <a:r>
              <a:rPr lang="ru-RU" dirty="0" smtClean="0"/>
              <a:t>Будет им зима.</a:t>
            </a:r>
          </a:p>
          <a:p>
            <a:pPr algn="r">
              <a:buNone/>
            </a:pPr>
            <a:r>
              <a:rPr lang="ru-RU" dirty="0" smtClean="0"/>
              <a:t>Сколько гибнет их -</a:t>
            </a:r>
          </a:p>
          <a:p>
            <a:pPr algn="r">
              <a:buNone/>
            </a:pPr>
            <a:r>
              <a:rPr lang="ru-RU" dirty="0" smtClean="0"/>
              <a:t>Не счесть,</a:t>
            </a:r>
          </a:p>
          <a:p>
            <a:pPr algn="r">
              <a:buNone/>
            </a:pPr>
            <a:r>
              <a:rPr lang="ru-RU" dirty="0" smtClean="0"/>
              <a:t>Видеть тяжело!</a:t>
            </a:r>
          </a:p>
          <a:p>
            <a:pPr algn="r">
              <a:buNone/>
            </a:pPr>
            <a:r>
              <a:rPr lang="ru-RU" dirty="0" smtClean="0"/>
              <a:t>А ведь в нашем сердце есть</a:t>
            </a:r>
          </a:p>
          <a:p>
            <a:pPr algn="r">
              <a:buNone/>
            </a:pPr>
            <a:r>
              <a:rPr lang="ru-RU" dirty="0" smtClean="0"/>
              <a:t>И для них тепло.</a:t>
            </a:r>
          </a:p>
          <a:p>
            <a:pPr>
              <a:buNone/>
            </a:pPr>
            <a:r>
              <a:rPr lang="ru-RU" dirty="0" smtClean="0"/>
              <a:t>              Педагог в первой младшей группе организовала экологическую акцию "Поможем городской синичке" с целью оказания помощи при подготовке к зиме городских птиц. В этом мероприятии участвовали не только дети, но и их родители, которые приняли активное участи и своими руками изготовили кормушки.</a:t>
            </a:r>
          </a:p>
          <a:p>
            <a:pPr>
              <a:buNone/>
            </a:pPr>
            <a:r>
              <a:rPr lang="ru-RU" dirty="0" smtClean="0"/>
              <a:t>             Воспитатель вместе с детьми побеседовали о птицах, зимующих в нашем краю, играли в игру "Птички".</a:t>
            </a:r>
          </a:p>
          <a:p>
            <a:pPr>
              <a:buNone/>
            </a:pPr>
            <a:r>
              <a:rPr lang="ru-RU" dirty="0" smtClean="0"/>
              <a:t>              Итогом мероприятия стал поход на улицу, где дети и педагог повесили кормушки и насыпали туда корм для птиц.</a:t>
            </a:r>
          </a:p>
          <a:p>
            <a:endParaRPr lang="ru-RU" dirty="0"/>
          </a:p>
        </p:txBody>
      </p:sp>
      <p:pic>
        <p:nvPicPr>
          <p:cNvPr id="45058" name="Picture 2" descr="photo_1570713108"/>
          <p:cNvPicPr>
            <a:picLocks noChangeAspect="1" noChangeArrowheads="1"/>
          </p:cNvPicPr>
          <p:nvPr/>
        </p:nvPicPr>
        <p:blipFill>
          <a:blip r:embed="rId2"/>
          <a:srcRect/>
          <a:stretch>
            <a:fillRect/>
          </a:stretch>
        </p:blipFill>
        <p:spPr bwMode="auto">
          <a:xfrm>
            <a:off x="612775" y="1642533"/>
            <a:ext cx="1905000" cy="1428750"/>
          </a:xfrm>
          <a:prstGeom prst="rect">
            <a:avLst/>
          </a:prstGeom>
          <a:ln>
            <a:noFill/>
          </a:ln>
          <a:effectLst>
            <a:outerShdw blurRad="292100" dist="139700" dir="2700000" algn="tl" rotWithShape="0">
              <a:srgbClr val="333333">
                <a:alpha val="65000"/>
              </a:srgbClr>
            </a:outerShdw>
          </a:effectLst>
        </p:spPr>
      </p:pic>
      <p:pic>
        <p:nvPicPr>
          <p:cNvPr id="45060" name="Picture 4" descr="photo_1570713133"/>
          <p:cNvPicPr>
            <a:picLocks noChangeAspect="1" noChangeArrowheads="1"/>
          </p:cNvPicPr>
          <p:nvPr/>
        </p:nvPicPr>
        <p:blipFill>
          <a:blip r:embed="rId3"/>
          <a:srcRect/>
          <a:stretch>
            <a:fillRect/>
          </a:stretch>
        </p:blipFill>
        <p:spPr bwMode="auto">
          <a:xfrm>
            <a:off x="2898775" y="2192867"/>
            <a:ext cx="1076325" cy="1428750"/>
          </a:xfrm>
          <a:prstGeom prst="rect">
            <a:avLst/>
          </a:prstGeom>
          <a:ln>
            <a:noFill/>
          </a:ln>
          <a:effectLst>
            <a:outerShdw blurRad="292100" dist="139700" dir="2700000" algn="tl" rotWithShape="0">
              <a:srgbClr val="333333">
                <a:alpha val="65000"/>
              </a:srgbClr>
            </a:outerShdw>
          </a:effectLst>
        </p:spPr>
      </p:pic>
      <p:pic>
        <p:nvPicPr>
          <p:cNvPr id="35842" name="Picture 2" descr="https://now-chita.ru/media/galleries/14387934-3381-40ed-933f-e7e98132bd35.jpg"/>
          <p:cNvPicPr>
            <a:picLocks noChangeAspect="1" noChangeArrowheads="1"/>
          </p:cNvPicPr>
          <p:nvPr/>
        </p:nvPicPr>
        <p:blipFill>
          <a:blip r:embed="rId4" cstate="print"/>
          <a:srcRect/>
          <a:stretch>
            <a:fillRect/>
          </a:stretch>
        </p:blipFill>
        <p:spPr bwMode="auto">
          <a:xfrm>
            <a:off x="675176" y="4159780"/>
            <a:ext cx="3010998" cy="19700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844" name="Picture 4" descr="https://1.bp.blogspot.com/-wCrOEWl2SbE/XeDUY-gEo7I/AAAAAAAAD5I/nvJkNNmAPqAqzmKqzg-DyvNrQQG0R1M3ACLcBGAsYHQ/s1600/img8.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335992" y="2254780"/>
            <a:ext cx="2626783" cy="197008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Выставка </a:t>
            </a:r>
            <a:br>
              <a:rPr lang="ru-RU" dirty="0" smtClean="0"/>
            </a:br>
            <a:r>
              <a:rPr lang="ru-RU" dirty="0" smtClean="0"/>
              <a:t>«Народная игрушка»</a:t>
            </a:r>
            <a:endParaRPr lang="ru-RU" dirty="0"/>
          </a:p>
        </p:txBody>
      </p:sp>
      <p:sp>
        <p:nvSpPr>
          <p:cNvPr id="3" name="Содержимое 2"/>
          <p:cNvSpPr>
            <a:spLocks noGrp="1"/>
          </p:cNvSpPr>
          <p:nvPr>
            <p:ph sz="half" idx="1"/>
          </p:nvPr>
        </p:nvSpPr>
        <p:spPr/>
        <p:txBody>
          <a:bodyPr>
            <a:normAutofit fontScale="40000" lnSpcReduction="20000"/>
          </a:bodyPr>
          <a:lstStyle/>
          <a:p>
            <a:pPr algn="just">
              <a:buNone/>
            </a:pPr>
            <a:r>
              <a:rPr lang="ru-RU" dirty="0" smtClean="0"/>
              <a:t>            Использование народной игрушки в дошкольном учреждении дает возможность решать задачи художественного развития и воспитания детей дошкольного возраста; постоянное продуманное знакомство с промыслами, планомерное, целенаправленное обучение лепке и росписи игрушек позволяет добиваться хороших изобразительных навыков у детей, развивает у них творческую инициативу, уверенность, активность, самостоятельность; воспитывает интерес к народному творчеству.</a:t>
            </a:r>
          </a:p>
          <a:p>
            <a:pPr algn="just">
              <a:buNone/>
            </a:pPr>
            <a:r>
              <a:rPr lang="ru-RU" dirty="0" smtClean="0"/>
              <a:t>            Изучение народных игрушек входит во все программы обучения в детских садах. Для осуществления задач эстетического воспитания дошкольников программа "От рождения до школы" рекомендует обращаться к этим замечательным образцам русского прикладного искусства.</a:t>
            </a:r>
          </a:p>
          <a:p>
            <a:pPr algn="just">
              <a:buNone/>
            </a:pPr>
            <a:r>
              <a:rPr lang="ru-RU" dirty="0" smtClean="0"/>
              <a:t>            Народные игрушки заключают в себе возможности для развития ребенка и его эстетического и нравственного воспитания. Сделанные руками человека, фигурки неповторимы и сохраняют частицу души мастера.</a:t>
            </a:r>
          </a:p>
          <a:p>
            <a:pPr algn="just">
              <a:buNone/>
            </a:pPr>
            <a:r>
              <a:rPr lang="ru-RU" dirty="0" smtClean="0"/>
              <a:t>             В связи с этим воспитатель старшей группы в соответствии с годовым планом учреждения организовала выставку рисунков детей и изделий народного промысла "Народная игрушка".</a:t>
            </a:r>
          </a:p>
          <a:p>
            <a:endParaRPr lang="ru-RU" dirty="0"/>
          </a:p>
        </p:txBody>
      </p:sp>
      <p:pic>
        <p:nvPicPr>
          <p:cNvPr id="46082" name="Picture 2" descr="photo_1571047576"/>
          <p:cNvPicPr>
            <a:picLocks noChangeAspect="1" noChangeArrowheads="1"/>
          </p:cNvPicPr>
          <p:nvPr/>
        </p:nvPicPr>
        <p:blipFill>
          <a:blip r:embed="rId2"/>
          <a:srcRect/>
          <a:stretch>
            <a:fillRect/>
          </a:stretch>
        </p:blipFill>
        <p:spPr bwMode="auto">
          <a:xfrm>
            <a:off x="4566709" y="1964266"/>
            <a:ext cx="1905000" cy="1428750"/>
          </a:xfrm>
          <a:prstGeom prst="rect">
            <a:avLst/>
          </a:prstGeom>
          <a:ln>
            <a:noFill/>
          </a:ln>
          <a:effectLst>
            <a:outerShdw blurRad="292100" dist="139700" dir="2700000" algn="tl" rotWithShape="0">
              <a:srgbClr val="333333">
                <a:alpha val="65000"/>
              </a:srgbClr>
            </a:outerShdw>
          </a:effectLst>
        </p:spPr>
      </p:pic>
      <p:pic>
        <p:nvPicPr>
          <p:cNvPr id="46084" name="Picture 4" descr="photo_1571047585"/>
          <p:cNvPicPr>
            <a:picLocks noChangeAspect="1" noChangeArrowheads="1"/>
          </p:cNvPicPr>
          <p:nvPr/>
        </p:nvPicPr>
        <p:blipFill>
          <a:blip r:embed="rId3"/>
          <a:srcRect/>
          <a:stretch>
            <a:fillRect/>
          </a:stretch>
        </p:blipFill>
        <p:spPr bwMode="auto">
          <a:xfrm>
            <a:off x="6607175" y="2386541"/>
            <a:ext cx="1905000" cy="1724025"/>
          </a:xfrm>
          <a:prstGeom prst="rect">
            <a:avLst/>
          </a:prstGeom>
          <a:ln>
            <a:noFill/>
          </a:ln>
          <a:effectLst>
            <a:outerShdw blurRad="292100" dist="139700" dir="2700000" algn="tl" rotWithShape="0">
              <a:srgbClr val="333333">
                <a:alpha val="65000"/>
              </a:srgbClr>
            </a:outerShdw>
          </a:effectLst>
        </p:spPr>
      </p:pic>
      <p:pic>
        <p:nvPicPr>
          <p:cNvPr id="34818" name="Picture 2" descr="http://donskoi.org/wp-content/uploads/2019/06/z9cl6j6y.jpg"/>
          <p:cNvPicPr>
            <a:picLocks noChangeAspect="1" noChangeArrowheads="1"/>
          </p:cNvPicPr>
          <p:nvPr/>
        </p:nvPicPr>
        <p:blipFill>
          <a:blip r:embed="rId4" cstate="print">
            <a:clrChange>
              <a:clrFrom>
                <a:srgbClr val="FCFDFF"/>
              </a:clrFrom>
              <a:clrTo>
                <a:srgbClr val="FCFDFF">
                  <a:alpha val="0"/>
                </a:srgbClr>
              </a:clrTo>
            </a:clrChange>
          </a:blip>
          <a:srcRect/>
          <a:stretch>
            <a:fillRect/>
          </a:stretch>
        </p:blipFill>
        <p:spPr bwMode="auto">
          <a:xfrm>
            <a:off x="4448350" y="4212562"/>
            <a:ext cx="2646717" cy="1985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820" name="Picture 4" descr="http://ya-zemlyak.ru/images/photoarhiv/%D0%9F%D1%80%D0%BE%D0%BC%D1%8B%D1%81%D0%BB%D1%8B/%D0%A4%D0%B8%D0%BB%D0%97%D0%BD%D0%B0%D0%BA09.jpg"/>
          <p:cNvPicPr>
            <a:picLocks noChangeAspect="1" noChangeArrowheads="1"/>
          </p:cNvPicPr>
          <p:nvPr/>
        </p:nvPicPr>
        <p:blipFill>
          <a:blip r:embed="rId5" cstate="print">
            <a:clrChange>
              <a:clrFrom>
                <a:srgbClr val="FFFFFF"/>
              </a:clrFrom>
              <a:clrTo>
                <a:srgbClr val="FFFFFF">
                  <a:alpha val="0"/>
                </a:srgbClr>
              </a:clrTo>
            </a:clrChange>
          </a:blip>
          <a:srcRect t="33370"/>
          <a:stretch>
            <a:fillRect/>
          </a:stretch>
        </p:blipFill>
        <p:spPr bwMode="auto">
          <a:xfrm>
            <a:off x="694141" y="5248228"/>
            <a:ext cx="1456392" cy="1355770"/>
          </a:xfrm>
          <a:prstGeom prst="rect">
            <a:avLst/>
          </a:prstGeom>
          <a:noFill/>
        </p:spPr>
      </p:pic>
      <p:pic>
        <p:nvPicPr>
          <p:cNvPr id="8" name="Picture 4" descr="http://ya-zemlyak.ru/images/photoarhiv/%D0%9F%D1%80%D0%BE%D0%BC%D1%8B%D1%81%D0%BB%D1%8B/%D0%A4%D0%B8%D0%BB%D0%97%D0%BD%D0%B0%D0%BA09.jpg"/>
          <p:cNvPicPr>
            <a:picLocks noChangeAspect="1" noChangeArrowheads="1"/>
          </p:cNvPicPr>
          <p:nvPr/>
        </p:nvPicPr>
        <p:blipFill>
          <a:blip r:embed="rId5" cstate="print">
            <a:clrChange>
              <a:clrFrom>
                <a:srgbClr val="FFFFFF"/>
              </a:clrFrom>
              <a:clrTo>
                <a:srgbClr val="FFFFFF">
                  <a:alpha val="0"/>
                </a:srgbClr>
              </a:clrTo>
            </a:clrChange>
          </a:blip>
          <a:srcRect t="33370"/>
          <a:stretch>
            <a:fillRect/>
          </a:stretch>
        </p:blipFill>
        <p:spPr bwMode="auto">
          <a:xfrm flipH="1">
            <a:off x="2446741" y="5290562"/>
            <a:ext cx="1456392" cy="135577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рождения </a:t>
            </a:r>
            <a:br>
              <a:rPr lang="ru-RU" dirty="0" smtClean="0"/>
            </a:br>
            <a:r>
              <a:rPr lang="ru-RU" dirty="0" smtClean="0"/>
              <a:t>М.Ю. Лермонтова</a:t>
            </a:r>
            <a:endParaRPr lang="ru-RU" dirty="0"/>
          </a:p>
        </p:txBody>
      </p:sp>
      <p:sp>
        <p:nvSpPr>
          <p:cNvPr id="4" name="Содержимое 3"/>
          <p:cNvSpPr>
            <a:spLocks noGrp="1"/>
          </p:cNvSpPr>
          <p:nvPr>
            <p:ph sz="half" idx="2"/>
          </p:nvPr>
        </p:nvSpPr>
        <p:spPr/>
        <p:txBody>
          <a:bodyPr>
            <a:normAutofit fontScale="55000" lnSpcReduction="20000"/>
          </a:bodyPr>
          <a:lstStyle/>
          <a:p>
            <a:pPr algn="just">
              <a:buNone/>
            </a:pPr>
            <a:r>
              <a:rPr lang="ru-RU" dirty="0" smtClean="0"/>
              <a:t>          15 октября дети подготовительной группы отметили 205-летие со дня рождения русского поэта и драматурга М.Ю.Лермонтова.</a:t>
            </a:r>
          </a:p>
          <a:p>
            <a:pPr algn="just">
              <a:buNone/>
            </a:pPr>
            <a:r>
              <a:rPr lang="ru-RU" dirty="0" smtClean="0"/>
              <a:t>          Уже с утра в группе звучали романсы на стихи поэта. И в зал дети вошли под мелодию романса "Я не люблю Вас и люблю" в исполнении Р. Каримова. Девочки и мальчики исполнили танец. В зале была создана лирическая, торжественная обстановка. На празднике дети читали стихи: "Парус", "Утес","Незабудка", "Осень", "Казачья колыбельная", "Выхожу один я на дорогу", "Тучи". Дети узнали, что М.Ю.Лермонтов был не только поэтом, но и художником. Дети познакомились с его картинами из виртуальной экскурсии по музеям.</a:t>
            </a:r>
          </a:p>
          <a:p>
            <a:endParaRPr lang="ru-RU" dirty="0"/>
          </a:p>
        </p:txBody>
      </p:sp>
      <p:pic>
        <p:nvPicPr>
          <p:cNvPr id="47106" name="Picture 2" descr="IMG_7394"/>
          <p:cNvPicPr>
            <a:picLocks noChangeAspect="1" noChangeArrowheads="1"/>
          </p:cNvPicPr>
          <p:nvPr/>
        </p:nvPicPr>
        <p:blipFill>
          <a:blip r:embed="rId2"/>
          <a:srcRect/>
          <a:stretch>
            <a:fillRect/>
          </a:stretch>
        </p:blipFill>
        <p:spPr bwMode="auto">
          <a:xfrm>
            <a:off x="426509" y="660399"/>
            <a:ext cx="12192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108" name="Picture 4" descr="IMG_7385"/>
          <p:cNvPicPr>
            <a:picLocks noChangeAspect="1" noChangeArrowheads="1"/>
          </p:cNvPicPr>
          <p:nvPr/>
        </p:nvPicPr>
        <p:blipFill>
          <a:blip r:embed="rId3"/>
          <a:srcRect/>
          <a:stretch>
            <a:fillRect/>
          </a:stretch>
        </p:blipFill>
        <p:spPr bwMode="auto">
          <a:xfrm>
            <a:off x="1857375" y="1794934"/>
            <a:ext cx="141922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794" name="Picture 2" descr="https://i.ytimg.com/vi/3q6-_X7IOM0/maxresdefault.jpg"/>
          <p:cNvPicPr>
            <a:picLocks noChangeAspect="1" noChangeArrowheads="1"/>
          </p:cNvPicPr>
          <p:nvPr/>
        </p:nvPicPr>
        <p:blipFill>
          <a:blip r:embed="rId4"/>
          <a:srcRect/>
          <a:stretch>
            <a:fillRect/>
          </a:stretch>
        </p:blipFill>
        <p:spPr bwMode="auto">
          <a:xfrm>
            <a:off x="776376" y="3575738"/>
            <a:ext cx="3445115" cy="1937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повара</a:t>
            </a:r>
            <a:endParaRPr lang="ru-RU" dirty="0"/>
          </a:p>
        </p:txBody>
      </p:sp>
      <p:sp>
        <p:nvSpPr>
          <p:cNvPr id="3" name="Содержимое 2"/>
          <p:cNvSpPr>
            <a:spLocks noGrp="1"/>
          </p:cNvSpPr>
          <p:nvPr>
            <p:ph sz="half" idx="1"/>
          </p:nvPr>
        </p:nvSpPr>
        <p:spPr>
          <a:xfrm>
            <a:off x="397933" y="1430867"/>
            <a:ext cx="4116917" cy="4746096"/>
          </a:xfrm>
        </p:spPr>
        <p:txBody>
          <a:bodyPr>
            <a:normAutofit fontScale="40000" lnSpcReduction="20000"/>
          </a:bodyPr>
          <a:lstStyle/>
          <a:p>
            <a:pPr algn="just">
              <a:buNone/>
            </a:pPr>
            <a:r>
              <a:rPr lang="ru-RU" dirty="0" smtClean="0"/>
              <a:t>             Ежегодно 20 октября свой профессиональный праздник — День повара — отмечают повара и кулинары всего мира. Профессия повара одна из самых древних и самых востребованных в мире. Не обойтись без повара и в детском саду.</a:t>
            </a:r>
          </a:p>
          <a:p>
            <a:pPr algn="just">
              <a:buNone/>
            </a:pPr>
            <a:r>
              <a:rPr lang="ru-RU" dirty="0" smtClean="0"/>
              <a:t>            Правильное, сбалансированное и качественное питание – важный компонент здорового образа жизни, особенно для детей дошкольного возраста. Вопросу организации питания в детских садах уделяется все больше внимания. Ведь именно от работы поваров зависит будущее развитие и здоровье ребенка. Как говорят сами повара, «профессия у нас хоть и сложная, зато любимая».</a:t>
            </a:r>
          </a:p>
          <a:p>
            <a:pPr algn="just">
              <a:buNone/>
            </a:pPr>
            <a:r>
              <a:rPr lang="ru-RU" dirty="0" smtClean="0"/>
              <a:t>             В этот день педагог подготовительной группы провела конкурс «Необычный обед». Где ребята не только участвовали в эстафетах и играх, но и готовили вкусные угощения из песочного теста, которые потом им помогли запечь наши уважаемые повара. Богатое и красивое получилось угощение. За свои достижения дети получили диплом "Юного повара".</a:t>
            </a:r>
          </a:p>
          <a:p>
            <a:pPr algn="just">
              <a:buNone/>
            </a:pPr>
            <a:r>
              <a:rPr lang="ru-RU" dirty="0" smtClean="0"/>
              <a:t>             Также педагог средней группы с детьми участвовали в сюжетно-ролевой игре "Мы юные поварята" и даже приготовили фруктовый салат, которым потом угощали своих сверстников.</a:t>
            </a:r>
          </a:p>
          <a:p>
            <a:pPr algn="just">
              <a:buNone/>
            </a:pPr>
            <a:r>
              <a:rPr lang="ru-RU" dirty="0" smtClean="0"/>
              <a:t>             В этот день воспитанники посетили пищеблок детского сада с целью расширения знаний о труде повара и формирования представлений детей о работе повара, а также воспитания положительного отношение к труду, чувства уважения к сотрудникам детского сада. Повара рассказали и показали детям, какие кухонные предметы, машины и посуда используются для приготовления пищи, как обрабатывают продукты. Ребята получили много новой информации и понаблюдали за процессом приготовления обеда для детей нашего детского сада.</a:t>
            </a:r>
          </a:p>
          <a:p>
            <a:pPr algn="just">
              <a:buNone/>
            </a:pPr>
            <a:r>
              <a:rPr lang="ru-RU" dirty="0" smtClean="0"/>
              <a:t>              Дети поблагодарили поваров за их нелегкий труд.</a:t>
            </a:r>
          </a:p>
          <a:p>
            <a:endParaRPr lang="ru-RU" dirty="0"/>
          </a:p>
        </p:txBody>
      </p:sp>
      <p:pic>
        <p:nvPicPr>
          <p:cNvPr id="48130" name="Picture 2" descr="IMG_7400"/>
          <p:cNvPicPr>
            <a:picLocks noChangeAspect="1" noChangeArrowheads="1"/>
          </p:cNvPicPr>
          <p:nvPr/>
        </p:nvPicPr>
        <p:blipFill>
          <a:blip r:embed="rId2"/>
          <a:srcRect/>
          <a:stretch>
            <a:fillRect/>
          </a:stretch>
        </p:blipFill>
        <p:spPr bwMode="auto">
          <a:xfrm>
            <a:off x="468841" y="385233"/>
            <a:ext cx="1905000" cy="1038225"/>
          </a:xfrm>
          <a:prstGeom prst="rect">
            <a:avLst/>
          </a:prstGeom>
          <a:ln>
            <a:noFill/>
          </a:ln>
          <a:effectLst>
            <a:outerShdw blurRad="292100" dist="139700" dir="2700000" algn="tl" rotWithShape="0">
              <a:srgbClr val="333333">
                <a:alpha val="65000"/>
              </a:srgbClr>
            </a:outerShdw>
          </a:effectLst>
        </p:spPr>
      </p:pic>
      <p:pic>
        <p:nvPicPr>
          <p:cNvPr id="48132" name="Picture 4" descr="IMG_7408"/>
          <p:cNvPicPr>
            <a:picLocks noChangeAspect="1" noChangeArrowheads="1"/>
          </p:cNvPicPr>
          <p:nvPr/>
        </p:nvPicPr>
        <p:blipFill>
          <a:blip r:embed="rId3"/>
          <a:srcRect/>
          <a:stretch>
            <a:fillRect/>
          </a:stretch>
        </p:blipFill>
        <p:spPr bwMode="auto">
          <a:xfrm>
            <a:off x="4854575" y="1401762"/>
            <a:ext cx="1905000" cy="1847851"/>
          </a:xfrm>
          <a:prstGeom prst="rect">
            <a:avLst/>
          </a:prstGeom>
          <a:ln>
            <a:noFill/>
          </a:ln>
          <a:effectLst>
            <a:outerShdw blurRad="292100" dist="139700" dir="2700000" algn="tl" rotWithShape="0">
              <a:srgbClr val="333333">
                <a:alpha val="65000"/>
              </a:srgbClr>
            </a:outerShdw>
          </a:effectLst>
        </p:spPr>
      </p:pic>
      <p:pic>
        <p:nvPicPr>
          <p:cNvPr id="48134" name="Picture 6" descr="IMG_7582"/>
          <p:cNvPicPr>
            <a:picLocks noChangeAspect="1" noChangeArrowheads="1"/>
          </p:cNvPicPr>
          <p:nvPr/>
        </p:nvPicPr>
        <p:blipFill>
          <a:blip r:embed="rId4"/>
          <a:srcRect/>
          <a:stretch>
            <a:fillRect/>
          </a:stretch>
        </p:blipFill>
        <p:spPr bwMode="auto">
          <a:xfrm>
            <a:off x="6869641" y="2769128"/>
            <a:ext cx="1905000" cy="1762126"/>
          </a:xfrm>
          <a:prstGeom prst="rect">
            <a:avLst/>
          </a:prstGeom>
          <a:ln>
            <a:noFill/>
          </a:ln>
          <a:effectLst>
            <a:outerShdw blurRad="292100" dist="139700" dir="2700000" algn="tl" rotWithShape="0">
              <a:srgbClr val="333333">
                <a:alpha val="65000"/>
              </a:srgbClr>
            </a:outerShdw>
          </a:effectLst>
        </p:spPr>
      </p:pic>
      <p:pic>
        <p:nvPicPr>
          <p:cNvPr id="32770" name="Picture 2" descr="https://bonnycards.ru/images/den-povara/povar0010.jpg"/>
          <p:cNvPicPr>
            <a:picLocks noChangeAspect="1" noChangeArrowheads="1"/>
          </p:cNvPicPr>
          <p:nvPr/>
        </p:nvPicPr>
        <p:blipFill>
          <a:blip r:embed="rId5" cstate="print"/>
          <a:srcRect/>
          <a:stretch>
            <a:fillRect/>
          </a:stretch>
        </p:blipFill>
        <p:spPr bwMode="auto">
          <a:xfrm>
            <a:off x="4575173" y="4123267"/>
            <a:ext cx="2294467" cy="2294467"/>
          </a:xfrm>
          <a:prstGeom prst="rect">
            <a:avLst/>
          </a:prstGeom>
          <a:noFill/>
        </p:spPr>
      </p:pic>
      <p:pic>
        <p:nvPicPr>
          <p:cNvPr id="32772" name="Picture 4" descr="https://img2.freepng.ru/20190708/bar/kisspng-bakery-cooking-frosting-icing-chef-cake-5d24102a8e6ab6.1789142415626445225833.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flipH="1">
            <a:off x="6957186" y="376238"/>
            <a:ext cx="1872488" cy="216376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рождения </a:t>
            </a:r>
            <a:br>
              <a:rPr lang="ru-RU" dirty="0" smtClean="0"/>
            </a:br>
            <a:r>
              <a:rPr lang="ru-RU" dirty="0" err="1" smtClean="0"/>
              <a:t>Винни</a:t>
            </a:r>
            <a:r>
              <a:rPr lang="ru-RU" dirty="0" smtClean="0"/>
              <a:t> Пуха!</a:t>
            </a:r>
            <a:endParaRPr lang="ru-RU" dirty="0"/>
          </a:p>
        </p:txBody>
      </p:sp>
      <p:sp>
        <p:nvSpPr>
          <p:cNvPr id="4" name="Содержимое 3"/>
          <p:cNvSpPr>
            <a:spLocks noGrp="1"/>
          </p:cNvSpPr>
          <p:nvPr>
            <p:ph sz="half" idx="2"/>
          </p:nvPr>
        </p:nvSpPr>
        <p:spPr/>
        <p:txBody>
          <a:bodyPr>
            <a:normAutofit fontScale="55000" lnSpcReduction="20000"/>
          </a:bodyPr>
          <a:lstStyle/>
          <a:p>
            <a:pPr algn="just">
              <a:buNone/>
            </a:pPr>
            <a:r>
              <a:rPr lang="ru-RU" dirty="0" smtClean="0"/>
              <a:t>          14 октября - день рождения </a:t>
            </a:r>
            <a:r>
              <a:rPr lang="ru-RU" dirty="0" err="1" smtClean="0"/>
              <a:t>Винни-Пуха</a:t>
            </a:r>
            <a:r>
              <a:rPr lang="ru-RU" dirty="0" smtClean="0"/>
              <a:t>. Именно в этот день, в 1926 году вышла первая книга о приключениях всем известного косолапого медвежонка и его друзей. В ясельной группе прошло тематическое занятие, посвященное этому дню. Ребята познакомились с добрыми и забавными персонажами: </a:t>
            </a:r>
            <a:r>
              <a:rPr lang="ru-RU" dirty="0" err="1" smtClean="0"/>
              <a:t>Винни-Пухом</a:t>
            </a:r>
            <a:r>
              <a:rPr lang="ru-RU" dirty="0" smtClean="0"/>
              <a:t>, Пятачком, Осликом ИА, совой. Дети познакомились с героями из интересной презентации и мультика про </a:t>
            </a:r>
            <a:r>
              <a:rPr lang="ru-RU" dirty="0" err="1" smtClean="0"/>
              <a:t>Винни-Пуха</a:t>
            </a:r>
            <a:r>
              <a:rPr lang="ru-RU" dirty="0" smtClean="0"/>
              <a:t>, поиграли в игру "Собери картинку" изучили книгу с иллюстрациями, где изображены герои сказки, а также познакомились с героем мультфильма Дисней и отметили отличия родного героя от иностранного. Занятие прошло очень весело и познавательно.</a:t>
            </a:r>
            <a:endParaRPr lang="ru-RU" dirty="0"/>
          </a:p>
        </p:txBody>
      </p:sp>
      <p:pic>
        <p:nvPicPr>
          <p:cNvPr id="49154" name="Picture 2" descr="photo_1571388199"/>
          <p:cNvPicPr>
            <a:picLocks noChangeAspect="1" noChangeArrowheads="1"/>
          </p:cNvPicPr>
          <p:nvPr/>
        </p:nvPicPr>
        <p:blipFill>
          <a:blip r:embed="rId2"/>
          <a:srcRect/>
          <a:stretch>
            <a:fillRect/>
          </a:stretch>
        </p:blipFill>
        <p:spPr bwMode="auto">
          <a:xfrm>
            <a:off x="460375" y="1108604"/>
            <a:ext cx="1905000" cy="1733551"/>
          </a:xfrm>
          <a:prstGeom prst="rect">
            <a:avLst/>
          </a:prstGeom>
          <a:ln>
            <a:noFill/>
          </a:ln>
          <a:effectLst>
            <a:outerShdw blurRad="292100" dist="139700" dir="2700000" algn="tl" rotWithShape="0">
              <a:srgbClr val="333333">
                <a:alpha val="65000"/>
              </a:srgbClr>
            </a:outerShdw>
          </a:effectLst>
        </p:spPr>
      </p:pic>
      <p:pic>
        <p:nvPicPr>
          <p:cNvPr id="49156" name="Picture 4" descr="photo_1571388226"/>
          <p:cNvPicPr>
            <a:picLocks noChangeAspect="1" noChangeArrowheads="1"/>
          </p:cNvPicPr>
          <p:nvPr/>
        </p:nvPicPr>
        <p:blipFill>
          <a:blip r:embed="rId3"/>
          <a:srcRect/>
          <a:stretch>
            <a:fillRect/>
          </a:stretch>
        </p:blipFill>
        <p:spPr bwMode="auto">
          <a:xfrm>
            <a:off x="2602441" y="2302934"/>
            <a:ext cx="1905000" cy="1428750"/>
          </a:xfrm>
          <a:prstGeom prst="rect">
            <a:avLst/>
          </a:prstGeom>
          <a:ln>
            <a:noFill/>
          </a:ln>
          <a:effectLst>
            <a:outerShdw blurRad="292100" dist="139700" dir="2700000" algn="tl" rotWithShape="0">
              <a:srgbClr val="333333">
                <a:alpha val="65000"/>
              </a:srgbClr>
            </a:outerShdw>
          </a:effectLst>
        </p:spPr>
      </p:pic>
      <p:pic>
        <p:nvPicPr>
          <p:cNvPr id="31746" name="Picture 2" descr="https://www.davno.ru/assets/images/cards/big/birthday-957.jpg"/>
          <p:cNvPicPr>
            <a:picLocks noChangeAspect="1" noChangeArrowheads="1"/>
          </p:cNvPicPr>
          <p:nvPr/>
        </p:nvPicPr>
        <p:blipFill>
          <a:blip r:embed="rId4" cstate="print"/>
          <a:srcRect/>
          <a:stretch>
            <a:fillRect/>
          </a:stretch>
        </p:blipFill>
        <p:spPr bwMode="auto">
          <a:xfrm>
            <a:off x="7165974" y="330200"/>
            <a:ext cx="1346200" cy="1346200"/>
          </a:xfrm>
          <a:prstGeom prst="rect">
            <a:avLst/>
          </a:prstGeom>
          <a:noFill/>
        </p:spPr>
      </p:pic>
      <p:pic>
        <p:nvPicPr>
          <p:cNvPr id="31748" name="Picture 4" descr="https://prikolnye-kartinki.ru/img/picture/Sep/19/259d816399a6ab1a9eceaa0eeec979af/7.jpg"/>
          <p:cNvPicPr>
            <a:picLocks noChangeAspect="1" noChangeArrowheads="1"/>
          </p:cNvPicPr>
          <p:nvPr/>
        </p:nvPicPr>
        <p:blipFill>
          <a:blip r:embed="rId5" cstate="print"/>
          <a:srcRect/>
          <a:stretch>
            <a:fillRect/>
          </a:stretch>
        </p:blipFill>
        <p:spPr bwMode="auto">
          <a:xfrm>
            <a:off x="1954743" y="4504268"/>
            <a:ext cx="1761065" cy="1761065"/>
          </a:xfrm>
          <a:prstGeom prst="ellipse">
            <a:avLst/>
          </a:prstGeom>
          <a:ln>
            <a:noFill/>
          </a:ln>
          <a:effectLst>
            <a:softEdge rad="112500"/>
          </a:effectLst>
        </p:spPr>
      </p:pic>
      <p:pic>
        <p:nvPicPr>
          <p:cNvPr id="31750" name="Picture 6" descr="http://900igr.net/up/datas/159386/004.jpg"/>
          <p:cNvPicPr>
            <a:picLocks noChangeAspect="1" noChangeArrowheads="1"/>
          </p:cNvPicPr>
          <p:nvPr/>
        </p:nvPicPr>
        <p:blipFill>
          <a:blip r:embed="rId6">
            <a:clrChange>
              <a:clrFrom>
                <a:srgbClr val="8ECEFC"/>
              </a:clrFrom>
              <a:clrTo>
                <a:srgbClr val="8ECEFC">
                  <a:alpha val="0"/>
                </a:srgbClr>
              </a:clrTo>
            </a:clrChange>
          </a:blip>
          <a:srcRect l="27951" t="26485" r="55572" b="34222"/>
          <a:stretch>
            <a:fillRect/>
          </a:stretch>
        </p:blipFill>
        <p:spPr bwMode="auto">
          <a:xfrm flipH="1">
            <a:off x="3606801" y="3953934"/>
            <a:ext cx="787400" cy="1557866"/>
          </a:xfrm>
          <a:prstGeom prst="rect">
            <a:avLst/>
          </a:prstGeom>
          <a:noFill/>
        </p:spPr>
      </p:pic>
      <p:pic>
        <p:nvPicPr>
          <p:cNvPr id="31754" name="Picture 10" descr="http://900igr.net/up/datas/159386/004.jpg"/>
          <p:cNvPicPr>
            <a:picLocks noChangeAspect="1" noChangeArrowheads="1"/>
          </p:cNvPicPr>
          <p:nvPr/>
        </p:nvPicPr>
        <p:blipFill>
          <a:blip r:embed="rId6"/>
          <a:srcRect l="37254" t="65641" r="39840"/>
          <a:stretch>
            <a:fillRect/>
          </a:stretch>
        </p:blipFill>
        <p:spPr bwMode="auto">
          <a:xfrm>
            <a:off x="127000" y="5105400"/>
            <a:ext cx="1286933" cy="1447800"/>
          </a:xfrm>
          <a:prstGeom prst="rect">
            <a:avLst/>
          </a:prstGeom>
          <a:noFill/>
        </p:spPr>
      </p:pic>
      <p:pic>
        <p:nvPicPr>
          <p:cNvPr id="31756" name="Picture 12" descr="http://900igr.net/up/datas/159386/004.jpg"/>
          <p:cNvPicPr>
            <a:picLocks noChangeAspect="1" noChangeArrowheads="1"/>
          </p:cNvPicPr>
          <p:nvPr/>
        </p:nvPicPr>
        <p:blipFill>
          <a:blip r:embed="rId6"/>
          <a:srcRect l="63976" t="61361" r="15362"/>
          <a:stretch>
            <a:fillRect/>
          </a:stretch>
        </p:blipFill>
        <p:spPr bwMode="auto">
          <a:xfrm>
            <a:off x="5046133" y="4783666"/>
            <a:ext cx="1143000" cy="1603111"/>
          </a:xfrm>
          <a:prstGeom prst="rect">
            <a:avLst/>
          </a:prstGeom>
          <a:noFill/>
        </p:spPr>
      </p:pic>
      <p:pic>
        <p:nvPicPr>
          <p:cNvPr id="31758" name="Picture 14" descr="http://900igr.net/up/datas/159386/004.jpg"/>
          <p:cNvPicPr>
            <a:picLocks noChangeAspect="1" noChangeArrowheads="1"/>
          </p:cNvPicPr>
          <p:nvPr/>
        </p:nvPicPr>
        <p:blipFill>
          <a:blip r:embed="rId6"/>
          <a:srcRect l="65497" t="35953" r="11192" b="36733"/>
          <a:stretch>
            <a:fillRect/>
          </a:stretch>
        </p:blipFill>
        <p:spPr bwMode="auto">
          <a:xfrm>
            <a:off x="6646334" y="4919133"/>
            <a:ext cx="1117600" cy="982134"/>
          </a:xfrm>
          <a:prstGeom prst="rect">
            <a:avLst/>
          </a:prstGeom>
          <a:noFill/>
        </p:spPr>
      </p:pic>
      <p:pic>
        <p:nvPicPr>
          <p:cNvPr id="31760" name="Picture 16" descr="https://ds05.infourok.ru/uploads/ex/06f1/000ab550-bb46bc9f/hello_html_79ee58d1.png"/>
          <p:cNvPicPr>
            <a:picLocks noChangeAspect="1" noChangeArrowheads="1"/>
          </p:cNvPicPr>
          <p:nvPr/>
        </p:nvPicPr>
        <p:blipFill>
          <a:blip r:embed="rId7" cstate="print"/>
          <a:srcRect/>
          <a:stretch>
            <a:fillRect/>
          </a:stretch>
        </p:blipFill>
        <p:spPr bwMode="auto">
          <a:xfrm>
            <a:off x="560354" y="3101976"/>
            <a:ext cx="1466354" cy="129222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Осенние фантазии!</a:t>
            </a:r>
            <a:endParaRPr lang="ru-RU" dirty="0"/>
          </a:p>
        </p:txBody>
      </p:sp>
      <p:sp>
        <p:nvSpPr>
          <p:cNvPr id="3" name="Содержимое 2"/>
          <p:cNvSpPr>
            <a:spLocks noGrp="1"/>
          </p:cNvSpPr>
          <p:nvPr>
            <p:ph sz="half" idx="1"/>
          </p:nvPr>
        </p:nvSpPr>
        <p:spPr>
          <a:xfrm>
            <a:off x="414867" y="1380067"/>
            <a:ext cx="4099983" cy="5080000"/>
          </a:xfrm>
        </p:spPr>
        <p:txBody>
          <a:bodyPr>
            <a:normAutofit fontScale="32500" lnSpcReduction="20000"/>
          </a:bodyPr>
          <a:lstStyle/>
          <a:p>
            <a:pPr>
              <a:buNone/>
            </a:pPr>
            <a:r>
              <a:rPr lang="ru-RU" dirty="0" smtClean="0"/>
              <a:t>              Золотая осень — это прекрасное время для творчества: природа сама предлагает нам красочный и интересный материал для вдохновения.</a:t>
            </a:r>
          </a:p>
          <a:p>
            <a:pPr>
              <a:buNone/>
            </a:pPr>
            <a:r>
              <a:rPr lang="ru-RU" dirty="0" smtClean="0"/>
              <a:t>               Поэтому с наступлением осени традиционно в нашем детском саду проводится выставка - конкурс поделок детского и семейного творчества из природных материалов «Осенние фантазии». Главное условие — использование в работах даров осени (овощей, фруктов, сухоцветов, природного материала).</a:t>
            </a:r>
          </a:p>
          <a:p>
            <a:pPr>
              <a:buNone/>
            </a:pPr>
            <a:r>
              <a:rPr lang="ru-RU" dirty="0" smtClean="0"/>
              <a:t>               Композиции из овощей и фруктов, картины из листьев, </a:t>
            </a:r>
            <a:r>
              <a:rPr lang="ru-RU" dirty="0" err="1" smtClean="0"/>
              <a:t>мультяшные</a:t>
            </a:r>
            <a:r>
              <a:rPr lang="ru-RU" dirty="0" smtClean="0"/>
              <a:t> персонажи всё это вызвало живой и неподдельный интерес. Тыквы обратились в необычные корзинки для осенних даров. Запасливые, деловитые осенние ежи, выполненные из разных материалов, были представлены во многих работах.</a:t>
            </a:r>
          </a:p>
          <a:p>
            <a:pPr>
              <a:buNone/>
            </a:pPr>
            <a:r>
              <a:rPr lang="ru-RU" dirty="0" smtClean="0"/>
              <a:t>                Можно было также увидеть множество интересных лесных полянок с животными и всевозможными дарами осени. Разнообразные домики, животные и птицы, золотые рыбки, цветочные и природные композиции – чего только не было на нашей выставке!</a:t>
            </a:r>
          </a:p>
          <a:p>
            <a:pPr>
              <a:buNone/>
            </a:pPr>
            <a:r>
              <a:rPr lang="ru-RU" dirty="0" smtClean="0"/>
              <a:t>                Все поделки, несомненно, были изготовлены с душой. Они поражают своей неповторимостью и яркостью. Кажется, что все природные и подручные материалы были использованы для работы, а фантазии не было предела.</a:t>
            </a:r>
          </a:p>
          <a:p>
            <a:pPr>
              <a:buNone/>
            </a:pPr>
            <a:r>
              <a:rPr lang="ru-RU" dirty="0" smtClean="0"/>
              <a:t>               Родители вместе со своими детьми проявили выдумку, создали неповторимые осенние шедевры. Во всех работах проявились творчество и воображение.</a:t>
            </a:r>
          </a:p>
          <a:p>
            <a:pPr>
              <a:buNone/>
            </a:pPr>
            <a:r>
              <a:rPr lang="ru-RU" dirty="0" smtClean="0"/>
              <a:t>               При подведении итогов конкурса мнение строгого детского жюри  совпало с мнением родительского. Первое место заняли поделки  детей и родителей средней группы (воспитатели </a:t>
            </a:r>
            <a:r>
              <a:rPr lang="ru-RU" dirty="0" err="1" smtClean="0"/>
              <a:t>Раева</a:t>
            </a:r>
            <a:r>
              <a:rPr lang="ru-RU" dirty="0" smtClean="0"/>
              <a:t> </a:t>
            </a:r>
            <a:r>
              <a:rPr lang="ru-RU" dirty="0" err="1" smtClean="0"/>
              <a:t>Т.В.,Скакунова</a:t>
            </a:r>
            <a:r>
              <a:rPr lang="ru-RU" dirty="0" smtClean="0"/>
              <a:t> Е.А.). Второе место присуждено детям и родителям 2младшей группы (воспитатель Савинова М.Л.), а третье место завоевали  семейные команды 1 младшей группы (воспитатель Суханова С.Д.)</a:t>
            </a:r>
          </a:p>
          <a:p>
            <a:pPr>
              <a:buNone/>
            </a:pPr>
            <a:r>
              <a:rPr lang="ru-RU" dirty="0" smtClean="0"/>
              <a:t>               Огромное спасибо всем участникам выставки за  чудесные поделки!</a:t>
            </a:r>
          </a:p>
          <a:p>
            <a:endParaRPr lang="ru-RU" dirty="0"/>
          </a:p>
        </p:txBody>
      </p:sp>
      <p:pic>
        <p:nvPicPr>
          <p:cNvPr id="50178" name="Picture 2" descr="IMG_7640"/>
          <p:cNvPicPr>
            <a:picLocks noChangeAspect="1" noChangeArrowheads="1"/>
          </p:cNvPicPr>
          <p:nvPr/>
        </p:nvPicPr>
        <p:blipFill>
          <a:blip r:embed="rId2"/>
          <a:srcRect/>
          <a:stretch>
            <a:fillRect/>
          </a:stretch>
        </p:blipFill>
        <p:spPr bwMode="auto">
          <a:xfrm>
            <a:off x="4981575" y="1413934"/>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180" name="Picture 4" descr="IMG_7701"/>
          <p:cNvPicPr>
            <a:picLocks noChangeAspect="1" noChangeArrowheads="1"/>
          </p:cNvPicPr>
          <p:nvPr/>
        </p:nvPicPr>
        <p:blipFill>
          <a:blip r:embed="rId3"/>
          <a:srcRect/>
          <a:stretch>
            <a:fillRect/>
          </a:stretch>
        </p:blipFill>
        <p:spPr bwMode="auto">
          <a:xfrm>
            <a:off x="6886575" y="2599266"/>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22" name="Picture 2" descr="https://tipik.ru/wp-content/uploads/2019/08/%D0%BA%D0%B0%D1%80%D1%82%D0%B8%D0%BD%D0%BA%D0%B8-%D0%BE%D1%81%D0%B5%D0%BD%D0%BD%D0%B8%D0%B5-%D1%84%D0%B0%D0%BD%D1%82%D0%B0%D0%B7%D0%B8%D0%B8-019.jpg"/>
          <p:cNvPicPr>
            <a:picLocks noChangeAspect="1" noChangeArrowheads="1"/>
          </p:cNvPicPr>
          <p:nvPr/>
        </p:nvPicPr>
        <p:blipFill>
          <a:blip r:embed="rId4" cstate="print"/>
          <a:srcRect/>
          <a:stretch>
            <a:fillRect/>
          </a:stretch>
        </p:blipFill>
        <p:spPr bwMode="auto">
          <a:xfrm>
            <a:off x="4612567" y="4015845"/>
            <a:ext cx="2942873" cy="2207155"/>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Мини-праздник «Мыльные пузыри».</a:t>
            </a:r>
            <a:endParaRPr lang="ru-RU" dirty="0"/>
          </a:p>
        </p:txBody>
      </p:sp>
      <p:sp>
        <p:nvSpPr>
          <p:cNvPr id="4" name="Содержимое 3"/>
          <p:cNvSpPr>
            <a:spLocks noGrp="1"/>
          </p:cNvSpPr>
          <p:nvPr>
            <p:ph sz="half" idx="2"/>
          </p:nvPr>
        </p:nvSpPr>
        <p:spPr/>
        <p:txBody>
          <a:bodyPr>
            <a:normAutofit fontScale="62500" lnSpcReduction="20000"/>
          </a:bodyPr>
          <a:lstStyle/>
          <a:p>
            <a:pPr algn="r">
              <a:buNone/>
            </a:pPr>
            <a:r>
              <a:rPr lang="ru-RU" dirty="0" smtClean="0"/>
              <a:t>Как красивы - посмотри!</a:t>
            </a:r>
          </a:p>
          <a:p>
            <a:pPr algn="r">
              <a:buNone/>
            </a:pPr>
            <a:r>
              <a:rPr lang="ru-RU" dirty="0" smtClean="0"/>
              <a:t>Мыльные пузыри.</a:t>
            </a:r>
          </a:p>
          <a:p>
            <a:pPr algn="r">
              <a:buNone/>
            </a:pPr>
            <a:r>
              <a:rPr lang="ru-RU" dirty="0" smtClean="0"/>
              <a:t>Стайкой по ветру летят</a:t>
            </a:r>
          </a:p>
          <a:p>
            <a:pPr algn="r">
              <a:buNone/>
            </a:pPr>
            <a:r>
              <a:rPr lang="ru-RU" dirty="0" smtClean="0"/>
              <a:t>И на солнышке блестят.</a:t>
            </a:r>
          </a:p>
          <a:p>
            <a:pPr algn="r">
              <a:buNone/>
            </a:pPr>
            <a:r>
              <a:rPr lang="ru-RU" dirty="0" smtClean="0"/>
              <a:t>Взяли краски у зари</a:t>
            </a:r>
          </a:p>
          <a:p>
            <a:pPr algn="r">
              <a:buNone/>
            </a:pPr>
            <a:r>
              <a:rPr lang="ru-RU" dirty="0" smtClean="0"/>
              <a:t>Эти </a:t>
            </a:r>
            <a:r>
              <a:rPr lang="ru-RU" dirty="0" err="1" smtClean="0"/>
              <a:t>чудо-пузыри</a:t>
            </a:r>
            <a:r>
              <a:rPr lang="ru-RU" dirty="0" smtClean="0"/>
              <a:t>!!!</a:t>
            </a:r>
          </a:p>
          <a:p>
            <a:pPr algn="just">
              <a:buNone/>
            </a:pPr>
            <a:r>
              <a:rPr lang="ru-RU" dirty="0" smtClean="0"/>
              <a:t>          В ясельной группе прошел мини-праздник "Мыльные пузыри". Ребята с огромным удовольствием пели, танцевали, водили хоровод "Раздувайся пузырь", поиграли в подвижную игру "Ловля мыльных пузырей", попробовали сами их надувать.</a:t>
            </a:r>
          </a:p>
          <a:p>
            <a:pPr algn="just">
              <a:buNone/>
            </a:pPr>
            <a:r>
              <a:rPr lang="ru-RU" dirty="0" smtClean="0"/>
              <a:t>          Малыши получили заряд бодрости и веселья на целый день!</a:t>
            </a:r>
          </a:p>
          <a:p>
            <a:endParaRPr lang="ru-RU" dirty="0"/>
          </a:p>
        </p:txBody>
      </p:sp>
      <p:pic>
        <p:nvPicPr>
          <p:cNvPr id="51202" name="Picture 2" descr="photo_1571125224"/>
          <p:cNvPicPr>
            <a:picLocks noChangeAspect="1" noChangeArrowheads="1"/>
          </p:cNvPicPr>
          <p:nvPr/>
        </p:nvPicPr>
        <p:blipFill>
          <a:blip r:embed="rId2"/>
          <a:srcRect/>
          <a:stretch>
            <a:fillRect/>
          </a:stretch>
        </p:blipFill>
        <p:spPr bwMode="auto">
          <a:xfrm>
            <a:off x="646641" y="1752600"/>
            <a:ext cx="10477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04" name="Picture 4" descr="photo_1571125254"/>
          <p:cNvPicPr>
            <a:picLocks noChangeAspect="1" noChangeArrowheads="1"/>
          </p:cNvPicPr>
          <p:nvPr/>
        </p:nvPicPr>
        <p:blipFill>
          <a:blip r:embed="rId3"/>
          <a:srcRect/>
          <a:stretch>
            <a:fillRect/>
          </a:stretch>
        </p:blipFill>
        <p:spPr bwMode="auto">
          <a:xfrm>
            <a:off x="2297643" y="2116667"/>
            <a:ext cx="107632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698" name="Picture 2" descr="https://img11.postila.ru/data/95/aa/79/e7/95aa79e7a503b175ecd57040f65a11fc44955beb1b708b245c318d46865a6ff9.png"/>
          <p:cNvPicPr>
            <a:picLocks noChangeAspect="1" noChangeArrowheads="1"/>
          </p:cNvPicPr>
          <p:nvPr/>
        </p:nvPicPr>
        <p:blipFill>
          <a:blip r:embed="rId4">
            <a:clrChange>
              <a:clrFrom>
                <a:srgbClr val="FFFFFF"/>
              </a:clrFrom>
              <a:clrTo>
                <a:srgbClr val="FFFFFF">
                  <a:alpha val="0"/>
                </a:srgbClr>
              </a:clrTo>
            </a:clrChange>
          </a:blip>
          <a:srcRect r="49171"/>
          <a:stretch>
            <a:fillRect/>
          </a:stretch>
        </p:blipFill>
        <p:spPr bwMode="auto">
          <a:xfrm>
            <a:off x="552166" y="3429529"/>
            <a:ext cx="2013234" cy="2649538"/>
          </a:xfrm>
          <a:prstGeom prst="rect">
            <a:avLst/>
          </a:prstGeom>
          <a:noFill/>
        </p:spPr>
      </p:pic>
      <p:pic>
        <p:nvPicPr>
          <p:cNvPr id="29700" name="Picture 4" descr="https://img11.postila.ru/data/95/aa/79/e7/95aa79e7a503b175ecd57040f65a11fc44955beb1b708b245c318d46865a6ff9.png"/>
          <p:cNvPicPr>
            <a:picLocks noChangeAspect="1" noChangeArrowheads="1"/>
          </p:cNvPicPr>
          <p:nvPr/>
        </p:nvPicPr>
        <p:blipFill>
          <a:blip r:embed="rId5" cstate="print">
            <a:clrChange>
              <a:clrFrom>
                <a:srgbClr val="FEFEFE"/>
              </a:clrFrom>
              <a:clrTo>
                <a:srgbClr val="FEFEFE">
                  <a:alpha val="0"/>
                </a:srgbClr>
              </a:clrTo>
            </a:clrChange>
          </a:blip>
          <a:srcRect l="47710"/>
          <a:stretch>
            <a:fillRect/>
          </a:stretch>
        </p:blipFill>
        <p:spPr bwMode="auto">
          <a:xfrm flipH="1">
            <a:off x="4098236" y="1303867"/>
            <a:ext cx="1813371" cy="2319866"/>
          </a:xfrm>
          <a:prstGeom prst="rect">
            <a:avLst/>
          </a:prstGeom>
          <a:noFill/>
        </p:spPr>
      </p:pic>
      <p:pic>
        <p:nvPicPr>
          <p:cNvPr id="29702" name="Picture 6" descr="https://upload.wikimedia.org/wikipedia/commons/thumb/3/34/Bolle.svg/1280px-Bolle.svg.png"/>
          <p:cNvPicPr>
            <a:picLocks noChangeAspect="1" noChangeArrowheads="1"/>
          </p:cNvPicPr>
          <p:nvPr/>
        </p:nvPicPr>
        <p:blipFill>
          <a:blip r:embed="rId6" cstate="print"/>
          <a:srcRect/>
          <a:stretch>
            <a:fillRect/>
          </a:stretch>
        </p:blipFill>
        <p:spPr bwMode="auto">
          <a:xfrm>
            <a:off x="2238746" y="3760050"/>
            <a:ext cx="2754169" cy="215815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знакомства с домашними животными</a:t>
            </a:r>
            <a:endParaRPr lang="ru-RU" dirty="0"/>
          </a:p>
        </p:txBody>
      </p:sp>
      <p:sp>
        <p:nvSpPr>
          <p:cNvPr id="3" name="Содержимое 2"/>
          <p:cNvSpPr>
            <a:spLocks noGrp="1"/>
          </p:cNvSpPr>
          <p:nvPr>
            <p:ph sz="half" idx="1"/>
          </p:nvPr>
        </p:nvSpPr>
        <p:spPr/>
        <p:txBody>
          <a:bodyPr>
            <a:normAutofit fontScale="70000" lnSpcReduction="20000"/>
          </a:bodyPr>
          <a:lstStyle/>
          <a:p>
            <a:pPr algn="just">
              <a:buNone/>
            </a:pPr>
            <a:r>
              <a:rPr lang="ru-RU" dirty="0" smtClean="0"/>
              <a:t>         Воспитатель провела знакомство с удивительным животным - Белки </a:t>
            </a:r>
            <a:r>
              <a:rPr lang="ru-RU" dirty="0" err="1" smtClean="0"/>
              <a:t>Дегу</a:t>
            </a:r>
            <a:r>
              <a:rPr lang="ru-RU" dirty="0" smtClean="0"/>
              <a:t>. </a:t>
            </a:r>
            <a:r>
              <a:rPr lang="ru-RU" dirty="0" err="1" smtClean="0"/>
              <a:t>Дегу</a:t>
            </a:r>
            <a:r>
              <a:rPr lang="ru-RU" dirty="0" smtClean="0"/>
              <a:t> – чилийские белки, представляющие собой мелких грызунов, относящихся к семейству </a:t>
            </a:r>
            <a:r>
              <a:rPr lang="ru-RU" dirty="0" err="1" smtClean="0"/>
              <a:t>восьмизубовых</a:t>
            </a:r>
            <a:r>
              <a:rPr lang="ru-RU" dirty="0" smtClean="0"/>
              <a:t>. Дети 2 младшей и средней групп познакомились с классификацией грызунов - Белкой </a:t>
            </a:r>
            <a:r>
              <a:rPr lang="ru-RU" dirty="0" err="1" smtClean="0"/>
              <a:t>Дегу</a:t>
            </a:r>
            <a:r>
              <a:rPr lang="ru-RU" dirty="0" smtClean="0"/>
              <a:t>, которую зовут </a:t>
            </a:r>
            <a:r>
              <a:rPr lang="ru-RU" dirty="0" err="1" smtClean="0"/>
              <a:t>Печенька</a:t>
            </a:r>
            <a:r>
              <a:rPr lang="ru-RU" dirty="0" smtClean="0"/>
              <a:t>. Ребята познакомились с местами обитания таких животных, чем они питаются и как они проводят свой досуг. Воспитанники были рады новому знакомству.</a:t>
            </a:r>
            <a:endParaRPr lang="ru-RU" dirty="0"/>
          </a:p>
        </p:txBody>
      </p:sp>
      <p:pic>
        <p:nvPicPr>
          <p:cNvPr id="2050" name="Picture 2" descr="IMG_20191016_091600"/>
          <p:cNvPicPr>
            <a:picLocks noChangeAspect="1" noChangeArrowheads="1"/>
          </p:cNvPicPr>
          <p:nvPr/>
        </p:nvPicPr>
        <p:blipFill>
          <a:blip r:embed="rId2"/>
          <a:srcRect/>
          <a:stretch>
            <a:fillRect/>
          </a:stretch>
        </p:blipFill>
        <p:spPr bwMode="auto">
          <a:xfrm>
            <a:off x="4634442" y="1807633"/>
            <a:ext cx="1905000" cy="1190625"/>
          </a:xfrm>
          <a:prstGeom prst="rect">
            <a:avLst/>
          </a:prstGeom>
          <a:ln>
            <a:noFill/>
          </a:ln>
          <a:effectLst>
            <a:outerShdw blurRad="292100" dist="139700" dir="2700000" algn="tl" rotWithShape="0">
              <a:srgbClr val="333333">
                <a:alpha val="65000"/>
              </a:srgbClr>
            </a:outerShdw>
          </a:effectLst>
        </p:spPr>
      </p:pic>
      <p:pic>
        <p:nvPicPr>
          <p:cNvPr id="2052" name="Picture 4" descr="IMG_20191023_094330"/>
          <p:cNvPicPr>
            <a:picLocks noChangeAspect="1" noChangeArrowheads="1"/>
          </p:cNvPicPr>
          <p:nvPr/>
        </p:nvPicPr>
        <p:blipFill>
          <a:blip r:embed="rId3"/>
          <a:srcRect/>
          <a:stretch>
            <a:fillRect/>
          </a:stretch>
        </p:blipFill>
        <p:spPr bwMode="auto">
          <a:xfrm>
            <a:off x="6691842" y="2360612"/>
            <a:ext cx="1905000" cy="1552576"/>
          </a:xfrm>
          <a:prstGeom prst="rect">
            <a:avLst/>
          </a:prstGeom>
          <a:ln>
            <a:noFill/>
          </a:ln>
          <a:effectLst>
            <a:outerShdw blurRad="292100" dist="139700" dir="2700000" algn="tl" rotWithShape="0">
              <a:srgbClr val="333333">
                <a:alpha val="65000"/>
              </a:srgbClr>
            </a:outerShdw>
          </a:effectLst>
        </p:spPr>
      </p:pic>
      <p:pic>
        <p:nvPicPr>
          <p:cNvPr id="28674" name="Picture 2" descr="https://elchik.com/media/cache/ff/a0/ffa0ee24a94d4d46b75eabf1b53fb88d.png"/>
          <p:cNvPicPr>
            <a:picLocks noChangeAspect="1" noChangeArrowheads="1"/>
          </p:cNvPicPr>
          <p:nvPr/>
        </p:nvPicPr>
        <p:blipFill>
          <a:blip r:embed="rId4" cstate="print"/>
          <a:srcRect l="8302" r="10839"/>
          <a:stretch>
            <a:fillRect/>
          </a:stretch>
        </p:blipFill>
        <p:spPr bwMode="auto">
          <a:xfrm>
            <a:off x="5063067" y="4271893"/>
            <a:ext cx="2099733" cy="1460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ru-RU" dirty="0" smtClean="0"/>
              <a:t>Наши праздники</a:t>
            </a:r>
            <a:endParaRPr lang="ru-RU" dirty="0"/>
          </a:p>
        </p:txBody>
      </p:sp>
      <p:sp>
        <p:nvSpPr>
          <p:cNvPr id="10" name="Содержимое 9"/>
          <p:cNvSpPr>
            <a:spLocks noGrp="1"/>
          </p:cNvSpPr>
          <p:nvPr>
            <p:ph sz="half" idx="1"/>
          </p:nvPr>
        </p:nvSpPr>
        <p:spPr>
          <a:xfrm>
            <a:off x="628650" y="1422400"/>
            <a:ext cx="3886200" cy="4754563"/>
          </a:xfrm>
          <a:ln w="31750">
            <a:solidFill>
              <a:srgbClr val="FF0000"/>
            </a:solidFill>
            <a:prstDash val="dash"/>
          </a:ln>
        </p:spPr>
        <p:txBody>
          <a:bodyPr>
            <a:normAutofit fontScale="47500" lnSpcReduction="20000"/>
          </a:bodyPr>
          <a:lstStyle/>
          <a:p>
            <a:pPr algn="ctr">
              <a:buNone/>
            </a:pPr>
            <a:r>
              <a:rPr lang="ru-RU" sz="2900" b="1" dirty="0" smtClean="0"/>
              <a:t>День знаний!!!</a:t>
            </a:r>
          </a:p>
          <a:p>
            <a:pPr algn="just">
              <a:buNone/>
            </a:pPr>
            <a:r>
              <a:rPr lang="ru-RU" sz="2900" dirty="0" smtClean="0"/>
              <a:t>             Праздничный день в   ДОУ  начался традиционно с веселой музыки. Музыка встречала детей с самого утра.</a:t>
            </a:r>
          </a:p>
          <a:p>
            <a:pPr algn="just">
              <a:buNone/>
            </a:pPr>
            <a:r>
              <a:rPr lang="ru-RU" sz="2900" dirty="0" smtClean="0"/>
              <a:t>            После завтрака  прослушав беседы о безопасности поведения на улице, на дороге и при большом скоплении людей, ребята подготовительной группы организованно посетили праздник 1 сентября. Особый интерес у дошкольников  вызвал удивительный и неповторимый школьный звонок, который звал их на веселый праздник.</a:t>
            </a:r>
          </a:p>
          <a:p>
            <a:pPr algn="just">
              <a:buNone/>
            </a:pPr>
            <a:r>
              <a:rPr lang="ru-RU" sz="2900" dirty="0" smtClean="0"/>
              <a:t>            На празднике наши выпускники пели песни и читали стихи, посвященные  «Дню знаний».</a:t>
            </a:r>
          </a:p>
          <a:p>
            <a:pPr algn="just">
              <a:buNone/>
            </a:pPr>
            <a:r>
              <a:rPr lang="ru-RU" sz="2900" dirty="0" smtClean="0"/>
              <a:t>            Детский смех  был постоянным спутником радостного и запоминающегося «Дня знаний».</a:t>
            </a:r>
          </a:p>
          <a:p>
            <a:pPr algn="just">
              <a:buNone/>
            </a:pPr>
            <a:r>
              <a:rPr lang="ru-RU" sz="2900" dirty="0" smtClean="0"/>
              <a:t>            «День знаний” поможет малышам понять, почему необходимо получать знания, какую пользу они приносят им, что надо уметь для того чтобы пойти в школу. День знаний –  один из самых любимых праздников  в нашем детском саду!</a:t>
            </a:r>
          </a:p>
          <a:p>
            <a:endParaRPr lang="ru-RU" dirty="0"/>
          </a:p>
        </p:txBody>
      </p:sp>
      <p:pic>
        <p:nvPicPr>
          <p:cNvPr id="1026" name="Picture 2" descr="IMG_6993"/>
          <p:cNvPicPr>
            <a:picLocks noChangeAspect="1" noChangeArrowheads="1"/>
          </p:cNvPicPr>
          <p:nvPr/>
        </p:nvPicPr>
        <p:blipFill>
          <a:blip r:embed="rId2"/>
          <a:srcRect/>
          <a:stretch>
            <a:fillRect/>
          </a:stretch>
        </p:blipFill>
        <p:spPr bwMode="auto">
          <a:xfrm>
            <a:off x="4896909" y="1447800"/>
            <a:ext cx="1905000" cy="142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IMG_6999"/>
          <p:cNvPicPr>
            <a:picLocks noChangeAspect="1" noChangeArrowheads="1"/>
          </p:cNvPicPr>
          <p:nvPr/>
        </p:nvPicPr>
        <p:blipFill>
          <a:blip r:embed="rId3"/>
          <a:srcRect/>
          <a:stretch>
            <a:fillRect/>
          </a:stretch>
        </p:blipFill>
        <p:spPr bwMode="auto">
          <a:xfrm>
            <a:off x="6768042" y="2667000"/>
            <a:ext cx="1905000" cy="142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66" name="Picture 2" descr="https://56nv.ru/sites/default/files/textnews_images/1441180859_0_8e95c_f625c375_orig.png"/>
          <p:cNvPicPr>
            <a:picLocks noChangeAspect="1" noChangeArrowheads="1"/>
          </p:cNvPicPr>
          <p:nvPr/>
        </p:nvPicPr>
        <p:blipFill>
          <a:blip r:embed="rId4" cstate="print"/>
          <a:srcRect/>
          <a:stretch>
            <a:fillRect/>
          </a:stretch>
        </p:blipFill>
        <p:spPr bwMode="auto">
          <a:xfrm>
            <a:off x="4546599" y="3865252"/>
            <a:ext cx="4442903" cy="1659504"/>
          </a:xfrm>
          <a:prstGeom prst="rect">
            <a:avLst/>
          </a:prstGeom>
          <a:noFill/>
        </p:spPr>
      </p:pic>
      <p:pic>
        <p:nvPicPr>
          <p:cNvPr id="36868" name="Picture 4" descr="http://oumohprival.mur.obr55.ru/files/2018/09/1439925586_bell15.png"/>
          <p:cNvPicPr>
            <a:picLocks noChangeAspect="1" noChangeArrowheads="1"/>
          </p:cNvPicPr>
          <p:nvPr/>
        </p:nvPicPr>
        <p:blipFill>
          <a:blip r:embed="rId5" cstate="print"/>
          <a:srcRect/>
          <a:stretch>
            <a:fillRect/>
          </a:stretch>
        </p:blipFill>
        <p:spPr bwMode="auto">
          <a:xfrm>
            <a:off x="6798957" y="948247"/>
            <a:ext cx="1981774" cy="172722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Юные пожарные</a:t>
            </a:r>
            <a:endParaRPr lang="ru-RU" dirty="0"/>
          </a:p>
        </p:txBody>
      </p:sp>
      <p:sp>
        <p:nvSpPr>
          <p:cNvPr id="4" name="Содержимое 3"/>
          <p:cNvSpPr>
            <a:spLocks noGrp="1"/>
          </p:cNvSpPr>
          <p:nvPr>
            <p:ph sz="half" idx="2"/>
          </p:nvPr>
        </p:nvSpPr>
        <p:spPr>
          <a:xfrm>
            <a:off x="4629150" y="1430867"/>
            <a:ext cx="3886200" cy="4746096"/>
          </a:xfrm>
        </p:spPr>
        <p:txBody>
          <a:bodyPr>
            <a:normAutofit fontScale="40000" lnSpcReduction="20000"/>
          </a:bodyPr>
          <a:lstStyle/>
          <a:p>
            <a:pPr algn="just">
              <a:buNone/>
            </a:pPr>
            <a:r>
              <a:rPr lang="ru-RU" dirty="0" smtClean="0"/>
              <a:t>            В рамках месячника пожарной безопасности  в МДОУ № 14 прошло тематическое мероприятие «Юные пожарные»</a:t>
            </a:r>
          </a:p>
          <a:p>
            <a:pPr algn="just">
              <a:buNone/>
            </a:pPr>
            <a:r>
              <a:rPr lang="ru-RU" dirty="0" smtClean="0"/>
              <a:t>             Цель мероприятия – закрепление знаний детей о правилах пожарной безопасности и правилах поведения во время пожара, знакомство детей с профессией пожарного и ее особенностями. </a:t>
            </a:r>
          </a:p>
          <a:p>
            <a:pPr algn="just">
              <a:buNone/>
            </a:pPr>
            <a:r>
              <a:rPr lang="ru-RU" dirty="0" smtClean="0"/>
              <a:t>              В ходе мероприятия воспитанники рассказали стихи о правилах пожарной безопасности, приняли участие в различных конкурсах и в игровой форме получили знания, как действовать в экстремальных ситуациях. </a:t>
            </a:r>
          </a:p>
          <a:p>
            <a:pPr algn="just">
              <a:buNone/>
            </a:pPr>
            <a:r>
              <a:rPr lang="ru-RU" dirty="0" smtClean="0"/>
              <a:t>             Ребята состязались в конкурсе приветствий. Команды «Огоньки» и «Искорки» показали свои знания, ловкость и быстроту во время конкурсов «Вызов пожарных»,  «Осторожно огонь», «Пожарные спешат на пожар».  </a:t>
            </a:r>
          </a:p>
          <a:p>
            <a:pPr algn="just">
              <a:buNone/>
            </a:pPr>
            <a:r>
              <a:rPr lang="ru-RU" dirty="0" smtClean="0"/>
              <a:t>              Кульминацией мероприятия стала эстафета «Тушим костер», где команды преодолевали полосу препятствий и потушили условный костер. </a:t>
            </a:r>
          </a:p>
          <a:p>
            <a:pPr algn="just">
              <a:buNone/>
            </a:pPr>
            <a:r>
              <a:rPr lang="ru-RU" dirty="0" smtClean="0"/>
              <a:t>            На мероприятии присутствовал инспектор пожарной части Черных В.А., который рассказал о работе пожарных, о действиях с огнетушителем и  правилах  поведения  при чрезвычайных ситуациях.</a:t>
            </a:r>
          </a:p>
          <a:p>
            <a:pPr algn="just">
              <a:buNone/>
            </a:pPr>
            <a:r>
              <a:rPr lang="ru-RU" dirty="0" smtClean="0"/>
              <a:t>              При подведении итогов Владимир Алексеевич отметил качественную подготовку детей, хорошие знания о работе пожарных  и  наградил обе команды сладкими призами.</a:t>
            </a:r>
          </a:p>
          <a:p>
            <a:endParaRPr lang="ru-RU" dirty="0"/>
          </a:p>
        </p:txBody>
      </p:sp>
      <p:pic>
        <p:nvPicPr>
          <p:cNvPr id="53250" name="Picture 2" descr="IMG_7747"/>
          <p:cNvPicPr>
            <a:picLocks noChangeAspect="1" noChangeArrowheads="1"/>
          </p:cNvPicPr>
          <p:nvPr/>
        </p:nvPicPr>
        <p:blipFill>
          <a:blip r:embed="rId2"/>
          <a:srcRect/>
          <a:stretch>
            <a:fillRect/>
          </a:stretch>
        </p:blipFill>
        <p:spPr bwMode="auto">
          <a:xfrm>
            <a:off x="578908" y="1481667"/>
            <a:ext cx="1905000" cy="1428750"/>
          </a:xfrm>
          <a:prstGeom prst="rect">
            <a:avLst/>
          </a:prstGeom>
          <a:ln>
            <a:noFill/>
          </a:ln>
          <a:effectLst>
            <a:outerShdw blurRad="292100" dist="139700" dir="2700000" algn="tl" rotWithShape="0">
              <a:srgbClr val="333333">
                <a:alpha val="65000"/>
              </a:srgbClr>
            </a:outerShdw>
          </a:effectLst>
        </p:spPr>
      </p:pic>
      <p:pic>
        <p:nvPicPr>
          <p:cNvPr id="53252" name="Picture 4" descr="IMG_7732"/>
          <p:cNvPicPr>
            <a:picLocks noChangeAspect="1" noChangeArrowheads="1"/>
          </p:cNvPicPr>
          <p:nvPr/>
        </p:nvPicPr>
        <p:blipFill>
          <a:blip r:embed="rId3"/>
          <a:srcRect/>
          <a:stretch>
            <a:fillRect/>
          </a:stretch>
        </p:blipFill>
        <p:spPr bwMode="auto">
          <a:xfrm>
            <a:off x="2331508" y="2810933"/>
            <a:ext cx="1905000" cy="1428750"/>
          </a:xfrm>
          <a:prstGeom prst="rect">
            <a:avLst/>
          </a:prstGeom>
          <a:ln>
            <a:noFill/>
          </a:ln>
          <a:effectLst>
            <a:outerShdw blurRad="292100" dist="139700" dir="2700000" algn="tl" rotWithShape="0">
              <a:srgbClr val="333333">
                <a:alpha val="65000"/>
              </a:srgbClr>
            </a:outerShdw>
          </a:effectLst>
        </p:spPr>
      </p:pic>
      <p:pic>
        <p:nvPicPr>
          <p:cNvPr id="27650" name="Picture 2" descr="https://myslide.ru/documents_3/0818d06f39e66c269735699347cca603/img0.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54730" y="3640667"/>
            <a:ext cx="3341511" cy="250613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детства</a:t>
            </a:r>
            <a:endParaRPr lang="ru-RU" dirty="0"/>
          </a:p>
        </p:txBody>
      </p:sp>
      <p:sp>
        <p:nvSpPr>
          <p:cNvPr id="3" name="Содержимое 2"/>
          <p:cNvSpPr>
            <a:spLocks noGrp="1"/>
          </p:cNvSpPr>
          <p:nvPr>
            <p:ph sz="half" idx="1"/>
          </p:nvPr>
        </p:nvSpPr>
        <p:spPr>
          <a:xfrm>
            <a:off x="381000" y="1439333"/>
            <a:ext cx="4133850" cy="4737630"/>
          </a:xfrm>
        </p:spPr>
        <p:txBody>
          <a:bodyPr>
            <a:normAutofit fontScale="40000" lnSpcReduction="20000"/>
          </a:bodyPr>
          <a:lstStyle/>
          <a:p>
            <a:pPr algn="just">
              <a:buNone/>
            </a:pPr>
            <a:r>
              <a:rPr lang="ru-RU" dirty="0" smtClean="0"/>
              <a:t>            Детство </a:t>
            </a:r>
            <a:r>
              <a:rPr lang="ru-RU" dirty="0" smtClean="0"/>
              <a:t>- это когда коленки в зеленке. Детство - это когда варежки на резинке. Детство - это, когда конфеты и есть счастье. Детство - это, когда засыпаешь на руках у мамы или папы. Детство - это когда игрушки это часть тебя.</a:t>
            </a:r>
          </a:p>
          <a:p>
            <a:pPr algn="just">
              <a:buNone/>
            </a:pPr>
            <a:r>
              <a:rPr lang="ru-RU" dirty="0" smtClean="0"/>
              <a:t> </a:t>
            </a:r>
            <a:r>
              <a:rPr lang="ru-RU" dirty="0" smtClean="0"/>
              <a:t>           </a:t>
            </a:r>
            <a:r>
              <a:rPr lang="ru-RU" dirty="0" smtClean="0"/>
              <a:t>Маленькие </a:t>
            </a:r>
            <a:r>
              <a:rPr lang="ru-RU" dirty="0" smtClean="0"/>
              <a:t>дети - очаровательные, азартные и счастливые искатели приключений, стремящиеся познать мир! Чтобы детство детей было счастливым, основное, главное место в их жизни должна занимать игра! В детском возрасте у ребенка есть потребность в игре. И ее нужно удовлетворить не потому, что делу - время, потехе - час, а потому, что играя, ребенок учится и познает жизнь!</a:t>
            </a:r>
          </a:p>
          <a:p>
            <a:pPr algn="just">
              <a:buNone/>
            </a:pPr>
            <a:r>
              <a:rPr lang="ru-RU" dirty="0" smtClean="0"/>
              <a:t>            Вот </a:t>
            </a:r>
            <a:r>
              <a:rPr lang="ru-RU" dirty="0" smtClean="0"/>
              <a:t>и мы с малышами провели замечательный день с разными играми. Дети поиграли в игру "Ловись рыбка". Игры с водой для ребенка до трех лет выполняют функцию среды для развития мелкой моторики, но, кроме этого, производят терапевтический эффект: снимают повышенную возбужденность, успокаивают ребенка. Также ребята изучали фигуры с помощью "Развивающей математической доски". А также собирали </a:t>
            </a:r>
            <a:r>
              <a:rPr lang="ru-RU" dirty="0" err="1" smtClean="0"/>
              <a:t>пазл</a:t>
            </a:r>
            <a:r>
              <a:rPr lang="ru-RU" dirty="0" smtClean="0"/>
              <a:t> и правильно сопоставляли фигурки. Так, в процессе игры, дети развивают мелкую моторику, мышление, усидчивость.</a:t>
            </a:r>
          </a:p>
          <a:p>
            <a:pPr algn="just">
              <a:buNone/>
            </a:pPr>
            <a:r>
              <a:rPr lang="ru-RU" dirty="0" smtClean="0"/>
              <a:t>            Во </a:t>
            </a:r>
            <a:r>
              <a:rPr lang="ru-RU" dirty="0" smtClean="0"/>
              <a:t>второй половине дня дети работали с пластилином. В оставшееся время играли в такие игры,  "Катание на горке", "Куклы на прогулке", "Лови мяч" и другие игры, а в заключении дня все дружно смотрели с помощью </a:t>
            </a:r>
            <a:r>
              <a:rPr lang="ru-RU" dirty="0" err="1" smtClean="0"/>
              <a:t>мультипроектора</a:t>
            </a:r>
            <a:r>
              <a:rPr lang="ru-RU" dirty="0" smtClean="0"/>
              <a:t> мультик "Котенок по имени Гав".</a:t>
            </a:r>
          </a:p>
          <a:p>
            <a:endParaRPr lang="ru-RU" dirty="0"/>
          </a:p>
        </p:txBody>
      </p:sp>
      <p:pic>
        <p:nvPicPr>
          <p:cNvPr id="54274" name="Picture 2" descr="photo_1572415498"/>
          <p:cNvPicPr>
            <a:picLocks noChangeAspect="1" noChangeArrowheads="1"/>
          </p:cNvPicPr>
          <p:nvPr/>
        </p:nvPicPr>
        <p:blipFill>
          <a:blip r:embed="rId2"/>
          <a:srcRect/>
          <a:stretch>
            <a:fillRect/>
          </a:stretch>
        </p:blipFill>
        <p:spPr bwMode="auto">
          <a:xfrm>
            <a:off x="4736042" y="1490133"/>
            <a:ext cx="1905000" cy="1428750"/>
          </a:xfrm>
          <a:prstGeom prst="rect">
            <a:avLst/>
          </a:prstGeom>
          <a:ln>
            <a:noFill/>
          </a:ln>
          <a:effectLst>
            <a:outerShdw blurRad="292100" dist="139700" dir="2700000" algn="tl" rotWithShape="0">
              <a:srgbClr val="333333">
                <a:alpha val="65000"/>
              </a:srgbClr>
            </a:outerShdw>
          </a:effectLst>
        </p:spPr>
      </p:pic>
      <p:pic>
        <p:nvPicPr>
          <p:cNvPr id="54276" name="Picture 4" descr="photo_1572415517"/>
          <p:cNvPicPr>
            <a:picLocks noChangeAspect="1" noChangeArrowheads="1"/>
          </p:cNvPicPr>
          <p:nvPr/>
        </p:nvPicPr>
        <p:blipFill>
          <a:blip r:embed="rId3"/>
          <a:srcRect/>
          <a:stretch>
            <a:fillRect/>
          </a:stretch>
        </p:blipFill>
        <p:spPr bwMode="auto">
          <a:xfrm>
            <a:off x="6962775" y="1964267"/>
            <a:ext cx="1076325" cy="1428750"/>
          </a:xfrm>
          <a:prstGeom prst="rect">
            <a:avLst/>
          </a:prstGeom>
          <a:ln>
            <a:noFill/>
          </a:ln>
          <a:effectLst>
            <a:outerShdw blurRad="292100" dist="139700" dir="2700000" algn="tl" rotWithShape="0">
              <a:srgbClr val="333333">
                <a:alpha val="65000"/>
              </a:srgbClr>
            </a:outerShdw>
          </a:effectLst>
        </p:spPr>
      </p:pic>
      <p:pic>
        <p:nvPicPr>
          <p:cNvPr id="26626" name="Picture 2" descr="http://kuvmetodist.ucoz.ru/3/eukvkae6n.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425091" y="2953091"/>
            <a:ext cx="4556984" cy="2888910"/>
          </a:xfrm>
          <a:prstGeom prst="rect">
            <a:avLst/>
          </a:prstGeom>
          <a:noFill/>
        </p:spPr>
      </p:pic>
      <p:pic>
        <p:nvPicPr>
          <p:cNvPr id="26628" name="Picture 4" descr="https://avatars.mds.yandex.net/get-pdb/881477/18b6398b-1889-4bc9-9d88-3bad11b3d080/s120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18918" y="4930796"/>
            <a:ext cx="2528115" cy="158007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Веселые колечки!</a:t>
            </a:r>
            <a:endParaRPr lang="ru-RU" dirty="0"/>
          </a:p>
        </p:txBody>
      </p:sp>
      <p:sp>
        <p:nvSpPr>
          <p:cNvPr id="4" name="Содержимое 3"/>
          <p:cNvSpPr>
            <a:spLocks noGrp="1"/>
          </p:cNvSpPr>
          <p:nvPr>
            <p:ph sz="half" idx="2"/>
          </p:nvPr>
        </p:nvSpPr>
        <p:spPr>
          <a:xfrm>
            <a:off x="4629150" y="1354667"/>
            <a:ext cx="3886200" cy="4822296"/>
          </a:xfrm>
        </p:spPr>
        <p:txBody>
          <a:bodyPr>
            <a:normAutofit fontScale="47500" lnSpcReduction="20000"/>
          </a:bodyPr>
          <a:lstStyle/>
          <a:p>
            <a:pPr>
              <a:buNone/>
            </a:pPr>
            <a:r>
              <a:rPr lang="ru-RU" dirty="0" smtClean="0"/>
              <a:t>           В </a:t>
            </a:r>
            <a:r>
              <a:rPr lang="ru-RU" dirty="0" smtClean="0"/>
              <a:t>1 младшей группе регулярно проводятся физкультурные занятия.</a:t>
            </a:r>
          </a:p>
          <a:p>
            <a:pPr>
              <a:buNone/>
            </a:pPr>
            <a:r>
              <a:rPr lang="ru-RU" dirty="0" smtClean="0"/>
              <a:t>           Воспитатель </a:t>
            </a:r>
            <a:r>
              <a:rPr lang="ru-RU" dirty="0" smtClean="0"/>
              <a:t>1 младшей группы провела открытое занятие по физкультуре «Веселые колечки», на котором обучала детей ползанию на четвереньках по дорожке, прыжках из обруча в обруч. Также ребята учились сохранять равновесие при ходьбе на узкой, широкой и колючей дорожке, и еще по следам. Выполняли упражнения в цветными колечками, которые их очень развеселили. Поиграли в подвижную игру «Кошка с котятами».</a:t>
            </a:r>
          </a:p>
          <a:p>
            <a:pPr>
              <a:buNone/>
            </a:pPr>
            <a:r>
              <a:rPr lang="ru-RU" dirty="0" smtClean="0"/>
              <a:t>           Занятие </a:t>
            </a:r>
            <a:r>
              <a:rPr lang="ru-RU" dirty="0" smtClean="0"/>
              <a:t>показало, что ребята расслабились морально и подготовились к целому и насыщенному дню в детском саду. Все задачи, которые ставил перед ними педагог они понимали и выполняли.</a:t>
            </a:r>
          </a:p>
          <a:p>
            <a:pPr>
              <a:buNone/>
            </a:pPr>
            <a:r>
              <a:rPr lang="ru-RU" dirty="0" smtClean="0"/>
              <a:t>           Вопросы </a:t>
            </a:r>
            <a:r>
              <a:rPr lang="ru-RU" dirty="0" err="1" smtClean="0"/>
              <a:t>здоровьесбережения</a:t>
            </a:r>
            <a:r>
              <a:rPr lang="ru-RU" dirty="0" smtClean="0"/>
              <a:t> являются наиболее актуальными в образовательных концепциях детских садов. Тем более, когда речь идёт о самых маленьких воспитанниках — ребятах первой младшей группы (1,5–3 года), которые испытывают серьёзные эмоциональные перегрузки, связанные с адаптацией к новым условиям. Поэтому образовательная деятельность в области физической культуры призвана не только формировать умения и навыки двигательного характера, но и помогать поддерживать психическое здоровье младших дошколят.</a:t>
            </a:r>
          </a:p>
          <a:p>
            <a:endParaRPr lang="ru-RU" dirty="0"/>
          </a:p>
        </p:txBody>
      </p:sp>
      <p:pic>
        <p:nvPicPr>
          <p:cNvPr id="1026" name="Picture 2" descr="photo_1572415591"/>
          <p:cNvPicPr>
            <a:picLocks noChangeAspect="1" noChangeArrowheads="1"/>
          </p:cNvPicPr>
          <p:nvPr/>
        </p:nvPicPr>
        <p:blipFill>
          <a:blip r:embed="rId2"/>
          <a:srcRect/>
          <a:stretch>
            <a:fillRect/>
          </a:stretch>
        </p:blipFill>
        <p:spPr bwMode="auto">
          <a:xfrm>
            <a:off x="578909" y="1380067"/>
            <a:ext cx="138112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photo_1572415604"/>
          <p:cNvPicPr>
            <a:picLocks noChangeAspect="1" noChangeArrowheads="1"/>
          </p:cNvPicPr>
          <p:nvPr/>
        </p:nvPicPr>
        <p:blipFill>
          <a:blip r:embed="rId3"/>
          <a:srcRect/>
          <a:stretch>
            <a:fillRect/>
          </a:stretch>
        </p:blipFill>
        <p:spPr bwMode="auto">
          <a:xfrm>
            <a:off x="2145241" y="1617133"/>
            <a:ext cx="109537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photo_1572415597"/>
          <p:cNvPicPr>
            <a:picLocks noChangeAspect="1" noChangeArrowheads="1"/>
          </p:cNvPicPr>
          <p:nvPr/>
        </p:nvPicPr>
        <p:blipFill>
          <a:blip r:embed="rId4"/>
          <a:srcRect/>
          <a:stretch>
            <a:fillRect/>
          </a:stretch>
        </p:blipFill>
        <p:spPr bwMode="auto">
          <a:xfrm>
            <a:off x="451908" y="2616200"/>
            <a:ext cx="12382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2" name="Picture 2" descr="https://i.ebayimg.com/00/s/NjgyWDc1MA==/z/SsIAAOSwa-Vana2m/$_57.JPG?set_id=8800005007"/>
          <p:cNvPicPr>
            <a:picLocks noChangeAspect="1" noChangeArrowheads="1"/>
          </p:cNvPicPr>
          <p:nvPr/>
        </p:nvPicPr>
        <p:blipFill>
          <a:blip r:embed="rId5">
            <a:clrChange>
              <a:clrFrom>
                <a:srgbClr val="FEFEFE"/>
              </a:clrFrom>
              <a:clrTo>
                <a:srgbClr val="FEFEFE">
                  <a:alpha val="0"/>
                </a:srgbClr>
              </a:clrTo>
            </a:clrChange>
          </a:blip>
          <a:srcRect/>
          <a:stretch>
            <a:fillRect/>
          </a:stretch>
        </p:blipFill>
        <p:spPr bwMode="auto">
          <a:xfrm>
            <a:off x="1693759" y="3496205"/>
            <a:ext cx="2989365" cy="271833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Телевизионная игра «Я здоровье берегу – сам себе я помогу!»</a:t>
            </a:r>
            <a:endParaRPr lang="ru-RU" dirty="0"/>
          </a:p>
        </p:txBody>
      </p:sp>
      <p:sp>
        <p:nvSpPr>
          <p:cNvPr id="3" name="Содержимое 2"/>
          <p:cNvSpPr>
            <a:spLocks noGrp="1"/>
          </p:cNvSpPr>
          <p:nvPr>
            <p:ph sz="half" idx="1"/>
          </p:nvPr>
        </p:nvSpPr>
        <p:spPr/>
        <p:txBody>
          <a:bodyPr>
            <a:normAutofit fontScale="62500" lnSpcReduction="20000"/>
          </a:bodyPr>
          <a:lstStyle/>
          <a:p>
            <a:pPr algn="just">
              <a:buNone/>
            </a:pPr>
            <a:r>
              <a:rPr lang="ru-RU" dirty="0" smtClean="0"/>
              <a:t>         В </a:t>
            </a:r>
            <a:r>
              <a:rPr lang="ru-RU" dirty="0" smtClean="0"/>
              <a:t>дошкольном учреждении состоялся педагогический совет в форме </a:t>
            </a:r>
            <a:r>
              <a:rPr lang="ru-RU" dirty="0" err="1" smtClean="0"/>
              <a:t>телеигры</a:t>
            </a:r>
            <a:r>
              <a:rPr lang="ru-RU" dirty="0" smtClean="0"/>
              <a:t> по проблемам </a:t>
            </a:r>
            <a:r>
              <a:rPr lang="ru-RU" dirty="0" err="1" smtClean="0"/>
              <a:t>здоровьесбережения</a:t>
            </a:r>
            <a:r>
              <a:rPr lang="ru-RU" dirty="0" smtClean="0"/>
              <a:t> с целью поиска путей оптимизации создания условий для совершенствования оздоровительной работы. Педагоги систематизировали оздоровительную работу в ДОУ; углубили свои знания с учетом современных требований и социальных изменений по формированию основ здорового образа жизни; развивали свой творческий потенциал; искали эффективные формы, инновационные подходы и новые технологии при организации оздоровительной работы в ДОУ.</a:t>
            </a:r>
            <a:endParaRPr lang="ru-RU" dirty="0"/>
          </a:p>
        </p:txBody>
      </p:sp>
      <p:pic>
        <p:nvPicPr>
          <p:cNvPr id="59394" name="Picture 2" descr="IMG_7709"/>
          <p:cNvPicPr>
            <a:picLocks noChangeAspect="1" noChangeArrowheads="1"/>
          </p:cNvPicPr>
          <p:nvPr/>
        </p:nvPicPr>
        <p:blipFill>
          <a:blip r:embed="rId2"/>
          <a:srcRect/>
          <a:stretch>
            <a:fillRect/>
          </a:stretch>
        </p:blipFill>
        <p:spPr bwMode="auto">
          <a:xfrm>
            <a:off x="4473575" y="1955800"/>
            <a:ext cx="1905000" cy="1428750"/>
          </a:xfrm>
          <a:prstGeom prst="rect">
            <a:avLst/>
          </a:prstGeom>
          <a:ln>
            <a:noFill/>
          </a:ln>
          <a:effectLst>
            <a:outerShdw blurRad="190500" algn="tl" rotWithShape="0">
              <a:srgbClr val="000000">
                <a:alpha val="70000"/>
              </a:srgbClr>
            </a:outerShdw>
          </a:effectLst>
        </p:spPr>
      </p:pic>
      <p:pic>
        <p:nvPicPr>
          <p:cNvPr id="59396" name="Picture 4" descr="IMG_7712"/>
          <p:cNvPicPr>
            <a:picLocks noChangeAspect="1" noChangeArrowheads="1"/>
          </p:cNvPicPr>
          <p:nvPr/>
        </p:nvPicPr>
        <p:blipFill>
          <a:blip r:embed="rId3"/>
          <a:srcRect/>
          <a:stretch>
            <a:fillRect/>
          </a:stretch>
        </p:blipFill>
        <p:spPr bwMode="auto">
          <a:xfrm>
            <a:off x="6632575" y="2116666"/>
            <a:ext cx="1905000" cy="1428750"/>
          </a:xfrm>
          <a:prstGeom prst="rect">
            <a:avLst/>
          </a:prstGeom>
          <a:ln>
            <a:noFill/>
          </a:ln>
          <a:effectLst>
            <a:outerShdw blurRad="190500" algn="tl" rotWithShape="0">
              <a:srgbClr val="000000">
                <a:alpha val="70000"/>
              </a:srgbClr>
            </a:outerShdw>
          </a:effectLst>
        </p:spPr>
      </p:pic>
      <p:pic>
        <p:nvPicPr>
          <p:cNvPr id="24578" name="Picture 2" descr="http://biblmr.r52.ru/wp-content/uploads/2019/04/0862becbe79aaa347bd451dbda7dd30d.jpg"/>
          <p:cNvPicPr>
            <a:picLocks noChangeAspect="1" noChangeArrowheads="1"/>
          </p:cNvPicPr>
          <p:nvPr/>
        </p:nvPicPr>
        <p:blipFill>
          <a:blip r:embed="rId4"/>
          <a:srcRect/>
          <a:stretch>
            <a:fillRect/>
          </a:stretch>
        </p:blipFill>
        <p:spPr bwMode="auto">
          <a:xfrm>
            <a:off x="5023908" y="3781195"/>
            <a:ext cx="2519892" cy="188723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военного разведчика.</a:t>
            </a:r>
            <a:endParaRPr lang="ru-RU" dirty="0"/>
          </a:p>
        </p:txBody>
      </p:sp>
      <p:sp>
        <p:nvSpPr>
          <p:cNvPr id="4" name="Содержимое 3"/>
          <p:cNvSpPr>
            <a:spLocks noGrp="1"/>
          </p:cNvSpPr>
          <p:nvPr>
            <p:ph sz="half" idx="2"/>
          </p:nvPr>
        </p:nvSpPr>
        <p:spPr>
          <a:xfrm>
            <a:off x="4629149" y="1710267"/>
            <a:ext cx="4023783" cy="4466696"/>
          </a:xfrm>
        </p:spPr>
        <p:txBody>
          <a:bodyPr>
            <a:normAutofit fontScale="55000" lnSpcReduction="20000"/>
          </a:bodyPr>
          <a:lstStyle/>
          <a:p>
            <a:pPr algn="just">
              <a:buNone/>
            </a:pPr>
            <a:r>
              <a:rPr lang="ru-RU" dirty="0" smtClean="0"/>
              <a:t>          Педагог </a:t>
            </a:r>
            <a:r>
              <a:rPr lang="ru-RU" dirty="0" smtClean="0"/>
              <a:t>подготовительной группы провела игру «Разведчики». Командующим была сама воспитатель. Она объявила, что в детском саду произошло чрезвычайное происшествие: был похищен флаг России. Перед юными разведчиками была поставлена задача: найти его и доставить в штаб. Дети увлеченно рассматривали карту-схему маршрута. В зале ребятам пришлось пройти испытания: преодолеть тоннель, забросать снарядами вражеские танки, командиры проникли в тыл врага, девочки-медсестры спасали раненых солдат. И наконец, преодолев заминированный мост, обнаружили тайник. С криками «Ура!!!» дети радовались найденному флагу.</a:t>
            </a:r>
          </a:p>
          <a:p>
            <a:pPr algn="just">
              <a:buNone/>
            </a:pPr>
            <a:r>
              <a:rPr lang="ru-RU" dirty="0" smtClean="0"/>
              <a:t>          Также </a:t>
            </a:r>
            <a:r>
              <a:rPr lang="ru-RU" dirty="0" smtClean="0"/>
              <a:t>с удовольствием познакомились с историей о знаменитом разведчике Н.И.Кузнецове.</a:t>
            </a:r>
          </a:p>
          <a:p>
            <a:pPr algn="just">
              <a:buNone/>
            </a:pPr>
            <a:r>
              <a:rPr lang="ru-RU" dirty="0" smtClean="0"/>
              <a:t>          После </a:t>
            </a:r>
            <a:r>
              <a:rPr lang="ru-RU" dirty="0" smtClean="0"/>
              <a:t>игры ребята сделали вывод, что разведчики – это люди смелые, находчивые, сообразительные, внимательные.</a:t>
            </a:r>
          </a:p>
          <a:p>
            <a:endParaRPr lang="ru-RU" dirty="0"/>
          </a:p>
        </p:txBody>
      </p:sp>
      <p:pic>
        <p:nvPicPr>
          <p:cNvPr id="60418" name="Picture 2" descr="IMG_7853"/>
          <p:cNvPicPr>
            <a:picLocks noChangeAspect="1" noChangeArrowheads="1"/>
          </p:cNvPicPr>
          <p:nvPr/>
        </p:nvPicPr>
        <p:blipFill>
          <a:blip r:embed="rId2"/>
          <a:srcRect/>
          <a:stretch>
            <a:fillRect/>
          </a:stretch>
        </p:blipFill>
        <p:spPr bwMode="auto">
          <a:xfrm>
            <a:off x="570441" y="1202266"/>
            <a:ext cx="1905000" cy="1428750"/>
          </a:xfrm>
          <a:prstGeom prst="rect">
            <a:avLst/>
          </a:prstGeom>
          <a:ln>
            <a:noFill/>
          </a:ln>
          <a:effectLst>
            <a:outerShdw blurRad="292100" dist="139700" dir="2700000" algn="tl" rotWithShape="0">
              <a:srgbClr val="333333">
                <a:alpha val="65000"/>
              </a:srgbClr>
            </a:outerShdw>
          </a:effectLst>
        </p:spPr>
      </p:pic>
      <p:pic>
        <p:nvPicPr>
          <p:cNvPr id="60420" name="Picture 4" descr="photo_1573042907"/>
          <p:cNvPicPr>
            <a:picLocks noChangeAspect="1" noChangeArrowheads="1"/>
          </p:cNvPicPr>
          <p:nvPr/>
        </p:nvPicPr>
        <p:blipFill>
          <a:blip r:embed="rId3"/>
          <a:srcRect/>
          <a:stretch>
            <a:fillRect/>
          </a:stretch>
        </p:blipFill>
        <p:spPr bwMode="auto">
          <a:xfrm>
            <a:off x="2585508" y="1913467"/>
            <a:ext cx="1905000" cy="1428750"/>
          </a:xfrm>
          <a:prstGeom prst="rect">
            <a:avLst/>
          </a:prstGeom>
          <a:ln>
            <a:noFill/>
          </a:ln>
          <a:effectLst>
            <a:outerShdw blurRad="292100" dist="139700" dir="2700000" algn="tl" rotWithShape="0">
              <a:srgbClr val="333333">
                <a:alpha val="65000"/>
              </a:srgbClr>
            </a:outerShdw>
          </a:effectLst>
        </p:spPr>
      </p:pic>
      <p:pic>
        <p:nvPicPr>
          <p:cNvPr id="23554" name="Picture 2" descr="https://ivseitaki-interesno.ru/wp-content/uploads/2018/11/%D0%B4%D0%B5%D0%BD%D1%8C-%D1%80%D0%B0%D0%B7%D0%B2%D0%B5%D0%B4%D1%87%D0%B8%D0%BA%D0%B0-%D0%BF%D0%BE%D0%B7%D0%B4%D1%80%D0%B0%D0%B2%D0%BB%D0%B5%D0%BD%D0%B8%D1%8F-ivseitaki-interesno-7.jpg"/>
          <p:cNvPicPr>
            <a:picLocks noChangeAspect="1" noChangeArrowheads="1"/>
          </p:cNvPicPr>
          <p:nvPr/>
        </p:nvPicPr>
        <p:blipFill>
          <a:blip r:embed="rId4"/>
          <a:srcRect/>
          <a:stretch>
            <a:fillRect/>
          </a:stretch>
        </p:blipFill>
        <p:spPr bwMode="auto">
          <a:xfrm>
            <a:off x="415421" y="3713163"/>
            <a:ext cx="4224311" cy="223043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памяти </a:t>
            </a:r>
            <a:br>
              <a:rPr lang="ru-RU" dirty="0" smtClean="0"/>
            </a:br>
            <a:r>
              <a:rPr lang="ru-RU" dirty="0" smtClean="0"/>
              <a:t>С. Маршака</a:t>
            </a:r>
            <a:endParaRPr lang="ru-RU" dirty="0"/>
          </a:p>
        </p:txBody>
      </p:sp>
      <p:sp>
        <p:nvSpPr>
          <p:cNvPr id="3" name="Содержимое 2"/>
          <p:cNvSpPr>
            <a:spLocks noGrp="1"/>
          </p:cNvSpPr>
          <p:nvPr>
            <p:ph sz="half" idx="1"/>
          </p:nvPr>
        </p:nvSpPr>
        <p:spPr>
          <a:xfrm>
            <a:off x="457200" y="1659466"/>
            <a:ext cx="4057650" cy="4715933"/>
          </a:xfrm>
        </p:spPr>
        <p:txBody>
          <a:bodyPr>
            <a:normAutofit fontScale="62500" lnSpcReduction="20000"/>
          </a:bodyPr>
          <a:lstStyle/>
          <a:p>
            <a:pPr algn="just">
              <a:buNone/>
            </a:pPr>
            <a:r>
              <a:rPr lang="ru-RU" dirty="0" smtClean="0"/>
              <a:t>          В </a:t>
            </a:r>
            <a:r>
              <a:rPr lang="ru-RU" dirty="0" smtClean="0"/>
              <a:t>ясельной и 2 младшей группах прошли тематические занятия, посвященные Дню памяти С. Маршака, ведь без стихов и сказок писателя малышам никак не обойтись. Ведь это стихи про веселый звонкий мяч, про слона, которому дали примерить вместо четырех всего две туфельки. Ребята с удовольствием познакомились с автором из презентации, посмотрели мультики «Детки в клетке», «Кошкин дом», «Где обедал воробей». Воспитатель ясельной группы показала детям кукольный театр «Сказку о глупом мышонке». А ребята 2 младшей группы сами выступили с небольшим театральным представлением.</a:t>
            </a:r>
            <a:endParaRPr lang="ru-RU" dirty="0"/>
          </a:p>
        </p:txBody>
      </p:sp>
      <p:pic>
        <p:nvPicPr>
          <p:cNvPr id="61442" name="Picture 2" descr="photo_1573042965"/>
          <p:cNvPicPr>
            <a:picLocks noChangeAspect="1" noChangeArrowheads="1"/>
          </p:cNvPicPr>
          <p:nvPr/>
        </p:nvPicPr>
        <p:blipFill>
          <a:blip r:embed="rId2"/>
          <a:srcRect/>
          <a:stretch>
            <a:fillRect/>
          </a:stretch>
        </p:blipFill>
        <p:spPr bwMode="auto">
          <a:xfrm>
            <a:off x="4634442" y="1752600"/>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44" name="Picture 4" descr="photo_1573125748"/>
          <p:cNvPicPr>
            <a:picLocks noChangeAspect="1" noChangeArrowheads="1"/>
          </p:cNvPicPr>
          <p:nvPr/>
        </p:nvPicPr>
        <p:blipFill>
          <a:blip r:embed="rId3"/>
          <a:srcRect/>
          <a:stretch>
            <a:fillRect/>
          </a:stretch>
        </p:blipFill>
        <p:spPr bwMode="auto">
          <a:xfrm>
            <a:off x="6751109" y="762000"/>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530" name="Picture 2" descr="http://900igr.net/up/datas/139489/001.jpg"/>
          <p:cNvPicPr>
            <a:picLocks noChangeAspect="1" noChangeArrowheads="1"/>
          </p:cNvPicPr>
          <p:nvPr/>
        </p:nvPicPr>
        <p:blipFill>
          <a:blip r:embed="rId4"/>
          <a:srcRect/>
          <a:stretch>
            <a:fillRect/>
          </a:stretch>
        </p:blipFill>
        <p:spPr bwMode="auto">
          <a:xfrm>
            <a:off x="4937124" y="3448579"/>
            <a:ext cx="3202517" cy="2401888"/>
          </a:xfrm>
          <a:prstGeom prst="rect">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полиции</a:t>
            </a:r>
            <a:endParaRPr lang="ru-RU" dirty="0"/>
          </a:p>
        </p:txBody>
      </p:sp>
      <p:sp>
        <p:nvSpPr>
          <p:cNvPr id="4" name="Содержимое 3"/>
          <p:cNvSpPr>
            <a:spLocks noGrp="1"/>
          </p:cNvSpPr>
          <p:nvPr>
            <p:ph sz="half" idx="2"/>
          </p:nvPr>
        </p:nvSpPr>
        <p:spPr>
          <a:xfrm>
            <a:off x="4629150" y="1363133"/>
            <a:ext cx="3886200" cy="4813830"/>
          </a:xfrm>
        </p:spPr>
        <p:txBody>
          <a:bodyPr>
            <a:normAutofit fontScale="47500" lnSpcReduction="20000"/>
          </a:bodyPr>
          <a:lstStyle/>
          <a:p>
            <a:pPr algn="just">
              <a:buNone/>
            </a:pPr>
            <a:r>
              <a:rPr lang="ru-RU" dirty="0" smtClean="0"/>
              <a:t>           Мы </a:t>
            </a:r>
            <a:r>
              <a:rPr lang="ru-RU" dirty="0" smtClean="0"/>
              <a:t>привыкли, что в минуты опасности всегда вспоминаем о них - людях в погонах, которые берегут нашу жизнь и днём и ночью. Накануне профессионального праздника в подготовительной группе  МДОУ № 14 прошло тематическое занятие, посвященное   дню сотрудников правоохранительных органов</a:t>
            </a:r>
            <a:r>
              <a:rPr lang="ru-RU" b="1" dirty="0" smtClean="0"/>
              <a:t>.</a:t>
            </a:r>
            <a:endParaRPr lang="ru-RU" dirty="0" smtClean="0"/>
          </a:p>
          <a:p>
            <a:pPr algn="just">
              <a:buNone/>
            </a:pPr>
            <a:r>
              <a:rPr lang="ru-RU" dirty="0" smtClean="0"/>
              <a:t>   </a:t>
            </a:r>
            <a:r>
              <a:rPr lang="ru-RU" dirty="0" smtClean="0"/>
              <a:t>     </a:t>
            </a:r>
            <a:r>
              <a:rPr lang="ru-RU" dirty="0" smtClean="0"/>
              <a:t>В </a:t>
            </a:r>
            <a:r>
              <a:rPr lang="ru-RU" dirty="0" smtClean="0"/>
              <a:t>гости к ребятам пришел начальник отделения уголовного розыска майор полиции </a:t>
            </a:r>
            <a:r>
              <a:rPr lang="ru-RU" dirty="0" err="1" smtClean="0"/>
              <a:t>Подлиннов</a:t>
            </a:r>
            <a:r>
              <a:rPr lang="ru-RU" dirty="0" smtClean="0"/>
              <a:t>  Алексей Викторович. Много интересного узнали дети о работе правоохранительных органов, о том,  что полиция была создана Петром I в 1715 г.  и что главная ее задача служить отечеству. Эти слова до сих пор остались девизом полиции. Алексей Викторович рассказал о своей работе с правонарушителями, о правилах  правильного поведения дома и на улице, на дороге и в транспорте.</a:t>
            </a:r>
          </a:p>
          <a:p>
            <a:pPr algn="just">
              <a:buNone/>
            </a:pPr>
            <a:r>
              <a:rPr lang="ru-RU" dirty="0" smtClean="0"/>
              <a:t>    </a:t>
            </a:r>
            <a:r>
              <a:rPr lang="ru-RU" dirty="0" smtClean="0"/>
              <a:t>    </a:t>
            </a:r>
            <a:r>
              <a:rPr lang="ru-RU" dirty="0" smtClean="0"/>
              <a:t>Дети </a:t>
            </a:r>
            <a:r>
              <a:rPr lang="ru-RU" dirty="0" smtClean="0"/>
              <a:t>успешно  справились  со всеми заданиями и показали хорошие результаты в эстафетах, творческих заданиях, викторине, веселых играх и аттракционах. Пели песни и читали стихи о полицейских, прославляя нелёгкий и опасный труд сотрудников ОВД.</a:t>
            </a:r>
          </a:p>
          <a:p>
            <a:pPr algn="just">
              <a:buNone/>
            </a:pPr>
            <a:r>
              <a:rPr lang="ru-RU" dirty="0" smtClean="0"/>
              <a:t>    </a:t>
            </a:r>
            <a:r>
              <a:rPr lang="ru-RU" dirty="0" smtClean="0"/>
              <a:t> </a:t>
            </a:r>
            <a:r>
              <a:rPr lang="ru-RU" dirty="0" smtClean="0"/>
              <a:t>В </a:t>
            </a:r>
            <a:r>
              <a:rPr lang="ru-RU" dirty="0" smtClean="0"/>
              <a:t>конце праздника Алексей Викторович поблагодарил ребят за теплые поздравления и пожелал счастливого, безоблачного детства и подарил сладкие призы.</a:t>
            </a:r>
          </a:p>
          <a:p>
            <a:endParaRPr lang="ru-RU" dirty="0"/>
          </a:p>
        </p:txBody>
      </p:sp>
      <p:pic>
        <p:nvPicPr>
          <p:cNvPr id="1026" name="Picture 2" descr="IMG_7880"/>
          <p:cNvPicPr>
            <a:picLocks noChangeAspect="1" noChangeArrowheads="1"/>
          </p:cNvPicPr>
          <p:nvPr/>
        </p:nvPicPr>
        <p:blipFill>
          <a:blip r:embed="rId2"/>
          <a:srcRect/>
          <a:stretch>
            <a:fillRect/>
          </a:stretch>
        </p:blipFill>
        <p:spPr bwMode="auto">
          <a:xfrm>
            <a:off x="680508" y="1422400"/>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IMG-20191107-WA0000"/>
          <p:cNvPicPr>
            <a:picLocks noChangeAspect="1" noChangeArrowheads="1"/>
          </p:cNvPicPr>
          <p:nvPr/>
        </p:nvPicPr>
        <p:blipFill>
          <a:blip r:embed="rId3"/>
          <a:srcRect/>
          <a:stretch>
            <a:fillRect/>
          </a:stretch>
        </p:blipFill>
        <p:spPr bwMode="auto">
          <a:xfrm>
            <a:off x="2424643" y="2599267"/>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506" name="Picture 2" descr="https://static.mvd.ru/upload/site26/document_images/pqEXNpYjY6-800x600.jpg"/>
          <p:cNvPicPr>
            <a:picLocks noChangeAspect="1" noChangeArrowheads="1"/>
          </p:cNvPicPr>
          <p:nvPr/>
        </p:nvPicPr>
        <p:blipFill>
          <a:blip r:embed="rId4" cstate="print"/>
          <a:srcRect/>
          <a:stretch>
            <a:fillRect/>
          </a:stretch>
        </p:blipFill>
        <p:spPr bwMode="auto">
          <a:xfrm>
            <a:off x="596969" y="4038600"/>
            <a:ext cx="1328138" cy="1532467"/>
          </a:xfrm>
          <a:prstGeom prst="rect">
            <a:avLst/>
          </a:prstGeom>
          <a:noFill/>
        </p:spPr>
      </p:pic>
      <p:pic>
        <p:nvPicPr>
          <p:cNvPr id="21508" name="Picture 4" descr="http://1.bp.blogspot.com/-R7LfNtWMWP4/VF4IpE0MqSI/AAAAAAAACCA/G8FSxylaNrM/s1600/DSC08077.JPG"/>
          <p:cNvPicPr>
            <a:picLocks noChangeAspect="1" noChangeArrowheads="1"/>
          </p:cNvPicPr>
          <p:nvPr/>
        </p:nvPicPr>
        <p:blipFill>
          <a:blip r:embed="rId5" cstate="print"/>
          <a:srcRect/>
          <a:stretch>
            <a:fillRect/>
          </a:stretch>
        </p:blipFill>
        <p:spPr bwMode="auto">
          <a:xfrm>
            <a:off x="2303770" y="4413780"/>
            <a:ext cx="2102070" cy="130968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Тематическое занятие ко Дню полиции</a:t>
            </a:r>
            <a:endParaRPr lang="ru-RU" dirty="0"/>
          </a:p>
        </p:txBody>
      </p:sp>
      <p:sp>
        <p:nvSpPr>
          <p:cNvPr id="3" name="Содержимое 2"/>
          <p:cNvSpPr>
            <a:spLocks noGrp="1"/>
          </p:cNvSpPr>
          <p:nvPr>
            <p:ph sz="half" idx="1"/>
          </p:nvPr>
        </p:nvSpPr>
        <p:spPr>
          <a:xfrm>
            <a:off x="423333" y="1710267"/>
            <a:ext cx="4091517" cy="4466696"/>
          </a:xfrm>
        </p:spPr>
        <p:txBody>
          <a:bodyPr>
            <a:normAutofit fontScale="62500" lnSpcReduction="20000"/>
          </a:bodyPr>
          <a:lstStyle/>
          <a:p>
            <a:pPr algn="r">
              <a:buNone/>
            </a:pPr>
            <a:r>
              <a:rPr lang="ru-RU" dirty="0" smtClean="0"/>
              <a:t>Полицейский </a:t>
            </a:r>
            <a:r>
              <a:rPr lang="ru-RU" dirty="0" smtClean="0"/>
              <a:t>защищает</a:t>
            </a:r>
          </a:p>
          <a:p>
            <a:pPr algn="r">
              <a:buNone/>
            </a:pPr>
            <a:r>
              <a:rPr lang="ru-RU" dirty="0" smtClean="0"/>
              <a:t>Нашу </a:t>
            </a:r>
            <a:r>
              <a:rPr lang="ru-RU" dirty="0" smtClean="0"/>
              <a:t>честь и наш покой</a:t>
            </a:r>
            <a:r>
              <a:rPr lang="ru-RU" dirty="0" smtClean="0"/>
              <a:t>,</a:t>
            </a:r>
          </a:p>
          <a:p>
            <a:pPr algn="r">
              <a:buNone/>
            </a:pPr>
            <a:r>
              <a:rPr lang="ru-RU" dirty="0" smtClean="0"/>
              <a:t>И </a:t>
            </a:r>
            <a:r>
              <a:rPr lang="ru-RU" dirty="0" smtClean="0"/>
              <a:t>на службу </a:t>
            </a:r>
            <a:r>
              <a:rPr lang="ru-RU" dirty="0" smtClean="0"/>
              <a:t>заступает</a:t>
            </a:r>
          </a:p>
          <a:p>
            <a:pPr algn="r">
              <a:buNone/>
            </a:pPr>
            <a:r>
              <a:rPr lang="ru-RU" dirty="0" smtClean="0"/>
              <a:t>В </a:t>
            </a:r>
            <a:r>
              <a:rPr lang="ru-RU" dirty="0" smtClean="0"/>
              <a:t>час дневной и в час ночной.</a:t>
            </a:r>
          </a:p>
          <a:p>
            <a:pPr>
              <a:buNone/>
            </a:pPr>
            <a:endParaRPr lang="ru-RU" dirty="0" smtClean="0"/>
          </a:p>
          <a:p>
            <a:pPr algn="just">
              <a:buNone/>
            </a:pPr>
            <a:r>
              <a:rPr lang="ru-RU" dirty="0" smtClean="0"/>
              <a:t>          В </a:t>
            </a:r>
            <a:r>
              <a:rPr lang="ru-RU" dirty="0" smtClean="0"/>
              <a:t>средней и 2 младшей группах прошло совместное тематическое занятие посвященное  Дню Полиции. Дети познакомились с такой профессией как полицейский. Ребята узнали правила поведения дома и на улице, на дороге и на транспорте, а также узнали как опасна и трудна профессия полицейского. Дети поучаствовали в эстафете, разгадывали загадки и в заключении посмотрели мультик Сергея Михалкова «Дядя Степа».</a:t>
            </a:r>
          </a:p>
          <a:p>
            <a:endParaRPr lang="ru-RU" dirty="0"/>
          </a:p>
        </p:txBody>
      </p:sp>
      <p:pic>
        <p:nvPicPr>
          <p:cNvPr id="63490" name="Picture 2" descr="tezVIvFr7nc"/>
          <p:cNvPicPr>
            <a:picLocks noChangeAspect="1" noChangeArrowheads="1"/>
          </p:cNvPicPr>
          <p:nvPr/>
        </p:nvPicPr>
        <p:blipFill>
          <a:blip r:embed="rId2"/>
          <a:srcRect/>
          <a:stretch>
            <a:fillRect/>
          </a:stretch>
        </p:blipFill>
        <p:spPr bwMode="auto">
          <a:xfrm>
            <a:off x="4752975" y="1693334"/>
            <a:ext cx="1066800" cy="1428750"/>
          </a:xfrm>
          <a:prstGeom prst="rect">
            <a:avLst/>
          </a:prstGeom>
          <a:ln>
            <a:noFill/>
          </a:ln>
          <a:effectLst>
            <a:outerShdw blurRad="292100" dist="139700" dir="2700000" algn="tl" rotWithShape="0">
              <a:srgbClr val="333333">
                <a:alpha val="65000"/>
              </a:srgbClr>
            </a:outerShdw>
          </a:effectLst>
        </p:spPr>
      </p:pic>
      <p:pic>
        <p:nvPicPr>
          <p:cNvPr id="63492" name="Picture 4" descr="ZoQv6k0rTws"/>
          <p:cNvPicPr>
            <a:picLocks noChangeAspect="1" noChangeArrowheads="1"/>
          </p:cNvPicPr>
          <p:nvPr/>
        </p:nvPicPr>
        <p:blipFill>
          <a:blip r:embed="rId3"/>
          <a:srcRect/>
          <a:stretch>
            <a:fillRect/>
          </a:stretch>
        </p:blipFill>
        <p:spPr bwMode="auto">
          <a:xfrm>
            <a:off x="6014508" y="2142066"/>
            <a:ext cx="1066800" cy="1428750"/>
          </a:xfrm>
          <a:prstGeom prst="rect">
            <a:avLst/>
          </a:prstGeom>
          <a:ln>
            <a:noFill/>
          </a:ln>
          <a:effectLst>
            <a:outerShdw blurRad="292100" dist="139700" dir="2700000" algn="tl" rotWithShape="0">
              <a:srgbClr val="333333">
                <a:alpha val="65000"/>
              </a:srgbClr>
            </a:outerShdw>
          </a:effectLst>
        </p:spPr>
      </p:pic>
      <p:pic>
        <p:nvPicPr>
          <p:cNvPr id="20482" name="Picture 2" descr="https://pbs.twimg.com/media/EBX4lGIWwAEV23C.jpg"/>
          <p:cNvPicPr>
            <a:picLocks noChangeAspect="1" noChangeArrowheads="1"/>
          </p:cNvPicPr>
          <p:nvPr/>
        </p:nvPicPr>
        <p:blipFill>
          <a:blip r:embed="rId4" cstate="print"/>
          <a:srcRect/>
          <a:stretch>
            <a:fillRect/>
          </a:stretch>
        </p:blipFill>
        <p:spPr bwMode="auto">
          <a:xfrm>
            <a:off x="4612606" y="3814633"/>
            <a:ext cx="1845202" cy="1383902"/>
          </a:xfrm>
          <a:prstGeom prst="rect">
            <a:avLst/>
          </a:prstGeom>
          <a:noFill/>
        </p:spPr>
      </p:pic>
      <p:pic>
        <p:nvPicPr>
          <p:cNvPr id="20484" name="Picture 4" descr="https://tipik.ru/wp-content/uploads/2019/06/%D0%A0%D0%B8%D1%81%D1%83%D0%BD%D0%BA%D0%B8-%D0%B4%D0%B5%D1%82%D0%B5%D0%B9-%D0%BA-%D0%B4%D0%BD%D1%8E-%D0%BF%D0%BE%D0%BB%D0%B8%D1%86%D0%B8%D0%B8-%D0%BA%D0%B0%D1%80%D1%82%D0%B8%D0%BD%D0%BA%D0%B8014.jpg"/>
          <p:cNvPicPr>
            <a:picLocks noChangeAspect="1" noChangeArrowheads="1"/>
          </p:cNvPicPr>
          <p:nvPr/>
        </p:nvPicPr>
        <p:blipFill>
          <a:blip r:embed="rId5" cstate="print"/>
          <a:srcRect/>
          <a:stretch>
            <a:fillRect/>
          </a:stretch>
        </p:blipFill>
        <p:spPr bwMode="auto">
          <a:xfrm>
            <a:off x="6774494" y="3903134"/>
            <a:ext cx="1932414" cy="1396471"/>
          </a:xfrm>
          <a:prstGeom prst="rect">
            <a:avLst/>
          </a:prstGeom>
          <a:noFill/>
        </p:spPr>
      </p:pic>
      <p:pic>
        <p:nvPicPr>
          <p:cNvPr id="20486" name="Picture 6" descr="http://listok-perm.ru/image/cache/data/product/125464-800x800.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106708" y="1803400"/>
            <a:ext cx="1845733" cy="1845733"/>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слепых</a:t>
            </a:r>
            <a:endParaRPr lang="ru-RU" dirty="0"/>
          </a:p>
        </p:txBody>
      </p:sp>
      <p:sp>
        <p:nvSpPr>
          <p:cNvPr id="4" name="Содержимое 3"/>
          <p:cNvSpPr>
            <a:spLocks noGrp="1"/>
          </p:cNvSpPr>
          <p:nvPr>
            <p:ph sz="half" idx="2"/>
          </p:nvPr>
        </p:nvSpPr>
        <p:spPr>
          <a:xfrm>
            <a:off x="4629150" y="1320800"/>
            <a:ext cx="3886200" cy="4856163"/>
          </a:xfrm>
        </p:spPr>
        <p:txBody>
          <a:bodyPr>
            <a:normAutofit fontScale="62500" lnSpcReduction="20000"/>
          </a:bodyPr>
          <a:lstStyle/>
          <a:p>
            <a:pPr algn="just">
              <a:buNone/>
            </a:pPr>
            <a:r>
              <a:rPr lang="ru-RU" dirty="0" smtClean="0"/>
              <a:t>         Как </a:t>
            </a:r>
            <a:r>
              <a:rPr lang="ru-RU" dirty="0" smtClean="0"/>
              <a:t>важно воспитать в детях сочувствие, толерантность к людям с ограниченными возможностями, незрячим людям. Очень нужно, чтобы дети с детства понимали и принимали, учились помогать таким людям.</a:t>
            </a:r>
          </a:p>
          <a:p>
            <a:pPr algn="just">
              <a:buNone/>
            </a:pPr>
            <a:r>
              <a:rPr lang="ru-RU" dirty="0" smtClean="0"/>
              <a:t>         Воспитатель </a:t>
            </a:r>
            <a:r>
              <a:rPr lang="ru-RU" dirty="0" smtClean="0"/>
              <a:t>средней группы подготовила познавательную презентацию по теме "Мне через сердце виден мир", которая дала детям понятие о том, кто такие незрячие люди и как они живут. А чтобы дети лучше поняли всю проблематику, педагог организовала игры "Угадай по вкусу", "Угадай на ощупь", "Нарисуй солнышко с закрытыми глазами", "Пройди препятствие".</a:t>
            </a:r>
          </a:p>
          <a:p>
            <a:pPr algn="just">
              <a:buNone/>
            </a:pPr>
            <a:r>
              <a:rPr lang="ru-RU" dirty="0" smtClean="0"/>
              <a:t>         </a:t>
            </a:r>
            <a:r>
              <a:rPr lang="ru-RU" dirty="0" smtClean="0"/>
              <a:t>А </a:t>
            </a:r>
            <a:r>
              <a:rPr lang="ru-RU" dirty="0" smtClean="0"/>
              <a:t>в конце мероприятия воспитанники участвовали в гимнастике для глаз.</a:t>
            </a:r>
          </a:p>
          <a:p>
            <a:endParaRPr lang="ru-RU" dirty="0"/>
          </a:p>
        </p:txBody>
      </p:sp>
      <p:pic>
        <p:nvPicPr>
          <p:cNvPr id="64514" name="Picture 2" descr="IMG_7829"/>
          <p:cNvPicPr>
            <a:picLocks noChangeAspect="1" noChangeArrowheads="1"/>
          </p:cNvPicPr>
          <p:nvPr/>
        </p:nvPicPr>
        <p:blipFill>
          <a:blip r:embed="rId2"/>
          <a:srcRect/>
          <a:stretch>
            <a:fillRect/>
          </a:stretch>
        </p:blipFill>
        <p:spPr bwMode="auto">
          <a:xfrm>
            <a:off x="418042" y="1185334"/>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4516" name="Picture 4" descr="IMG_7836"/>
          <p:cNvPicPr>
            <a:picLocks noChangeAspect="1" noChangeArrowheads="1"/>
          </p:cNvPicPr>
          <p:nvPr/>
        </p:nvPicPr>
        <p:blipFill>
          <a:blip r:embed="rId3"/>
          <a:srcRect/>
          <a:stretch>
            <a:fillRect/>
          </a:stretch>
        </p:blipFill>
        <p:spPr bwMode="auto">
          <a:xfrm>
            <a:off x="2517776" y="1735667"/>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458" name="Picture 2" descr="http://laishevskyi.ru/images/uploads/news/2018/4/26/3cb06e4cb464be7a87ae9907c7d62b4b_XL.jpg"/>
          <p:cNvPicPr>
            <a:picLocks noChangeAspect="1" noChangeArrowheads="1"/>
          </p:cNvPicPr>
          <p:nvPr/>
        </p:nvPicPr>
        <p:blipFill>
          <a:blip r:embed="rId4" cstate="print"/>
          <a:srcRect/>
          <a:stretch>
            <a:fillRect/>
          </a:stretch>
        </p:blipFill>
        <p:spPr bwMode="auto">
          <a:xfrm>
            <a:off x="190066" y="2998348"/>
            <a:ext cx="2617491" cy="1963119"/>
          </a:xfrm>
          <a:prstGeom prst="rect">
            <a:avLst/>
          </a:prstGeom>
          <a:ln>
            <a:noFill/>
          </a:ln>
          <a:effectLst>
            <a:softEdge rad="112500"/>
          </a:effectLst>
        </p:spPr>
      </p:pic>
      <p:pic>
        <p:nvPicPr>
          <p:cNvPr id="19460" name="Picture 4" descr="https://www.preforganic.com/images/blindbody.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113942" y="3666067"/>
            <a:ext cx="1567066" cy="2353733"/>
          </a:xfrm>
          <a:prstGeom prst="rect">
            <a:avLst/>
          </a:prstGeom>
          <a:noFill/>
        </p:spPr>
      </p:pic>
      <p:pic>
        <p:nvPicPr>
          <p:cNvPr id="19462" name="Picture 6" descr="https://img.ura-inform.com/news/slepoi%5b128335%5d(400x357).jpe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82489" y="5083704"/>
            <a:ext cx="1418818" cy="126629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 мире доброты</a:t>
            </a:r>
            <a:endParaRPr lang="ru-RU" dirty="0"/>
          </a:p>
        </p:txBody>
      </p:sp>
      <p:sp>
        <p:nvSpPr>
          <p:cNvPr id="3" name="Содержимое 2"/>
          <p:cNvSpPr>
            <a:spLocks noGrp="1"/>
          </p:cNvSpPr>
          <p:nvPr>
            <p:ph sz="half" idx="1"/>
          </p:nvPr>
        </p:nvSpPr>
        <p:spPr>
          <a:xfrm>
            <a:off x="364067" y="1388532"/>
            <a:ext cx="5003800" cy="5037667"/>
          </a:xfrm>
        </p:spPr>
        <p:txBody>
          <a:bodyPr>
            <a:normAutofit fontScale="40000" lnSpcReduction="20000"/>
          </a:bodyPr>
          <a:lstStyle/>
          <a:p>
            <a:pPr algn="just">
              <a:buNone/>
            </a:pPr>
            <a:r>
              <a:rPr lang="ru-RU" dirty="0" smtClean="0"/>
              <a:t>              Очень </a:t>
            </a:r>
            <a:r>
              <a:rPr lang="ru-RU" dirty="0" smtClean="0"/>
              <a:t>доброй традицией  нашего учреждения стало ежегодное празднование 13 ноября Всемирного дня Доброты. Не секрет, что в современном мире всё чаще человеческие чувства и моральные качества отходят на второй план, и в частности – доброта.</a:t>
            </a:r>
          </a:p>
          <a:p>
            <a:pPr algn="just">
              <a:buNone/>
            </a:pPr>
            <a:r>
              <a:rPr lang="ru-RU" dirty="0" smtClean="0"/>
              <a:t>             Поэтому </a:t>
            </a:r>
            <a:r>
              <a:rPr lang="ru-RU" dirty="0" smtClean="0"/>
              <a:t>акция «В мире доброты!»  – ещё один повод, вспомнить о таком качестве и категории человеческих отношений, как Доброта и помощь людям, стремиться осознать, что делать добро – совсем несложно, а эффект добрых дел и поступков </a:t>
            </a:r>
            <a:r>
              <a:rPr lang="ru-RU" dirty="0" smtClean="0"/>
              <a:t>колоссальный. Среда </a:t>
            </a:r>
            <a:r>
              <a:rPr lang="ru-RU" dirty="0" smtClean="0"/>
              <a:t>была объявлена Днем добрых дел. Начался День Доброты в детском саду с улыбок, которые подарили друг другу дети и </a:t>
            </a:r>
            <a:r>
              <a:rPr lang="ru-RU" dirty="0" smtClean="0"/>
              <a:t>взрослые. Педагог-психолог </a:t>
            </a:r>
            <a:r>
              <a:rPr lang="ru-RU" dirty="0" smtClean="0"/>
              <a:t>с детьми старшего дошкольного возраста провела коммуникативный тренинг «Доброта в твоих руках». Целью тренинга являлось формирование элементарных представлений о доброте, как о важном качестве </a:t>
            </a:r>
            <a:r>
              <a:rPr lang="ru-RU" dirty="0" smtClean="0"/>
              <a:t>человека. Ребята </a:t>
            </a:r>
            <a:r>
              <a:rPr lang="ru-RU" dirty="0" smtClean="0"/>
              <a:t>участвовали в викторине-игре «Твори добро другим во благо», угадывали добрых героев, которые совершали добрые поступки. Вместе со сказкой В. Катаева «</a:t>
            </a:r>
            <a:r>
              <a:rPr lang="ru-RU" dirty="0" err="1" smtClean="0"/>
              <a:t>Цветик-семицветик</a:t>
            </a:r>
            <a:r>
              <a:rPr lang="ru-RU" dirty="0" smtClean="0"/>
              <a:t>» придумывали добрые дела, которые смогут совершить. Например,  покормить бездомных животных, помочь пожилым людям, навести порядок в своём дворе, сказать комплимент близкому </a:t>
            </a:r>
            <a:r>
              <a:rPr lang="ru-RU" dirty="0" smtClean="0"/>
              <a:t>человеку. С </a:t>
            </a:r>
            <a:r>
              <a:rPr lang="ru-RU" dirty="0" smtClean="0"/>
              <a:t>хорошим настроением дети водили хоровод «Мы с тобой одна  </a:t>
            </a:r>
            <a:r>
              <a:rPr lang="ru-RU" dirty="0" smtClean="0"/>
              <a:t>семья». В </a:t>
            </a:r>
            <a:r>
              <a:rPr lang="ru-RU" dirty="0" smtClean="0"/>
              <a:t>упражнении «Солнышко добра» дети встали в круг, взялись за руки, закрыли глаза и передавали  искорку тепла и любви, что живет в их сердцах. Доброта переходила из ладошки в ладошку. Искорка разожглась и сопровождала все </a:t>
            </a:r>
            <a:r>
              <a:rPr lang="ru-RU" dirty="0" smtClean="0"/>
              <a:t>занятие. Ребята </a:t>
            </a:r>
            <a:r>
              <a:rPr lang="ru-RU" dirty="0" smtClean="0"/>
              <a:t>принимали активное участие в играх и упражнениях «Доскажи словечко», «Угадай сказочного героя», «Ласковое </a:t>
            </a:r>
            <a:r>
              <a:rPr lang="ru-RU" dirty="0" smtClean="0"/>
              <a:t>солнышко». Изюминкой </a:t>
            </a:r>
            <a:r>
              <a:rPr lang="ru-RU" dirty="0" smtClean="0"/>
              <a:t>акции стала «Ромашка добрых дел». Каждый  ребенок выбирал себе любой предмет, лежащий на столе  и рассказывал какой добрый поступок он мог бы совершить ( например: хлебом покормить птиц, игрушку - отремонтировать и </a:t>
            </a:r>
            <a:r>
              <a:rPr lang="ru-RU" dirty="0" err="1" smtClean="0"/>
              <a:t>т.д</a:t>
            </a:r>
            <a:r>
              <a:rPr lang="ru-RU" dirty="0" smtClean="0"/>
              <a:t>). А </a:t>
            </a:r>
            <a:r>
              <a:rPr lang="ru-RU" dirty="0" smtClean="0"/>
              <a:t>на мастер-классе «Сердце для друга» наши  дошколята  изготовили и разрисовали сердца, нарисовав на них самые добрые пожелания мира, добра, любви, и подарили их своим друзьям. Оберег  будет   напоминать и взрослым, и детям, что добрый человек - внимательный, заботливый, ласковый, милосердный, не жадный и </a:t>
            </a:r>
            <a:r>
              <a:rPr lang="ru-RU" dirty="0" smtClean="0"/>
              <a:t>искренний.</a:t>
            </a:r>
          </a:p>
          <a:p>
            <a:pPr algn="just">
              <a:buNone/>
            </a:pPr>
            <a:r>
              <a:rPr lang="ru-RU" dirty="0" smtClean="0"/>
              <a:t> </a:t>
            </a:r>
            <a:r>
              <a:rPr lang="ru-RU" dirty="0" smtClean="0"/>
              <a:t>            </a:t>
            </a:r>
            <a:r>
              <a:rPr lang="ru-RU" dirty="0" smtClean="0"/>
              <a:t>Пусть </a:t>
            </a:r>
            <a:r>
              <a:rPr lang="ru-RU" dirty="0" smtClean="0"/>
              <a:t>же в сердце каждого ребёнка, который принял участие в  Дне Доброты, появится искорка любви и добра, и они передадут этот огонёк дальше по свету!</a:t>
            </a:r>
          </a:p>
          <a:p>
            <a:pPr algn="just"/>
            <a:endParaRPr lang="ru-RU" dirty="0"/>
          </a:p>
        </p:txBody>
      </p:sp>
      <p:pic>
        <p:nvPicPr>
          <p:cNvPr id="65538" name="Picture 2" descr="photo_1573639942"/>
          <p:cNvPicPr>
            <a:picLocks noChangeAspect="1" noChangeArrowheads="1"/>
          </p:cNvPicPr>
          <p:nvPr/>
        </p:nvPicPr>
        <p:blipFill>
          <a:blip r:embed="rId2"/>
          <a:srcRect/>
          <a:stretch>
            <a:fillRect/>
          </a:stretch>
        </p:blipFill>
        <p:spPr bwMode="auto">
          <a:xfrm>
            <a:off x="5540375" y="1350962"/>
            <a:ext cx="1905000" cy="1371601"/>
          </a:xfrm>
          <a:prstGeom prst="rect">
            <a:avLst/>
          </a:prstGeom>
          <a:ln>
            <a:noFill/>
          </a:ln>
          <a:effectLst>
            <a:outerShdw blurRad="292100" dist="139700" dir="2700000" algn="tl" rotWithShape="0">
              <a:srgbClr val="333333">
                <a:alpha val="65000"/>
              </a:srgbClr>
            </a:outerShdw>
          </a:effectLst>
        </p:spPr>
      </p:pic>
      <p:pic>
        <p:nvPicPr>
          <p:cNvPr id="65540" name="Picture 4" descr="photo_1573639907"/>
          <p:cNvPicPr>
            <a:picLocks noChangeAspect="1" noChangeArrowheads="1"/>
          </p:cNvPicPr>
          <p:nvPr/>
        </p:nvPicPr>
        <p:blipFill>
          <a:blip r:embed="rId3"/>
          <a:srcRect/>
          <a:stretch>
            <a:fillRect/>
          </a:stretch>
        </p:blipFill>
        <p:spPr bwMode="auto">
          <a:xfrm>
            <a:off x="7682441" y="584200"/>
            <a:ext cx="1076325" cy="1428750"/>
          </a:xfrm>
          <a:prstGeom prst="rect">
            <a:avLst/>
          </a:prstGeom>
          <a:ln>
            <a:noFill/>
          </a:ln>
          <a:effectLst>
            <a:outerShdw blurRad="292100" dist="139700" dir="2700000" algn="tl" rotWithShape="0">
              <a:srgbClr val="333333">
                <a:alpha val="65000"/>
              </a:srgbClr>
            </a:outerShdw>
          </a:effectLst>
        </p:spPr>
      </p:pic>
      <p:pic>
        <p:nvPicPr>
          <p:cNvPr id="18434" name="Picture 2" descr="https://sevcbs.ru/child/wp-content/uploads/2019/04/0.Logotip.gif"/>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690127" y="2912533"/>
            <a:ext cx="2614613" cy="206586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знаний </a:t>
            </a:r>
            <a:br>
              <a:rPr lang="ru-RU" dirty="0" smtClean="0"/>
            </a:br>
            <a:r>
              <a:rPr lang="ru-RU" dirty="0" smtClean="0"/>
              <a:t>в средней группе </a:t>
            </a:r>
            <a:endParaRPr lang="ru-RU" dirty="0"/>
          </a:p>
        </p:txBody>
      </p:sp>
      <p:sp>
        <p:nvSpPr>
          <p:cNvPr id="4" name="Содержимое 3"/>
          <p:cNvSpPr>
            <a:spLocks noGrp="1"/>
          </p:cNvSpPr>
          <p:nvPr>
            <p:ph sz="half" idx="2"/>
          </p:nvPr>
        </p:nvSpPr>
        <p:spPr/>
        <p:txBody>
          <a:bodyPr>
            <a:normAutofit fontScale="32500" lnSpcReduction="20000"/>
          </a:bodyPr>
          <a:lstStyle/>
          <a:p>
            <a:pPr algn="r">
              <a:buNone/>
            </a:pPr>
            <a:r>
              <a:rPr lang="ru-RU" sz="3200" dirty="0" smtClean="0"/>
              <a:t>Красный день в календаре!</a:t>
            </a:r>
          </a:p>
          <a:p>
            <a:pPr algn="r">
              <a:buNone/>
            </a:pPr>
            <a:r>
              <a:rPr lang="ru-RU" sz="3200" dirty="0" smtClean="0"/>
              <a:t>Праздник знаний в сентябре!</a:t>
            </a:r>
          </a:p>
          <a:p>
            <a:pPr algn="r">
              <a:buNone/>
            </a:pPr>
            <a:r>
              <a:rPr lang="ru-RU" sz="3200" dirty="0" smtClean="0"/>
              <a:t>Этот праздник всех важней,</a:t>
            </a:r>
          </a:p>
          <a:p>
            <a:pPr algn="r">
              <a:buNone/>
            </a:pPr>
            <a:r>
              <a:rPr lang="ru-RU" sz="3200" dirty="0" smtClean="0"/>
              <a:t>Этот праздник всех детей.</a:t>
            </a:r>
          </a:p>
          <a:p>
            <a:pPr algn="r">
              <a:buNone/>
            </a:pPr>
            <a:r>
              <a:rPr lang="ru-RU" sz="3200" dirty="0" smtClean="0"/>
              <a:t>Этот день у нас повсюду</a:t>
            </a:r>
          </a:p>
          <a:p>
            <a:pPr algn="r">
              <a:buNone/>
            </a:pPr>
            <a:r>
              <a:rPr lang="ru-RU" sz="3200" dirty="0" smtClean="0"/>
              <a:t>Отмечает вся страна.</a:t>
            </a:r>
          </a:p>
          <a:p>
            <a:pPr algn="r">
              <a:buNone/>
            </a:pPr>
            <a:r>
              <a:rPr lang="ru-RU" sz="3200" dirty="0" smtClean="0"/>
              <a:t>Этот день он самый лучший,</a:t>
            </a:r>
          </a:p>
          <a:p>
            <a:pPr algn="r">
              <a:buNone/>
            </a:pPr>
            <a:r>
              <a:rPr lang="ru-RU" sz="3200" dirty="0" smtClean="0"/>
              <a:t>Добрый день календаря!</a:t>
            </a:r>
          </a:p>
          <a:p>
            <a:pPr algn="just">
              <a:buNone/>
            </a:pPr>
            <a:r>
              <a:rPr lang="ru-RU" sz="3200" dirty="0" smtClean="0"/>
              <a:t>             1 сентября - День Знаний! В средней группе прошло тематическое занятие, посвященное этому дню. Воспитатель объяснила детям, что в этот день все школьники идут в школу на праздничную линейку. Все ребята идут красивые, нарядные с шарами и цветами для своих учителей. Если посмотреть на лица детей, то вы увидите, что лица у всех веселые, радостные. Видно, что дети с удовольствием идут в школу и соскучились по своим друзьям, ведь вместе они узнают много нового и интересного.</a:t>
            </a:r>
          </a:p>
          <a:p>
            <a:pPr algn="just">
              <a:buNone/>
            </a:pPr>
            <a:r>
              <a:rPr lang="ru-RU" sz="3200" dirty="0" smtClean="0"/>
              <a:t>               Ребята посмотрели картинки и иллюстрации на тему "День знаний", разгадывали загадки, поиграли в </a:t>
            </a:r>
            <a:r>
              <a:rPr lang="ru-RU" sz="3200" dirty="0" err="1" smtClean="0"/>
              <a:t>игру-пазлы</a:t>
            </a:r>
            <a:r>
              <a:rPr lang="ru-RU" sz="3200" dirty="0" smtClean="0"/>
              <a:t> "Школьные принадлежности". Посмотрели интересную презентацию под названием "1 сентября - День знаний".</a:t>
            </a:r>
          </a:p>
          <a:p>
            <a:pPr algn="just">
              <a:buNone/>
            </a:pPr>
            <a:r>
              <a:rPr lang="ru-RU" sz="3200" dirty="0" smtClean="0"/>
              <a:t>                Итогом занятия стал просмотр мультфильмов "В стране невыученных уроков", "Опять двойка", "Вовка в тридевятом царстве".</a:t>
            </a:r>
          </a:p>
          <a:p>
            <a:endParaRPr lang="ru-RU" dirty="0"/>
          </a:p>
        </p:txBody>
      </p:sp>
      <p:pic>
        <p:nvPicPr>
          <p:cNvPr id="18434" name="Picture 2" descr="photo_1567511337"/>
          <p:cNvPicPr>
            <a:picLocks noChangeAspect="1" noChangeArrowheads="1"/>
          </p:cNvPicPr>
          <p:nvPr/>
        </p:nvPicPr>
        <p:blipFill>
          <a:blip r:embed="rId2"/>
          <a:srcRect/>
          <a:stretch>
            <a:fillRect/>
          </a:stretch>
        </p:blipFill>
        <p:spPr bwMode="auto">
          <a:xfrm>
            <a:off x="468842" y="1577974"/>
            <a:ext cx="1905000" cy="1638300"/>
          </a:xfrm>
          <a:prstGeom prst="rect">
            <a:avLst/>
          </a:prstGeom>
          <a:ln>
            <a:noFill/>
          </a:ln>
          <a:effectLst>
            <a:outerShdw blurRad="292100" dist="139700" dir="2700000" algn="tl" rotWithShape="0">
              <a:srgbClr val="333333">
                <a:alpha val="65000"/>
              </a:srgbClr>
            </a:outerShdw>
          </a:effectLst>
        </p:spPr>
      </p:pic>
      <p:pic>
        <p:nvPicPr>
          <p:cNvPr id="18436" name="Picture 4" descr="photo_1567511310"/>
          <p:cNvPicPr>
            <a:picLocks noChangeAspect="1" noChangeArrowheads="1"/>
          </p:cNvPicPr>
          <p:nvPr/>
        </p:nvPicPr>
        <p:blipFill>
          <a:blip r:embed="rId3"/>
          <a:srcRect/>
          <a:stretch>
            <a:fillRect/>
          </a:stretch>
        </p:blipFill>
        <p:spPr bwMode="auto">
          <a:xfrm>
            <a:off x="2196041" y="2758546"/>
            <a:ext cx="1905000" cy="1704976"/>
          </a:xfrm>
          <a:prstGeom prst="rect">
            <a:avLst/>
          </a:prstGeom>
          <a:ln>
            <a:noFill/>
          </a:ln>
          <a:effectLst>
            <a:outerShdw blurRad="292100" dist="139700" dir="2700000" algn="tl" rotWithShape="0">
              <a:srgbClr val="333333">
                <a:alpha val="65000"/>
              </a:srgbClr>
            </a:outerShdw>
          </a:effectLst>
        </p:spPr>
      </p:pic>
      <p:pic>
        <p:nvPicPr>
          <p:cNvPr id="35842" name="Picture 2" descr="https://jveter.ru/wp-content/uploads/2018/08/599fc7703c96315e18230e78.png"/>
          <p:cNvPicPr>
            <a:picLocks noChangeAspect="1" noChangeArrowheads="1"/>
          </p:cNvPicPr>
          <p:nvPr/>
        </p:nvPicPr>
        <p:blipFill>
          <a:blip r:embed="rId4" cstate="print"/>
          <a:srcRect/>
          <a:stretch>
            <a:fillRect/>
          </a:stretch>
        </p:blipFill>
        <p:spPr bwMode="auto">
          <a:xfrm>
            <a:off x="286394" y="4359673"/>
            <a:ext cx="4565006" cy="1905660"/>
          </a:xfrm>
          <a:prstGeom prst="rect">
            <a:avLst/>
          </a:prstGeom>
          <a:noFill/>
        </p:spPr>
      </p:pic>
      <p:pic>
        <p:nvPicPr>
          <p:cNvPr id="35844" name="Picture 4" descr="https://avatars.mds.yandex.net/get-pdb/1985244/4d049c52-8d79-4b45-93a1-181a6e676399/s1200?webp=false"/>
          <p:cNvPicPr>
            <a:picLocks noChangeAspect="1" noChangeArrowheads="1"/>
          </p:cNvPicPr>
          <p:nvPr/>
        </p:nvPicPr>
        <p:blipFill>
          <a:blip r:embed="rId5" cstate="print">
            <a:clrChange>
              <a:clrFrom>
                <a:srgbClr val="FEFEFE"/>
              </a:clrFrom>
              <a:clrTo>
                <a:srgbClr val="FEFEFE">
                  <a:alpha val="0"/>
                </a:srgbClr>
              </a:clrTo>
            </a:clrChange>
          </a:blip>
          <a:srcRect/>
          <a:stretch>
            <a:fillRect/>
          </a:stretch>
        </p:blipFill>
        <p:spPr bwMode="auto">
          <a:xfrm>
            <a:off x="4674210" y="1763713"/>
            <a:ext cx="1479998" cy="1512887"/>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Мир поход на большой круг, Если рядом с тобой друг!</a:t>
            </a:r>
            <a:endParaRPr lang="ru-RU" dirty="0"/>
          </a:p>
        </p:txBody>
      </p:sp>
      <p:sp>
        <p:nvSpPr>
          <p:cNvPr id="4" name="Содержимое 3"/>
          <p:cNvSpPr>
            <a:spLocks noGrp="1"/>
          </p:cNvSpPr>
          <p:nvPr>
            <p:ph sz="half" idx="2"/>
          </p:nvPr>
        </p:nvSpPr>
        <p:spPr>
          <a:xfrm>
            <a:off x="4199467" y="1825625"/>
            <a:ext cx="4315883" cy="4351338"/>
          </a:xfrm>
        </p:spPr>
        <p:txBody>
          <a:bodyPr>
            <a:normAutofit fontScale="25000" lnSpcReduction="20000"/>
          </a:bodyPr>
          <a:lstStyle/>
          <a:p>
            <a:pPr algn="just">
              <a:buNone/>
            </a:pPr>
            <a:r>
              <a:rPr lang="ru-RU" sz="3200" dirty="0" smtClean="0"/>
              <a:t>               В </a:t>
            </a:r>
            <a:r>
              <a:rPr lang="ru-RU" sz="3200" dirty="0" smtClean="0"/>
              <a:t>последнее время часто возникают дискуссии о толерантном мире, так называемом мире без насилия и жестокости, в котором главной ценностью является  человеческая личность. Мировая общественность выбрала толерантность основополагающим принципом морали, т.к. мир зачастую жесток. Жестокими могут стать и дети.  Воспитание детей дошкольного возраста в духе дружбы, согласия и миролюбия определяется как одно из ведущих направлений в современном образовательном </a:t>
            </a:r>
            <a:r>
              <a:rPr lang="ru-RU" sz="3200" dirty="0" smtClean="0"/>
              <a:t>пространстве. Психолого-педагогическая </a:t>
            </a:r>
            <a:r>
              <a:rPr lang="ru-RU" sz="3200" dirty="0" smtClean="0"/>
              <a:t>задача состоит в том, чтобы из  стен ДОУ вышли воспитанники не только с багажом знаний, умений, навыков, но и самостоятельные личности, обладающие толерантностью в качестве основы своей жизненной </a:t>
            </a:r>
            <a:r>
              <a:rPr lang="ru-RU" sz="3200" dirty="0" smtClean="0"/>
              <a:t>позиции. В </a:t>
            </a:r>
            <a:r>
              <a:rPr lang="ru-RU" sz="3200" dirty="0" smtClean="0"/>
              <a:t>преддверии приближающегося праздника, Международного дня толерантности (ежегодно отмечается 16 ноября), 14 ноября в Муниципальном дошкольном образовательном учреждении центре развития ребенка – детском саду №14 прошло «Радужное путешествие по стране Толерантность» под  девизом «Все мы разные, но мы равны</a:t>
            </a:r>
            <a:r>
              <a:rPr lang="ru-RU" sz="3200" dirty="0" smtClean="0"/>
              <a:t>!». Старшие </a:t>
            </a:r>
            <a:r>
              <a:rPr lang="ru-RU" sz="3200" dirty="0" smtClean="0"/>
              <a:t>дошкольники путешествовали  по городам Толерантности. Первым  и  главным на «дороге жизни» встретился  город </a:t>
            </a:r>
            <a:r>
              <a:rPr lang="ru-RU" sz="3200" dirty="0" err="1" smtClean="0"/>
              <a:t>Дружбы.Всем</a:t>
            </a:r>
            <a:r>
              <a:rPr lang="ru-RU" sz="3200" dirty="0" smtClean="0"/>
              <a:t> жителям города Дружбы предложили поиграть  в игры разных народов («Золотые ворота» - русская народная игра, «Отдай платочек» - азербайджанская народная игра, «Сторож» - эстонская народная игра, «</a:t>
            </a:r>
            <a:r>
              <a:rPr lang="ru-RU" sz="3200" dirty="0" err="1" smtClean="0"/>
              <a:t>Перепёлочка</a:t>
            </a:r>
            <a:r>
              <a:rPr lang="ru-RU" sz="3200" dirty="0" smtClean="0"/>
              <a:t>» - украинская народная игра, «Спутанные кони» - татарская народная игра). В этих играх внимание  обращалось на детские взаимоотношения, на внимательное отношение друг к другу, на то,  что игра объединяет нас, что дружба является одним  из важных качеств во взаимоотношениях между </a:t>
            </a:r>
            <a:r>
              <a:rPr lang="ru-RU" sz="3200" dirty="0" smtClean="0"/>
              <a:t>людьми. В </a:t>
            </a:r>
            <a:r>
              <a:rPr lang="ru-RU" sz="3200" dirty="0" smtClean="0"/>
              <a:t>стране Толерантности следующим городом, которые проезжали дошкольники, оказался город Доброты.  На улице </a:t>
            </a:r>
            <a:r>
              <a:rPr lang="ru-RU" sz="3200" dirty="0" err="1" smtClean="0"/>
              <a:t>Мультдобряндии</a:t>
            </a:r>
            <a:r>
              <a:rPr lang="ru-RU" sz="3200" dirty="0" smtClean="0"/>
              <a:t> знакомые и любимые детям персонажи мультфильмов  показали, как важны в жизни каждого человека такие качества как доброта, милосердие, </a:t>
            </a:r>
            <a:r>
              <a:rPr lang="ru-RU" sz="3200" dirty="0" smtClean="0"/>
              <a:t>добросердечность. В </a:t>
            </a:r>
            <a:r>
              <a:rPr lang="ru-RU" sz="3200" dirty="0" smtClean="0"/>
              <a:t>игре  «Улица Добра».  Каждый ребёнок проходил  между  детей  и ему пожимали   руку, обнимали, по доброму похлопывали  по спине, одновременно произносят слова похвалы, симпатии, поощрения. В результате похода по улице Добра появлялся  радостный   и счастливый </a:t>
            </a:r>
            <a:r>
              <a:rPr lang="ru-RU" sz="3200" dirty="0" smtClean="0"/>
              <a:t>ребёнок. Очутившись</a:t>
            </a:r>
            <a:r>
              <a:rPr lang="ru-RU" sz="3200" dirty="0" smtClean="0"/>
              <a:t>  в  городе Отзывчивости, нужно было найти хорошие качества в себе и  в других людях. В психологическом упражнении  «Домино»  </a:t>
            </a:r>
            <a:r>
              <a:rPr lang="ru-RU" sz="3200" dirty="0" err="1" smtClean="0"/>
              <a:t>детиозвучивали</a:t>
            </a:r>
            <a:r>
              <a:rPr lang="ru-RU" sz="3200" dirty="0" smtClean="0"/>
              <a:t> свои две противоположные характеристики </a:t>
            </a:r>
            <a:r>
              <a:rPr lang="ru-RU" sz="3200" dirty="0" err="1" smtClean="0"/>
              <a:t>личности.Участник</a:t>
            </a:r>
            <a:r>
              <a:rPr lang="ru-RU" sz="3200" dirty="0" smtClean="0"/>
              <a:t>, которому  подходит  одна из особенностей берет ребенка за руку, повторяя и называя другое индивидуальное свойство. Дошкольники  выстроили типичную «доминошную» структуру,  узнавая, что дети в  группе похожи или не похожи на </a:t>
            </a:r>
            <a:r>
              <a:rPr lang="ru-RU" sz="3200" dirty="0" smtClean="0"/>
              <a:t>других. Игра-ассоциация </a:t>
            </a:r>
            <a:r>
              <a:rPr lang="ru-RU" sz="3200" dirty="0" smtClean="0"/>
              <a:t>«Грецкий орех»  дала возможность детям обратить внимание, что все орехи очень похожи, но  присмотревшись внимательней  можно заметить, что они очень разные и  невозможно перепутать свой орех с другими. Так и люди: все очень разные, запоминающиеся, у каждого свои индивидуальные черточки, «неровности», своя красота и привлекательность. Нужно только ее почувствовать и понять.</a:t>
            </a:r>
          </a:p>
          <a:p>
            <a:pPr algn="just">
              <a:buNone/>
            </a:pPr>
            <a:r>
              <a:rPr lang="ru-RU" sz="3200" dirty="0" smtClean="0"/>
              <a:t>                  С </a:t>
            </a:r>
            <a:r>
              <a:rPr lang="ru-RU" sz="3200" dirty="0" smtClean="0"/>
              <a:t>16 по 21 ноября в нашем дошкольном учреждении была объявлена Неделя </a:t>
            </a:r>
            <a:r>
              <a:rPr lang="ru-RU" sz="3200" dirty="0" smtClean="0"/>
              <a:t>Доброты! Достойным </a:t>
            </a:r>
            <a:r>
              <a:rPr lang="ru-RU" sz="3200" dirty="0" smtClean="0"/>
              <a:t>завершением данного мероприятия стало награждение детей «Дипломом за умение </a:t>
            </a:r>
            <a:r>
              <a:rPr lang="ru-RU" sz="3200" dirty="0" smtClean="0"/>
              <a:t>дружить». На </a:t>
            </a:r>
            <a:r>
              <a:rPr lang="ru-RU" sz="3200" dirty="0" smtClean="0"/>
              <a:t>протяжении всего мероприятия педагог-психолог доносила до дошкольников, чтобы они усвоили правило «Относись к людям так, как ты хочешь, чтобы относились к тебе». Пусть каждый из вас, пусть наш детский сад, наш город и наша Россия всегда будут городами толерантности для всех жителей большой планеты Земля.</a:t>
            </a:r>
          </a:p>
          <a:p>
            <a:endParaRPr lang="ru-RU" dirty="0"/>
          </a:p>
        </p:txBody>
      </p:sp>
      <p:pic>
        <p:nvPicPr>
          <p:cNvPr id="66562" name="Picture 2" descr="photo_1573731838"/>
          <p:cNvPicPr>
            <a:picLocks noChangeAspect="1" noChangeArrowheads="1"/>
          </p:cNvPicPr>
          <p:nvPr/>
        </p:nvPicPr>
        <p:blipFill>
          <a:blip r:embed="rId2"/>
          <a:srcRect/>
          <a:stretch>
            <a:fillRect/>
          </a:stretch>
        </p:blipFill>
        <p:spPr bwMode="auto">
          <a:xfrm>
            <a:off x="485776" y="1405467"/>
            <a:ext cx="1076325" cy="1428750"/>
          </a:xfrm>
          <a:prstGeom prst="rect">
            <a:avLst/>
          </a:prstGeom>
          <a:ln>
            <a:noFill/>
          </a:ln>
          <a:effectLst>
            <a:outerShdw blurRad="292100" dist="139700" dir="2700000" algn="tl" rotWithShape="0">
              <a:srgbClr val="333333">
                <a:alpha val="65000"/>
              </a:srgbClr>
            </a:outerShdw>
          </a:effectLst>
        </p:spPr>
      </p:pic>
      <p:pic>
        <p:nvPicPr>
          <p:cNvPr id="66564" name="Picture 4" descr="photo_1573731858"/>
          <p:cNvPicPr>
            <a:picLocks noChangeAspect="1" noChangeArrowheads="1"/>
          </p:cNvPicPr>
          <p:nvPr/>
        </p:nvPicPr>
        <p:blipFill>
          <a:blip r:embed="rId3"/>
          <a:srcRect/>
          <a:stretch>
            <a:fillRect/>
          </a:stretch>
        </p:blipFill>
        <p:spPr bwMode="auto">
          <a:xfrm>
            <a:off x="1908175" y="1735667"/>
            <a:ext cx="1905000" cy="1428750"/>
          </a:xfrm>
          <a:prstGeom prst="rect">
            <a:avLst/>
          </a:prstGeom>
          <a:ln>
            <a:noFill/>
          </a:ln>
          <a:effectLst>
            <a:outerShdw blurRad="292100" dist="139700" dir="2700000" algn="tl" rotWithShape="0">
              <a:srgbClr val="333333">
                <a:alpha val="65000"/>
              </a:srgbClr>
            </a:outerShdw>
          </a:effectLst>
        </p:spPr>
      </p:pic>
      <p:pic>
        <p:nvPicPr>
          <p:cNvPr id="17410" name="Picture 2" descr="https://img0.liveinternet.ru/images/attach/d/2/148/600/148600076_i__2_.jpg"/>
          <p:cNvPicPr>
            <a:picLocks noChangeAspect="1" noChangeArrowheads="1"/>
          </p:cNvPicPr>
          <p:nvPr/>
        </p:nvPicPr>
        <p:blipFill>
          <a:blip r:embed="rId4">
            <a:clrChange>
              <a:clrFrom>
                <a:srgbClr val="FCF1ED"/>
              </a:clrFrom>
              <a:clrTo>
                <a:srgbClr val="FCF1ED">
                  <a:alpha val="0"/>
                </a:srgbClr>
              </a:clrTo>
            </a:clrChange>
          </a:blip>
          <a:srcRect/>
          <a:stretch>
            <a:fillRect/>
          </a:stretch>
        </p:blipFill>
        <p:spPr bwMode="auto">
          <a:xfrm>
            <a:off x="851427" y="3259136"/>
            <a:ext cx="3209397" cy="320939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Чистота – залог здоровья!</a:t>
            </a:r>
            <a:endParaRPr lang="ru-RU" dirty="0"/>
          </a:p>
        </p:txBody>
      </p:sp>
      <p:sp>
        <p:nvSpPr>
          <p:cNvPr id="3" name="Содержимое 2"/>
          <p:cNvSpPr>
            <a:spLocks noGrp="1"/>
          </p:cNvSpPr>
          <p:nvPr>
            <p:ph sz="half" idx="1"/>
          </p:nvPr>
        </p:nvSpPr>
        <p:spPr>
          <a:xfrm>
            <a:off x="628650" y="1676400"/>
            <a:ext cx="3886200" cy="4500563"/>
          </a:xfrm>
        </p:spPr>
        <p:txBody>
          <a:bodyPr>
            <a:normAutofit fontScale="55000" lnSpcReduction="20000"/>
          </a:bodyPr>
          <a:lstStyle/>
          <a:p>
            <a:pPr algn="r">
              <a:buNone/>
            </a:pPr>
            <a:r>
              <a:rPr lang="ru-RU" dirty="0" smtClean="0"/>
              <a:t>Мы - за здоровье,</a:t>
            </a:r>
          </a:p>
          <a:p>
            <a:pPr algn="r">
              <a:buNone/>
            </a:pPr>
            <a:r>
              <a:rPr lang="ru-RU" dirty="0" smtClean="0"/>
              <a:t>Мы - за счастье,</a:t>
            </a:r>
          </a:p>
          <a:p>
            <a:pPr algn="r">
              <a:buNone/>
            </a:pPr>
            <a:r>
              <a:rPr lang="ru-RU" dirty="0" smtClean="0"/>
              <a:t>Мы - против</a:t>
            </a:r>
          </a:p>
          <a:p>
            <a:pPr algn="r">
              <a:buNone/>
            </a:pPr>
            <a:r>
              <a:rPr lang="ru-RU" dirty="0" smtClean="0"/>
              <a:t>Боли и несчастья!</a:t>
            </a:r>
          </a:p>
          <a:p>
            <a:pPr algn="r">
              <a:buNone/>
            </a:pPr>
            <a:r>
              <a:rPr lang="ru-RU" dirty="0" smtClean="0"/>
              <a:t>За трезвый разум,</a:t>
            </a:r>
          </a:p>
          <a:p>
            <a:pPr algn="r">
              <a:buNone/>
            </a:pPr>
            <a:r>
              <a:rPr lang="ru-RU" dirty="0" smtClean="0"/>
              <a:t>За ясность мысли,</a:t>
            </a:r>
          </a:p>
          <a:p>
            <a:pPr algn="r">
              <a:buNone/>
            </a:pPr>
            <a:r>
              <a:rPr lang="ru-RU" dirty="0" smtClean="0"/>
              <a:t>За детство, юность,</a:t>
            </a:r>
          </a:p>
          <a:p>
            <a:pPr algn="r">
              <a:buNone/>
            </a:pPr>
            <a:r>
              <a:rPr lang="ru-RU" dirty="0" smtClean="0"/>
              <a:t>За радость жизни!</a:t>
            </a:r>
          </a:p>
          <a:p>
            <a:pPr algn="just">
              <a:buNone/>
            </a:pPr>
            <a:r>
              <a:rPr lang="ru-RU" dirty="0" smtClean="0"/>
              <a:t>           В </a:t>
            </a:r>
            <a:r>
              <a:rPr lang="ru-RU" dirty="0" smtClean="0"/>
              <a:t>1 младшей группе прошло тематическое занятие "Чистота - залог здоровья". Ребята пообщались  с Айболитом о том, как важно делать зарядку, мыть овощи и фрукты, руки перед едой. Малыши с удовольствием познакомились с познавательной презентацией "О здоровом образе жизни", а также мультфильмы </a:t>
            </a:r>
            <a:r>
              <a:rPr lang="ru-RU" dirty="0" err="1" smtClean="0"/>
              <a:t>Смешарики</a:t>
            </a:r>
            <a:r>
              <a:rPr lang="ru-RU" dirty="0" smtClean="0"/>
              <a:t> серия "Азбука здоровья", поиграли в игру "Вылечи друга", сделали веселую и полезную зарядку. Развлечение прошло весело и познавательно!</a:t>
            </a:r>
          </a:p>
          <a:p>
            <a:endParaRPr lang="ru-RU" dirty="0"/>
          </a:p>
        </p:txBody>
      </p:sp>
      <p:pic>
        <p:nvPicPr>
          <p:cNvPr id="67586" name="Picture 2" descr="photo_1573732101"/>
          <p:cNvPicPr>
            <a:picLocks noChangeAspect="1" noChangeArrowheads="1"/>
          </p:cNvPicPr>
          <p:nvPr/>
        </p:nvPicPr>
        <p:blipFill>
          <a:blip r:embed="rId2"/>
          <a:srcRect/>
          <a:stretch>
            <a:fillRect/>
          </a:stretch>
        </p:blipFill>
        <p:spPr bwMode="auto">
          <a:xfrm>
            <a:off x="5083175" y="1642533"/>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7588" name="Picture 4" descr="photo_1573732114"/>
          <p:cNvPicPr>
            <a:picLocks noChangeAspect="1" noChangeArrowheads="1"/>
          </p:cNvPicPr>
          <p:nvPr/>
        </p:nvPicPr>
        <p:blipFill>
          <a:blip r:embed="rId3"/>
          <a:srcRect/>
          <a:stretch>
            <a:fillRect/>
          </a:stretch>
        </p:blipFill>
        <p:spPr bwMode="auto">
          <a:xfrm>
            <a:off x="7530041" y="651933"/>
            <a:ext cx="107632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6" name="Picture 2" descr="https://i0.wp.com/razvitiedetei.info/wp-content/uploads/2014/05/plakat_pamyatka_dlya_detey_pravila_gigieny.jpg"/>
          <p:cNvPicPr>
            <a:picLocks noChangeAspect="1" noChangeArrowheads="1"/>
          </p:cNvPicPr>
          <p:nvPr/>
        </p:nvPicPr>
        <p:blipFill>
          <a:blip r:embed="rId4" cstate="print"/>
          <a:srcRect/>
          <a:stretch>
            <a:fillRect/>
          </a:stretch>
        </p:blipFill>
        <p:spPr bwMode="auto">
          <a:xfrm>
            <a:off x="5134634" y="3090333"/>
            <a:ext cx="2405990" cy="3369733"/>
          </a:xfrm>
          <a:prstGeom prst="rect">
            <a:avLst/>
          </a:prstGeom>
          <a:noFill/>
        </p:spPr>
      </p:pic>
      <p:pic>
        <p:nvPicPr>
          <p:cNvPr id="16388" name="Picture 4" descr="http://deti-i-mama.ru/wp-content/uploads/2016/04/mylo-risunok.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5903" y="1498311"/>
            <a:ext cx="2506006" cy="181215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доброты у малышей!</a:t>
            </a:r>
            <a:endParaRPr lang="ru-RU" dirty="0"/>
          </a:p>
        </p:txBody>
      </p:sp>
      <p:sp>
        <p:nvSpPr>
          <p:cNvPr id="4" name="Содержимое 3"/>
          <p:cNvSpPr>
            <a:spLocks noGrp="1"/>
          </p:cNvSpPr>
          <p:nvPr>
            <p:ph sz="half" idx="2"/>
          </p:nvPr>
        </p:nvSpPr>
        <p:spPr/>
        <p:txBody>
          <a:bodyPr>
            <a:normAutofit fontScale="92500" lnSpcReduction="20000"/>
          </a:bodyPr>
          <a:lstStyle/>
          <a:p>
            <a:pPr algn="just">
              <a:buNone/>
            </a:pPr>
            <a:r>
              <a:rPr lang="ru-RU" dirty="0" smtClean="0"/>
              <a:t>        В </a:t>
            </a:r>
            <a:r>
              <a:rPr lang="ru-RU" dirty="0" smtClean="0"/>
              <a:t>ясельной группе прошло тематическое занятие, посвященное Дню доброты. Дети учились по-доброму относиться к друг другу, учились делиться игрушками между собой, учились быть добрыми. Эти качества педагог старалась привить детям через различные дидактические игры.</a:t>
            </a:r>
            <a:endParaRPr lang="ru-RU" dirty="0"/>
          </a:p>
        </p:txBody>
      </p:sp>
      <p:pic>
        <p:nvPicPr>
          <p:cNvPr id="68610" name="Picture 2" descr="photo_1573815582"/>
          <p:cNvPicPr>
            <a:picLocks noChangeAspect="1" noChangeArrowheads="1"/>
          </p:cNvPicPr>
          <p:nvPr/>
        </p:nvPicPr>
        <p:blipFill>
          <a:blip r:embed="rId2"/>
          <a:srcRect/>
          <a:stretch>
            <a:fillRect/>
          </a:stretch>
        </p:blipFill>
        <p:spPr bwMode="auto">
          <a:xfrm>
            <a:off x="570441" y="1159933"/>
            <a:ext cx="971550" cy="1428750"/>
          </a:xfrm>
          <a:prstGeom prst="rect">
            <a:avLst/>
          </a:prstGeom>
          <a:ln>
            <a:noFill/>
          </a:ln>
          <a:effectLst>
            <a:outerShdw blurRad="190500" algn="tl" rotWithShape="0">
              <a:srgbClr val="000000">
                <a:alpha val="70000"/>
              </a:srgbClr>
            </a:outerShdw>
          </a:effectLst>
        </p:spPr>
      </p:pic>
      <p:pic>
        <p:nvPicPr>
          <p:cNvPr id="68612" name="Picture 4" descr="photo_1573815632"/>
          <p:cNvPicPr>
            <a:picLocks noChangeAspect="1" noChangeArrowheads="1"/>
          </p:cNvPicPr>
          <p:nvPr/>
        </p:nvPicPr>
        <p:blipFill>
          <a:blip r:embed="rId3"/>
          <a:srcRect/>
          <a:stretch>
            <a:fillRect/>
          </a:stretch>
        </p:blipFill>
        <p:spPr bwMode="auto">
          <a:xfrm>
            <a:off x="1848908" y="1608666"/>
            <a:ext cx="1905000" cy="1428750"/>
          </a:xfrm>
          <a:prstGeom prst="rect">
            <a:avLst/>
          </a:prstGeom>
          <a:ln>
            <a:noFill/>
          </a:ln>
          <a:effectLst>
            <a:outerShdw blurRad="190500" algn="tl" rotWithShape="0">
              <a:srgbClr val="000000">
                <a:alpha val="70000"/>
              </a:srgbClr>
            </a:outerShdw>
          </a:effectLst>
        </p:spPr>
      </p:pic>
      <p:pic>
        <p:nvPicPr>
          <p:cNvPr id="15362" name="Picture 2" descr="https://supersolnishco.net/wp-content/uploads/2019/11/s-dnem-dobroty-17-supersolnishco.net_.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94754" y="3326872"/>
            <a:ext cx="2203504" cy="3082394"/>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толерантности «Цветок дружбы».</a:t>
            </a:r>
            <a:endParaRPr lang="ru-RU" dirty="0"/>
          </a:p>
        </p:txBody>
      </p:sp>
      <p:sp>
        <p:nvSpPr>
          <p:cNvPr id="3" name="Содержимое 2"/>
          <p:cNvSpPr>
            <a:spLocks noGrp="1"/>
          </p:cNvSpPr>
          <p:nvPr>
            <p:ph sz="half" idx="1"/>
          </p:nvPr>
        </p:nvSpPr>
        <p:spPr>
          <a:xfrm>
            <a:off x="457200" y="1701800"/>
            <a:ext cx="4057650" cy="4475163"/>
          </a:xfrm>
        </p:spPr>
        <p:txBody>
          <a:bodyPr>
            <a:normAutofit fontScale="47500" lnSpcReduction="20000"/>
          </a:bodyPr>
          <a:lstStyle/>
          <a:p>
            <a:pPr algn="just">
              <a:buNone/>
            </a:pPr>
            <a:r>
              <a:rPr lang="ru-RU" dirty="0" smtClean="0"/>
              <a:t>         16 </a:t>
            </a:r>
            <a:r>
              <a:rPr lang="ru-RU" dirty="0" smtClean="0"/>
              <a:t>ноября весь мир отмечает Международный день толерантности. Этот праздник довольно молодой, но заслуживает огромного уважения. В нашем саду проводится огромная работа по воспитанию у детей чувства единения, взаимопонимания, уважение к людям других национальностей. В течение всего праздника воспитанники просматривали слайды о толерантности. И решили, что одним из самых важных качеств человека является то, что люди отличаются друг от друга цветом кожи, цветом глаз и даже характером.</a:t>
            </a:r>
          </a:p>
          <a:p>
            <a:pPr algn="just">
              <a:buNone/>
            </a:pPr>
            <a:r>
              <a:rPr lang="ru-RU" dirty="0" smtClean="0"/>
              <a:t>         Дети </a:t>
            </a:r>
            <a:r>
              <a:rPr lang="ru-RU" dirty="0" smtClean="0"/>
              <a:t>узнали, что главное у России - флаг, герб, а также русская народная игрушка-матрешка. Девочки показали интересный танец "</a:t>
            </a:r>
            <a:r>
              <a:rPr lang="ru-RU" dirty="0" err="1" smtClean="0"/>
              <a:t>Матрешечки</a:t>
            </a:r>
            <a:r>
              <a:rPr lang="ru-RU" dirty="0" smtClean="0"/>
              <a:t>".</a:t>
            </a:r>
          </a:p>
          <a:p>
            <a:pPr algn="just">
              <a:buNone/>
            </a:pPr>
            <a:r>
              <a:rPr lang="ru-RU" dirty="0" smtClean="0"/>
              <a:t>          Ребята </a:t>
            </a:r>
            <a:r>
              <a:rPr lang="ru-RU" dirty="0" smtClean="0"/>
              <a:t>выразительно читали стихи о России, о дружбе, пели веселые песни. Очень увлекли детей сказочные персонажи: </a:t>
            </a:r>
            <a:r>
              <a:rPr lang="ru-RU" dirty="0" err="1" smtClean="0"/>
              <a:t>Дюдюка</a:t>
            </a:r>
            <a:r>
              <a:rPr lang="ru-RU" dirty="0" smtClean="0"/>
              <a:t> </a:t>
            </a:r>
            <a:r>
              <a:rPr lang="ru-RU" dirty="0" err="1" smtClean="0"/>
              <a:t>Барбидокская</a:t>
            </a:r>
            <a:r>
              <a:rPr lang="ru-RU" dirty="0" smtClean="0"/>
              <a:t>, Доктор Айболит, </a:t>
            </a:r>
            <a:r>
              <a:rPr lang="ru-RU" dirty="0" err="1" smtClean="0"/>
              <a:t>Карлсон</a:t>
            </a:r>
            <a:r>
              <a:rPr lang="ru-RU" dirty="0" smtClean="0"/>
              <a:t>. Воспитатель предложил детям собрать цветок дружбы. Увлекательное представление персонажей развеселило детей. Воспитанники вместе с героями из сказок дружно водили хороводы, весело танцевали. В конце праздника </a:t>
            </a:r>
            <a:r>
              <a:rPr lang="ru-RU" dirty="0" err="1" smtClean="0"/>
              <a:t>Дюдюка</a:t>
            </a:r>
            <a:r>
              <a:rPr lang="ru-RU" dirty="0" smtClean="0"/>
              <a:t> стала доброй, дети пришли к выводу, что добро побеждает зло, что толерантность - это терпение, взаимопомощь, взаимовыручка, доброта, уважение друг к другу.</a:t>
            </a:r>
          </a:p>
          <a:p>
            <a:endParaRPr lang="ru-RU" dirty="0"/>
          </a:p>
        </p:txBody>
      </p:sp>
      <p:pic>
        <p:nvPicPr>
          <p:cNvPr id="69634" name="Picture 2" descr="IMG_7944"/>
          <p:cNvPicPr>
            <a:picLocks noChangeAspect="1" noChangeArrowheads="1"/>
          </p:cNvPicPr>
          <p:nvPr/>
        </p:nvPicPr>
        <p:blipFill>
          <a:blip r:embed="rId2"/>
          <a:srcRect/>
          <a:stretch>
            <a:fillRect/>
          </a:stretch>
        </p:blipFill>
        <p:spPr bwMode="auto">
          <a:xfrm>
            <a:off x="4625974" y="1718733"/>
            <a:ext cx="1285875"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9636" name="Picture 4" descr="IMG_7951"/>
          <p:cNvPicPr>
            <a:picLocks noChangeAspect="1" noChangeArrowheads="1"/>
          </p:cNvPicPr>
          <p:nvPr/>
        </p:nvPicPr>
        <p:blipFill>
          <a:blip r:embed="rId3"/>
          <a:srcRect/>
          <a:stretch>
            <a:fillRect/>
          </a:stretch>
        </p:blipFill>
        <p:spPr bwMode="auto">
          <a:xfrm>
            <a:off x="6158441" y="1913467"/>
            <a:ext cx="190500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38" name="Picture 2" descr="http://litsey623.ru/wp-content/uploads/2018/11/%D0%BC%D0%B8%D0%BD%D0%B8%D0%B0%D1%82%D1%8E%D1%80%D0%B0.jpg"/>
          <p:cNvPicPr>
            <a:picLocks noChangeAspect="1" noChangeArrowheads="1"/>
          </p:cNvPicPr>
          <p:nvPr/>
        </p:nvPicPr>
        <p:blipFill>
          <a:blip r:embed="rId4"/>
          <a:srcRect/>
          <a:stretch>
            <a:fillRect/>
          </a:stretch>
        </p:blipFill>
        <p:spPr bwMode="auto">
          <a:xfrm>
            <a:off x="4645731" y="3479800"/>
            <a:ext cx="2291644" cy="1718733"/>
          </a:xfrm>
          <a:prstGeom prst="rect">
            <a:avLst/>
          </a:prstGeom>
          <a:noFill/>
        </p:spPr>
      </p:pic>
      <p:pic>
        <p:nvPicPr>
          <p:cNvPr id="14340" name="Picture 4" descr="https://ds04.infourok.ru/uploads/ex/12b6/0019a1ad-64fcc8e4/img13.jpg"/>
          <p:cNvPicPr>
            <a:picLocks noChangeAspect="1" noChangeArrowheads="1"/>
          </p:cNvPicPr>
          <p:nvPr/>
        </p:nvPicPr>
        <p:blipFill>
          <a:blip r:embed="rId5" cstate="print"/>
          <a:srcRect l="8652" t="7465" r="5351" b="7041"/>
          <a:stretch>
            <a:fillRect/>
          </a:stretch>
        </p:blipFill>
        <p:spPr bwMode="auto">
          <a:xfrm>
            <a:off x="6595533" y="4690534"/>
            <a:ext cx="2316480" cy="17272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Малыши-крепыши!</a:t>
            </a:r>
            <a:endParaRPr lang="ru-RU" dirty="0"/>
          </a:p>
        </p:txBody>
      </p:sp>
      <p:sp>
        <p:nvSpPr>
          <p:cNvPr id="4" name="Содержимое 3"/>
          <p:cNvSpPr>
            <a:spLocks noGrp="1"/>
          </p:cNvSpPr>
          <p:nvPr>
            <p:ph sz="half" idx="2"/>
          </p:nvPr>
        </p:nvSpPr>
        <p:spPr>
          <a:xfrm>
            <a:off x="4817532" y="1430867"/>
            <a:ext cx="3697817" cy="4746096"/>
          </a:xfrm>
        </p:spPr>
        <p:txBody>
          <a:bodyPr>
            <a:normAutofit fontScale="55000" lnSpcReduction="20000"/>
          </a:bodyPr>
          <a:lstStyle/>
          <a:p>
            <a:pPr algn="r">
              <a:buNone/>
            </a:pPr>
            <a:r>
              <a:rPr lang="ru-RU" dirty="0" smtClean="0"/>
              <a:t>Каждый день у нас, ребятки,</a:t>
            </a:r>
          </a:p>
          <a:p>
            <a:pPr algn="r">
              <a:buNone/>
            </a:pPr>
            <a:r>
              <a:rPr lang="ru-RU" dirty="0" smtClean="0"/>
              <a:t>Начинается с зарядки.</a:t>
            </a:r>
          </a:p>
          <a:p>
            <a:pPr algn="r">
              <a:buNone/>
            </a:pPr>
            <a:r>
              <a:rPr lang="ru-RU" dirty="0" smtClean="0"/>
              <a:t>Сделать нас сильней немного</a:t>
            </a:r>
          </a:p>
          <a:p>
            <a:pPr algn="r">
              <a:buNone/>
            </a:pPr>
            <a:r>
              <a:rPr lang="ru-RU" dirty="0" smtClean="0"/>
              <a:t>Упражнения помогут.</a:t>
            </a:r>
          </a:p>
          <a:p>
            <a:pPr>
              <a:buNone/>
            </a:pPr>
            <a:r>
              <a:rPr lang="ru-RU" dirty="0" smtClean="0"/>
              <a:t> </a:t>
            </a:r>
          </a:p>
          <a:p>
            <a:pPr algn="just">
              <a:buNone/>
            </a:pPr>
            <a:r>
              <a:rPr lang="ru-RU" dirty="0" smtClean="0"/>
              <a:t>          В </a:t>
            </a:r>
            <a:r>
              <a:rPr lang="ru-RU" dirty="0" smtClean="0"/>
              <a:t>ясельной группе состоялось спортивное развлечение для самых маленьких "Малыши-крепыши". Наши ребятки познакомились со спортивным инвентарем, спортивными играми и упражнениями, ведь наша цель приобщать детей к здоровому образу жизни через двигательную активность, поддерживать дружеские отношения между детьми.</a:t>
            </a:r>
          </a:p>
          <a:p>
            <a:pPr algn="just">
              <a:buNone/>
            </a:pPr>
            <a:r>
              <a:rPr lang="ru-RU" dirty="0" smtClean="0"/>
              <a:t>          Ребята </a:t>
            </a:r>
            <a:r>
              <a:rPr lang="ru-RU" dirty="0" smtClean="0"/>
              <a:t>играли в мячик, лазали по лестнице, делали упражнения с погремушками, ходили по оздоровительным коврикам.</a:t>
            </a:r>
          </a:p>
          <a:p>
            <a:pPr algn="just">
              <a:buNone/>
            </a:pPr>
            <a:r>
              <a:rPr lang="ru-RU" dirty="0" smtClean="0"/>
              <a:t>          Малыши </a:t>
            </a:r>
            <a:r>
              <a:rPr lang="ru-RU" dirty="0" smtClean="0"/>
              <a:t>были просто в восторге, им очень понравилось спортивное развлечение.</a:t>
            </a:r>
          </a:p>
          <a:p>
            <a:endParaRPr lang="ru-RU" dirty="0"/>
          </a:p>
        </p:txBody>
      </p:sp>
      <p:pic>
        <p:nvPicPr>
          <p:cNvPr id="70658" name="Picture 2" descr="photo_1573732185"/>
          <p:cNvPicPr>
            <a:picLocks noChangeAspect="1" noChangeArrowheads="1"/>
          </p:cNvPicPr>
          <p:nvPr/>
        </p:nvPicPr>
        <p:blipFill>
          <a:blip r:embed="rId2"/>
          <a:srcRect/>
          <a:stretch>
            <a:fillRect/>
          </a:stretch>
        </p:blipFill>
        <p:spPr bwMode="auto">
          <a:xfrm>
            <a:off x="697441" y="1405467"/>
            <a:ext cx="733425" cy="1428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0660" name="Picture 4" descr="photo_1573732216"/>
          <p:cNvPicPr>
            <a:picLocks noChangeAspect="1" noChangeArrowheads="1"/>
          </p:cNvPicPr>
          <p:nvPr/>
        </p:nvPicPr>
        <p:blipFill>
          <a:blip r:embed="rId3"/>
          <a:srcRect/>
          <a:stretch>
            <a:fillRect/>
          </a:stretch>
        </p:blipFill>
        <p:spPr bwMode="auto">
          <a:xfrm>
            <a:off x="1637241" y="1625600"/>
            <a:ext cx="1076325" cy="1428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0662" name="Picture 6" descr="photo_1573732221"/>
          <p:cNvPicPr>
            <a:picLocks noChangeAspect="1" noChangeArrowheads="1"/>
          </p:cNvPicPr>
          <p:nvPr/>
        </p:nvPicPr>
        <p:blipFill>
          <a:blip r:embed="rId4"/>
          <a:srcRect/>
          <a:stretch>
            <a:fillRect/>
          </a:stretch>
        </p:blipFill>
        <p:spPr bwMode="auto">
          <a:xfrm>
            <a:off x="2831041" y="1888066"/>
            <a:ext cx="1076325" cy="1428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314" name="Picture 2" descr="https://slide-share.ru/image/6154782.jpeg"/>
          <p:cNvPicPr>
            <a:picLocks noChangeAspect="1" noChangeArrowheads="1"/>
          </p:cNvPicPr>
          <p:nvPr/>
        </p:nvPicPr>
        <p:blipFill>
          <a:blip r:embed="rId5">
            <a:clrChange>
              <a:clrFrom>
                <a:srgbClr val="FCFCFC"/>
              </a:clrFrom>
              <a:clrTo>
                <a:srgbClr val="FCFCFC">
                  <a:alpha val="0"/>
                </a:srgbClr>
              </a:clrTo>
            </a:clrChange>
          </a:blip>
          <a:srcRect/>
          <a:stretch>
            <a:fillRect/>
          </a:stretch>
        </p:blipFill>
        <p:spPr bwMode="auto">
          <a:xfrm>
            <a:off x="458593" y="3415241"/>
            <a:ext cx="4489115" cy="2934759"/>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Всемирный день ребенка!</a:t>
            </a:r>
            <a:endParaRPr lang="ru-RU" dirty="0"/>
          </a:p>
        </p:txBody>
      </p:sp>
      <p:sp>
        <p:nvSpPr>
          <p:cNvPr id="3" name="Содержимое 2"/>
          <p:cNvSpPr>
            <a:spLocks noGrp="1"/>
          </p:cNvSpPr>
          <p:nvPr>
            <p:ph sz="half" idx="1"/>
          </p:nvPr>
        </p:nvSpPr>
        <p:spPr>
          <a:xfrm>
            <a:off x="628650" y="1718733"/>
            <a:ext cx="3886200" cy="4458230"/>
          </a:xfrm>
        </p:spPr>
        <p:txBody>
          <a:bodyPr>
            <a:normAutofit fontScale="70000" lnSpcReduction="20000"/>
          </a:bodyPr>
          <a:lstStyle/>
          <a:p>
            <a:pPr algn="just">
              <a:buNone/>
            </a:pPr>
            <a:r>
              <a:rPr lang="ru-RU" dirty="0" smtClean="0"/>
              <a:t>         Самой </a:t>
            </a:r>
            <a:r>
              <a:rPr lang="ru-RU" dirty="0" smtClean="0"/>
              <a:t>главной задачей праздника в детском саду, посвященного Всемирному  Дню Ребенка стало желание вызвать у детей положительные и радостные эмоции. Ребята очень обрадовались персонажу Незнайке, которого вместе будили. Обыграли все вместе ситуацию "Как правильно и важно приветствовать друг друга и взрослых".</a:t>
            </a:r>
          </a:p>
          <a:p>
            <a:pPr algn="just">
              <a:buNone/>
            </a:pPr>
            <a:r>
              <a:rPr lang="ru-RU" dirty="0" smtClean="0"/>
              <a:t>         И </a:t>
            </a:r>
            <a:r>
              <a:rPr lang="ru-RU" dirty="0" smtClean="0"/>
              <a:t>конечно какой праздник без веселых игр: "Веселый бубен", "Собери пирамидку", "Скачем на лошадке", "Бочка".</a:t>
            </a:r>
          </a:p>
          <a:p>
            <a:pPr algn="just">
              <a:buNone/>
            </a:pPr>
            <a:r>
              <a:rPr lang="ru-RU" dirty="0" smtClean="0"/>
              <a:t>         А </a:t>
            </a:r>
            <a:r>
              <a:rPr lang="ru-RU" dirty="0" smtClean="0"/>
              <a:t>в конце салют из воздушных шариков!!!</a:t>
            </a:r>
          </a:p>
          <a:p>
            <a:endParaRPr lang="ru-RU" dirty="0"/>
          </a:p>
        </p:txBody>
      </p:sp>
      <p:pic>
        <p:nvPicPr>
          <p:cNvPr id="71682" name="Picture 2" descr="IMG_7776"/>
          <p:cNvPicPr>
            <a:picLocks noChangeAspect="1" noChangeArrowheads="1"/>
          </p:cNvPicPr>
          <p:nvPr/>
        </p:nvPicPr>
        <p:blipFill>
          <a:blip r:embed="rId2"/>
          <a:srcRect/>
          <a:stretch>
            <a:fillRect/>
          </a:stretch>
        </p:blipFill>
        <p:spPr bwMode="auto">
          <a:xfrm>
            <a:off x="4541309" y="1617133"/>
            <a:ext cx="1905000" cy="1428750"/>
          </a:xfrm>
          <a:prstGeom prst="rect">
            <a:avLst/>
          </a:prstGeom>
          <a:ln>
            <a:noFill/>
          </a:ln>
          <a:effectLst>
            <a:outerShdw blurRad="292100" dist="139700" dir="2700000" algn="tl" rotWithShape="0">
              <a:srgbClr val="333333">
                <a:alpha val="65000"/>
              </a:srgbClr>
            </a:outerShdw>
          </a:effectLst>
        </p:spPr>
      </p:pic>
      <p:pic>
        <p:nvPicPr>
          <p:cNvPr id="71684" name="Picture 4" descr="IMG_7813"/>
          <p:cNvPicPr>
            <a:picLocks noChangeAspect="1" noChangeArrowheads="1"/>
          </p:cNvPicPr>
          <p:nvPr/>
        </p:nvPicPr>
        <p:blipFill>
          <a:blip r:embed="rId3"/>
          <a:srcRect/>
          <a:stretch>
            <a:fillRect/>
          </a:stretch>
        </p:blipFill>
        <p:spPr bwMode="auto">
          <a:xfrm>
            <a:off x="6708775" y="1981199"/>
            <a:ext cx="1905000" cy="1428750"/>
          </a:xfrm>
          <a:prstGeom prst="rect">
            <a:avLst/>
          </a:prstGeom>
          <a:ln>
            <a:noFill/>
          </a:ln>
          <a:effectLst>
            <a:outerShdw blurRad="292100" dist="139700" dir="2700000" algn="tl" rotWithShape="0">
              <a:srgbClr val="333333">
                <a:alpha val="65000"/>
              </a:srgbClr>
            </a:outerShdw>
          </a:effectLst>
        </p:spPr>
      </p:pic>
      <p:pic>
        <p:nvPicPr>
          <p:cNvPr id="12290" name="Picture 2" descr="https://art-assorty.ru/wp-content/uploads/2019/11/49-4.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29175" y="3276600"/>
            <a:ext cx="2209800" cy="29464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Знакомьтесь, театр!</a:t>
            </a:r>
            <a:endParaRPr lang="ru-RU" dirty="0"/>
          </a:p>
        </p:txBody>
      </p:sp>
      <p:sp>
        <p:nvSpPr>
          <p:cNvPr id="4" name="Содержимое 3"/>
          <p:cNvSpPr>
            <a:spLocks noGrp="1"/>
          </p:cNvSpPr>
          <p:nvPr>
            <p:ph sz="half" idx="2"/>
          </p:nvPr>
        </p:nvSpPr>
        <p:spPr/>
        <p:txBody>
          <a:bodyPr>
            <a:normAutofit fontScale="55000" lnSpcReduction="20000"/>
          </a:bodyPr>
          <a:lstStyle/>
          <a:p>
            <a:pPr algn="r">
              <a:buNone/>
            </a:pPr>
            <a:r>
              <a:rPr lang="ru-RU" dirty="0" smtClean="0"/>
              <a:t>Театр! Как много значит слово</a:t>
            </a:r>
          </a:p>
          <a:p>
            <a:pPr algn="r">
              <a:buNone/>
            </a:pPr>
            <a:r>
              <a:rPr lang="ru-RU" dirty="0" smtClean="0"/>
              <a:t>Для всех, кто был там много раз!</a:t>
            </a:r>
          </a:p>
          <a:p>
            <a:pPr algn="r">
              <a:buNone/>
            </a:pPr>
            <a:r>
              <a:rPr lang="ru-RU" dirty="0" smtClean="0"/>
              <a:t>Как важно и порою ново</a:t>
            </a:r>
          </a:p>
          <a:p>
            <a:pPr algn="r">
              <a:buNone/>
            </a:pPr>
            <a:r>
              <a:rPr lang="ru-RU" dirty="0" smtClean="0"/>
              <a:t>Бывает действие для нас!</a:t>
            </a:r>
          </a:p>
          <a:p>
            <a:pPr algn="just">
              <a:buNone/>
            </a:pPr>
            <a:r>
              <a:rPr lang="ru-RU" dirty="0" smtClean="0"/>
              <a:t>          В </a:t>
            </a:r>
            <a:r>
              <a:rPr lang="ru-RU" dirty="0" smtClean="0"/>
              <a:t>1 младшей группе прошло тематическое занятие "Знакомьтесь, Театр"!!! Ребята познакомились с понятием "театр", разновидностями театра и особенностями данного места. Знакомились с профессиями людей, которые работают в театре. Дети с большим удовольствием посмотрели познавательную презентацию, где подробно и красочно автор рассказывал о видах театра, смотрели мультфильмы о </a:t>
            </a:r>
            <a:r>
              <a:rPr lang="ru-RU" dirty="0" err="1" smtClean="0"/>
              <a:t>Фиксиках</a:t>
            </a:r>
            <a:r>
              <a:rPr lang="ru-RU" dirty="0" smtClean="0"/>
              <a:t> серия "Театр", а потом воспитатель показала детям кукольный театр-сказку "Три поросенка". Занятие прошло весело и познавательно.</a:t>
            </a:r>
          </a:p>
          <a:p>
            <a:endParaRPr lang="ru-RU" dirty="0"/>
          </a:p>
        </p:txBody>
      </p:sp>
      <p:pic>
        <p:nvPicPr>
          <p:cNvPr id="72706" name="Picture 2" descr="photo_1573814348"/>
          <p:cNvPicPr>
            <a:picLocks noChangeAspect="1" noChangeArrowheads="1"/>
          </p:cNvPicPr>
          <p:nvPr/>
        </p:nvPicPr>
        <p:blipFill>
          <a:blip r:embed="rId2"/>
          <a:srcRect/>
          <a:stretch>
            <a:fillRect/>
          </a:stretch>
        </p:blipFill>
        <p:spPr bwMode="auto">
          <a:xfrm>
            <a:off x="612775" y="1413404"/>
            <a:ext cx="1905000" cy="17335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2708" name="Picture 4" descr="photo_1573814362"/>
          <p:cNvPicPr>
            <a:picLocks noChangeAspect="1" noChangeArrowheads="1"/>
          </p:cNvPicPr>
          <p:nvPr/>
        </p:nvPicPr>
        <p:blipFill>
          <a:blip r:embed="rId3"/>
          <a:srcRect/>
          <a:stretch>
            <a:fillRect/>
          </a:stretch>
        </p:blipFill>
        <p:spPr bwMode="auto">
          <a:xfrm>
            <a:off x="2331508" y="2717270"/>
            <a:ext cx="1905000" cy="1266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6" name="Picture 2" descr="https://www.2do2go.ru/uploads/afbaa4eb1a4acc4dce6af07bb417923a.jpg"/>
          <p:cNvPicPr>
            <a:picLocks noChangeAspect="1" noChangeArrowheads="1"/>
          </p:cNvPicPr>
          <p:nvPr/>
        </p:nvPicPr>
        <p:blipFill>
          <a:blip r:embed="rId4" cstate="print">
            <a:clrChange>
              <a:clrFrom>
                <a:srgbClr val="EEEEEE"/>
              </a:clrFrom>
              <a:clrTo>
                <a:srgbClr val="EEEEEE">
                  <a:alpha val="0"/>
                </a:srgbClr>
              </a:clrTo>
            </a:clrChange>
          </a:blip>
          <a:srcRect/>
          <a:stretch>
            <a:fillRect/>
          </a:stretch>
        </p:blipFill>
        <p:spPr bwMode="auto">
          <a:xfrm>
            <a:off x="3783622" y="1235074"/>
            <a:ext cx="2023453" cy="1753659"/>
          </a:xfrm>
          <a:prstGeom prst="rect">
            <a:avLst/>
          </a:prstGeom>
          <a:noFill/>
        </p:spPr>
      </p:pic>
      <p:pic>
        <p:nvPicPr>
          <p:cNvPr id="11268" name="Picture 4" descr="https://goods.kaypu.com/photo/5bef17ff384e1f358e448f48.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826291" y="3962928"/>
            <a:ext cx="2901160" cy="2404005"/>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Всемирный день приветствий!</a:t>
            </a:r>
            <a:endParaRPr lang="ru-RU" dirty="0"/>
          </a:p>
        </p:txBody>
      </p:sp>
      <p:sp>
        <p:nvSpPr>
          <p:cNvPr id="3" name="Содержимое 2"/>
          <p:cNvSpPr>
            <a:spLocks noGrp="1"/>
          </p:cNvSpPr>
          <p:nvPr>
            <p:ph sz="half" idx="1"/>
          </p:nvPr>
        </p:nvSpPr>
        <p:spPr>
          <a:xfrm>
            <a:off x="457200" y="1727200"/>
            <a:ext cx="4057650" cy="4449763"/>
          </a:xfrm>
        </p:spPr>
        <p:txBody>
          <a:bodyPr>
            <a:normAutofit fontScale="40000" lnSpcReduction="20000"/>
          </a:bodyPr>
          <a:lstStyle/>
          <a:p>
            <a:pPr algn="just">
              <a:buNone/>
            </a:pPr>
            <a:r>
              <a:rPr lang="ru-RU" dirty="0" smtClean="0"/>
              <a:t>              21 </a:t>
            </a:r>
            <a:r>
              <a:rPr lang="ru-RU" dirty="0" smtClean="0"/>
              <a:t>ноября отмечается Всемирный День приветствий. Приветствие, со времен доисторических предков человека и по сей день, соблюдается в любом обществе любой страны мира. День приветствий отмечают  граждане всех профессий и возрастов</a:t>
            </a:r>
            <a:r>
              <a:rPr lang="ru-RU" dirty="0" smtClean="0"/>
              <a:t>.</a:t>
            </a:r>
            <a:r>
              <a:rPr lang="ru-RU" dirty="0" smtClean="0"/>
              <a:t>  В детском саду в  международный "День приветствий" педагог-психолог  в игровой форме  «путешествовала» с дошколятами по странам мира.  Они узнали  новое и интересное о приветствиях людей разных стран и континентов.  Обыграли приветствия друг с  другом, как они представители разных стран и народностей (рукопожатие, прикосновение кончиками носа, обнюхивание, объятьями</a:t>
            </a:r>
            <a:r>
              <a:rPr lang="ru-RU" dirty="0" smtClean="0"/>
              <a:t>). Вспомнили </a:t>
            </a:r>
            <a:r>
              <a:rPr lang="ru-RU" dirty="0" smtClean="0"/>
              <a:t>все разновидности приветствий (кивок головой, поклон, рукопожатие, поцелуй, воздушный поцелуй, простое «Добрый день», «Здравствуй» и т.д</a:t>
            </a:r>
            <a:r>
              <a:rPr lang="ru-RU" dirty="0" smtClean="0"/>
              <a:t>.). Дети </a:t>
            </a:r>
            <a:r>
              <a:rPr lang="ru-RU" dirty="0" smtClean="0"/>
              <a:t>играли в игры «</a:t>
            </a:r>
            <a:r>
              <a:rPr lang="ru-RU" dirty="0" err="1" smtClean="0"/>
              <a:t>Трям</a:t>
            </a:r>
            <a:r>
              <a:rPr lang="ru-RU" dirty="0" smtClean="0"/>
              <a:t>! Здравствуйте», «Пожми ладоши», «Будьте здоровы!», «Словарь вежливых слов</a:t>
            </a:r>
            <a:r>
              <a:rPr lang="ru-RU" dirty="0" smtClean="0"/>
              <a:t>». Познакомились </a:t>
            </a:r>
            <a:r>
              <a:rPr lang="ru-RU" dirty="0" smtClean="0"/>
              <a:t>с формами этикета (дипломатический, воинский, придворный, общегражданский</a:t>
            </a:r>
            <a:r>
              <a:rPr lang="ru-RU" dirty="0" smtClean="0"/>
              <a:t>). Дошколята </a:t>
            </a:r>
            <a:r>
              <a:rPr lang="ru-RU" dirty="0" smtClean="0"/>
              <a:t>получили задание придумать оригинальные способы и изобразить коллективное </a:t>
            </a:r>
            <a:r>
              <a:rPr lang="ru-RU" dirty="0" smtClean="0"/>
              <a:t>приветствие. Участвовали </a:t>
            </a:r>
            <a:r>
              <a:rPr lang="ru-RU" dirty="0" smtClean="0"/>
              <a:t>в  творческой работе "Раз -ладошка, два -ладошка</a:t>
            </a:r>
            <a:r>
              <a:rPr lang="ru-RU" dirty="0" smtClean="0"/>
              <a:t>... «Юные </a:t>
            </a:r>
            <a:r>
              <a:rPr lang="ru-RU" dirty="0" smtClean="0"/>
              <a:t>актеры представили всеобщему вниманию инсценировку «Невоспитанный щенок», в которой еще раз напомнили всем о правилах вежливости, об искренности,  радушном и добром отношении к людям.</a:t>
            </a:r>
          </a:p>
          <a:p>
            <a:pPr algn="just">
              <a:buNone/>
            </a:pPr>
            <a:r>
              <a:rPr lang="ru-RU" dirty="0" smtClean="0"/>
              <a:t>             21 </a:t>
            </a:r>
            <a:r>
              <a:rPr lang="ru-RU" dirty="0" smtClean="0"/>
              <a:t>ноября – Всемирный День приветствий – день радостных эмоций и хорошего настроения. Детям  понравился  небольшой, но такой важный в современной   жизни праздник.</a:t>
            </a:r>
          </a:p>
          <a:p>
            <a:endParaRPr lang="ru-RU" dirty="0"/>
          </a:p>
        </p:txBody>
      </p:sp>
      <p:pic>
        <p:nvPicPr>
          <p:cNvPr id="73730" name="Picture 2" descr="photo_1575275895"/>
          <p:cNvPicPr>
            <a:picLocks noChangeAspect="1" noChangeArrowheads="1"/>
          </p:cNvPicPr>
          <p:nvPr/>
        </p:nvPicPr>
        <p:blipFill>
          <a:blip r:embed="rId2"/>
          <a:srcRect/>
          <a:stretch>
            <a:fillRect/>
          </a:stretch>
        </p:blipFill>
        <p:spPr bwMode="auto">
          <a:xfrm>
            <a:off x="4786842" y="1642533"/>
            <a:ext cx="1076325" cy="1428750"/>
          </a:xfrm>
          <a:prstGeom prst="rect">
            <a:avLst/>
          </a:prstGeom>
          <a:ln>
            <a:noFill/>
          </a:ln>
          <a:effectLst>
            <a:outerShdw blurRad="292100" dist="139700" dir="2700000" algn="tl" rotWithShape="0">
              <a:srgbClr val="333333">
                <a:alpha val="65000"/>
              </a:srgbClr>
            </a:outerShdw>
          </a:effectLst>
        </p:spPr>
      </p:pic>
      <p:pic>
        <p:nvPicPr>
          <p:cNvPr id="73732" name="Picture 4" descr="photo_1575275925"/>
          <p:cNvPicPr>
            <a:picLocks noChangeAspect="1" noChangeArrowheads="1"/>
          </p:cNvPicPr>
          <p:nvPr/>
        </p:nvPicPr>
        <p:blipFill>
          <a:blip r:embed="rId3"/>
          <a:srcRect/>
          <a:stretch>
            <a:fillRect/>
          </a:stretch>
        </p:blipFill>
        <p:spPr bwMode="auto">
          <a:xfrm>
            <a:off x="6065308" y="1930400"/>
            <a:ext cx="1076325" cy="1428750"/>
          </a:xfrm>
          <a:prstGeom prst="rect">
            <a:avLst/>
          </a:prstGeom>
          <a:ln>
            <a:noFill/>
          </a:ln>
          <a:effectLst>
            <a:outerShdw blurRad="292100" dist="139700" dir="2700000" algn="tl" rotWithShape="0">
              <a:srgbClr val="333333">
                <a:alpha val="65000"/>
              </a:srgbClr>
            </a:outerShdw>
          </a:effectLst>
        </p:spPr>
      </p:pic>
      <p:pic>
        <p:nvPicPr>
          <p:cNvPr id="10242" name="Picture 2" descr="https://avatars.mds.yandex.net/get-pdb/1789050/51604dce-a93d-475f-a78b-42af829f2078/s120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199" y="330200"/>
            <a:ext cx="1496060" cy="1312333"/>
          </a:xfrm>
          <a:prstGeom prst="rect">
            <a:avLst/>
          </a:prstGeom>
          <a:noFill/>
        </p:spPr>
      </p:pic>
      <p:pic>
        <p:nvPicPr>
          <p:cNvPr id="10244" name="Picture 4" descr="http://diary-culture.ru/upload/blogs/b3daecd1b45794d8c169f67d43a65342.jpg"/>
          <p:cNvPicPr>
            <a:picLocks noChangeAspect="1" noChangeArrowheads="1"/>
          </p:cNvPicPr>
          <p:nvPr/>
        </p:nvPicPr>
        <p:blipFill>
          <a:blip r:embed="rId5" cstate="print"/>
          <a:srcRect/>
          <a:stretch>
            <a:fillRect/>
          </a:stretch>
        </p:blipFill>
        <p:spPr bwMode="auto">
          <a:xfrm>
            <a:off x="4665041" y="4075111"/>
            <a:ext cx="1840533" cy="1843089"/>
          </a:xfrm>
          <a:prstGeom prst="rect">
            <a:avLst/>
          </a:prstGeom>
          <a:noFill/>
        </p:spPr>
      </p:pic>
      <p:pic>
        <p:nvPicPr>
          <p:cNvPr id="10246" name="Picture 6" descr="https://avatars.mds.yandex.net/get-pdb/69339/dfe8e1f9-ecc4-4db6-8afd-ec3318ae2c2f/s1200"/>
          <p:cNvPicPr>
            <a:picLocks noChangeAspect="1" noChangeArrowheads="1"/>
          </p:cNvPicPr>
          <p:nvPr/>
        </p:nvPicPr>
        <p:blipFill>
          <a:blip r:embed="rId6"/>
          <a:srcRect/>
          <a:stretch>
            <a:fillRect/>
          </a:stretch>
        </p:blipFill>
        <p:spPr bwMode="auto">
          <a:xfrm>
            <a:off x="7436909" y="982133"/>
            <a:ext cx="1403049" cy="1227668"/>
          </a:xfrm>
          <a:prstGeom prst="rect">
            <a:avLst/>
          </a:prstGeom>
          <a:noFill/>
        </p:spPr>
      </p:pic>
      <p:pic>
        <p:nvPicPr>
          <p:cNvPr id="10248" name="Picture 8" descr="http://cliparts.co/cliparts/Bca/KRX/BcaKRXXLi.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652101" y="3570901"/>
            <a:ext cx="2187100" cy="1509099"/>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050617" cy="1325563"/>
          </a:xfrm>
        </p:spPr>
        <p:txBody>
          <a:bodyPr/>
          <a:lstStyle/>
          <a:p>
            <a:r>
              <a:rPr lang="ru-RU" dirty="0" smtClean="0"/>
              <a:t>Международный день ребенка!</a:t>
            </a:r>
            <a:endParaRPr lang="ru-RU" dirty="0"/>
          </a:p>
        </p:txBody>
      </p:sp>
      <p:sp>
        <p:nvSpPr>
          <p:cNvPr id="4" name="Содержимое 3"/>
          <p:cNvSpPr>
            <a:spLocks noGrp="1"/>
          </p:cNvSpPr>
          <p:nvPr>
            <p:ph sz="half" idx="2"/>
          </p:nvPr>
        </p:nvSpPr>
        <p:spPr/>
        <p:txBody>
          <a:bodyPr>
            <a:normAutofit fontScale="62500" lnSpcReduction="20000"/>
          </a:bodyPr>
          <a:lstStyle/>
          <a:p>
            <a:pPr algn="just">
              <a:buNone/>
            </a:pPr>
            <a:r>
              <a:rPr lang="ru-RU" dirty="0" smtClean="0"/>
              <a:t>         20 </a:t>
            </a:r>
            <a:r>
              <a:rPr lang="ru-RU" dirty="0" smtClean="0"/>
              <a:t>ноября в детском саду прошли мероприятия, приуроченные к международному Дню Ребенка. Дети старшей группы показали театрализованное представление для малышей из ясельной группы по мотивам сказки "Колобок". Ребятам очень понравилась сказка и игры, в которых они участвовали. Далее воспитанники старшей группы представляли себя в самых разнообразных ролях и самостоятельно создавали сказочное шоу, которое назвали "В гостях у лесной феи". Этот день ознаменовался веселыми песнями и танцами. А самое главное - это видеть счастливые лица детей.</a:t>
            </a:r>
            <a:endParaRPr lang="ru-RU" dirty="0"/>
          </a:p>
        </p:txBody>
      </p:sp>
      <p:pic>
        <p:nvPicPr>
          <p:cNvPr id="74754" name="Picture 2" descr="photo_1574256236"/>
          <p:cNvPicPr>
            <a:picLocks noChangeAspect="1" noChangeArrowheads="1"/>
          </p:cNvPicPr>
          <p:nvPr/>
        </p:nvPicPr>
        <p:blipFill>
          <a:blip r:embed="rId2"/>
          <a:srcRect/>
          <a:stretch>
            <a:fillRect/>
          </a:stretch>
        </p:blipFill>
        <p:spPr bwMode="auto">
          <a:xfrm>
            <a:off x="502708" y="1109134"/>
            <a:ext cx="107632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4756" name="Picture 4" descr="photo_1574256174"/>
          <p:cNvPicPr>
            <a:picLocks noChangeAspect="1" noChangeArrowheads="1"/>
          </p:cNvPicPr>
          <p:nvPr/>
        </p:nvPicPr>
        <p:blipFill>
          <a:blip r:embed="rId3"/>
          <a:srcRect/>
          <a:stretch>
            <a:fillRect/>
          </a:stretch>
        </p:blipFill>
        <p:spPr bwMode="auto">
          <a:xfrm>
            <a:off x="1874309" y="1845733"/>
            <a:ext cx="828675"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8" name="Picture 2" descr="https://vitebsk.biz/source/photos/2016/11/14/den-rebenka-vitebsk.jpg"/>
          <p:cNvPicPr>
            <a:picLocks noChangeAspect="1" noChangeArrowheads="1"/>
          </p:cNvPicPr>
          <p:nvPr/>
        </p:nvPicPr>
        <p:blipFill>
          <a:blip r:embed="rId4" cstate="print">
            <a:clrChange>
              <a:clrFrom>
                <a:srgbClr val="FFFDFF"/>
              </a:clrFrom>
              <a:clrTo>
                <a:srgbClr val="FFFDFF">
                  <a:alpha val="0"/>
                </a:srgbClr>
              </a:clrTo>
            </a:clrChange>
          </a:blip>
          <a:srcRect/>
          <a:stretch>
            <a:fillRect/>
          </a:stretch>
        </p:blipFill>
        <p:spPr bwMode="auto">
          <a:xfrm>
            <a:off x="7449340" y="523876"/>
            <a:ext cx="905143" cy="906992"/>
          </a:xfrm>
          <a:prstGeom prst="rect">
            <a:avLst/>
          </a:prstGeom>
          <a:noFill/>
        </p:spPr>
      </p:pic>
      <p:pic>
        <p:nvPicPr>
          <p:cNvPr id="9220" name="Picture 4" descr="https://avatars.mds.yandex.net/get-pdb/1346662/138b9e13-ff81-491d-95f1-0892aa7e640d/s1200"/>
          <p:cNvPicPr>
            <a:picLocks noChangeAspect="1" noChangeArrowheads="1"/>
          </p:cNvPicPr>
          <p:nvPr/>
        </p:nvPicPr>
        <p:blipFill>
          <a:blip r:embed="rId5" cstate="print"/>
          <a:srcRect/>
          <a:stretch>
            <a:fillRect/>
          </a:stretch>
        </p:blipFill>
        <p:spPr bwMode="auto">
          <a:xfrm>
            <a:off x="795867" y="3625622"/>
            <a:ext cx="2255306" cy="2580445"/>
          </a:xfrm>
          <a:prstGeom prst="rect">
            <a:avLst/>
          </a:prstGeom>
          <a:noFill/>
        </p:spPr>
      </p:pic>
      <p:pic>
        <p:nvPicPr>
          <p:cNvPr id="9222" name="Picture 6" descr="https://avatars.mds.yandex.net/get-pdb/1325254/b18ac5b8-28c4-4e7c-b171-0fad97f5951b/s1200"/>
          <p:cNvPicPr>
            <a:picLocks noChangeAspect="1" noChangeArrowheads="1"/>
          </p:cNvPicPr>
          <p:nvPr/>
        </p:nvPicPr>
        <p:blipFill>
          <a:blip r:embed="rId6" cstate="print"/>
          <a:srcRect/>
          <a:stretch>
            <a:fillRect/>
          </a:stretch>
        </p:blipFill>
        <p:spPr bwMode="auto">
          <a:xfrm>
            <a:off x="2739123" y="1642564"/>
            <a:ext cx="2269605" cy="4868303"/>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ребенка в 1 младшей группе!</a:t>
            </a:r>
            <a:endParaRPr lang="ru-RU" dirty="0"/>
          </a:p>
        </p:txBody>
      </p:sp>
      <p:sp>
        <p:nvSpPr>
          <p:cNvPr id="3" name="Содержимое 2"/>
          <p:cNvSpPr>
            <a:spLocks noGrp="1"/>
          </p:cNvSpPr>
          <p:nvPr>
            <p:ph sz="half" idx="1"/>
          </p:nvPr>
        </p:nvSpPr>
        <p:spPr>
          <a:xfrm>
            <a:off x="628650" y="1693333"/>
            <a:ext cx="3886200" cy="4483630"/>
          </a:xfrm>
        </p:spPr>
        <p:txBody>
          <a:bodyPr>
            <a:normAutofit fontScale="47500" lnSpcReduction="20000"/>
          </a:bodyPr>
          <a:lstStyle/>
          <a:p>
            <a:pPr>
              <a:buNone/>
            </a:pPr>
            <a:r>
              <a:rPr lang="ru-RU" dirty="0" smtClean="0"/>
              <a:t>Мамы, папы всей страны</a:t>
            </a:r>
          </a:p>
          <a:p>
            <a:pPr>
              <a:buNone/>
            </a:pPr>
            <a:r>
              <a:rPr lang="ru-RU" dirty="0" smtClean="0"/>
              <a:t>Это знать давно должны</a:t>
            </a:r>
          </a:p>
          <a:p>
            <a:pPr>
              <a:buNone/>
            </a:pPr>
            <a:r>
              <a:rPr lang="ru-RU" dirty="0" smtClean="0"/>
              <a:t>Есть права у их детишек</a:t>
            </a:r>
          </a:p>
          <a:p>
            <a:pPr>
              <a:buNone/>
            </a:pPr>
            <a:r>
              <a:rPr lang="ru-RU" dirty="0" smtClean="0"/>
              <a:t>На чтение книжек,</a:t>
            </a:r>
          </a:p>
          <a:p>
            <a:pPr>
              <a:buNone/>
            </a:pPr>
            <a:r>
              <a:rPr lang="ru-RU" dirty="0" smtClean="0"/>
              <a:t>Также на заботу, ласку</a:t>
            </a:r>
          </a:p>
          <a:p>
            <a:pPr>
              <a:buNone/>
            </a:pPr>
            <a:r>
              <a:rPr lang="ru-RU" dirty="0" smtClean="0"/>
              <a:t>И на жизнь, как будто в сказке,</a:t>
            </a:r>
          </a:p>
          <a:p>
            <a:pPr>
              <a:buNone/>
            </a:pPr>
            <a:r>
              <a:rPr lang="ru-RU" dirty="0" smtClean="0"/>
              <a:t>Еще право быть счастливым</a:t>
            </a:r>
          </a:p>
          <a:p>
            <a:pPr>
              <a:buNone/>
            </a:pPr>
            <a:r>
              <a:rPr lang="ru-RU" dirty="0" smtClean="0"/>
              <a:t>В нашем самом лучшем мире!</a:t>
            </a:r>
          </a:p>
          <a:p>
            <a:pPr algn="just">
              <a:buNone/>
            </a:pPr>
            <a:r>
              <a:rPr lang="ru-RU" dirty="0" smtClean="0"/>
              <a:t>           В </a:t>
            </a:r>
            <a:r>
              <a:rPr lang="ru-RU" dirty="0" smtClean="0"/>
              <a:t>этот день в 1 младшей группе прошло тематическое занятие, посвященное этому дню. Ребята познакомились с познавательной презентацией и обучающими мультфильмами "Права детенышей", "Азбука прав ребенка", поговорили с воспитателем о правах детей. Малыши с большим удовольствием рассматривали фотоальбомы, которые они принесли из дома, поиграли в сюжетно-ролевые игры "Моя семья", "Мой дом". Итогом занятия стало коллективное рисование ладошками - "Солнышко".</a:t>
            </a:r>
          </a:p>
          <a:p>
            <a:endParaRPr lang="ru-RU" dirty="0"/>
          </a:p>
        </p:txBody>
      </p:sp>
      <p:pic>
        <p:nvPicPr>
          <p:cNvPr id="75778" name="Picture 2" descr="photo_1574334184"/>
          <p:cNvPicPr>
            <a:picLocks noChangeAspect="1" noChangeArrowheads="1"/>
          </p:cNvPicPr>
          <p:nvPr/>
        </p:nvPicPr>
        <p:blipFill>
          <a:blip r:embed="rId2"/>
          <a:srcRect/>
          <a:stretch>
            <a:fillRect/>
          </a:stretch>
        </p:blipFill>
        <p:spPr bwMode="auto">
          <a:xfrm>
            <a:off x="3101976" y="1822978"/>
            <a:ext cx="1905000" cy="1466851"/>
          </a:xfrm>
          <a:prstGeom prst="rect">
            <a:avLst/>
          </a:prstGeom>
          <a:ln>
            <a:noFill/>
          </a:ln>
          <a:effectLst>
            <a:outerShdw blurRad="292100" dist="139700" dir="2700000" algn="tl" rotWithShape="0">
              <a:srgbClr val="333333">
                <a:alpha val="65000"/>
              </a:srgbClr>
            </a:outerShdw>
          </a:effectLst>
        </p:spPr>
      </p:pic>
      <p:pic>
        <p:nvPicPr>
          <p:cNvPr id="75780" name="Picture 4" descr="photo_1574334198"/>
          <p:cNvPicPr>
            <a:picLocks noChangeAspect="1" noChangeArrowheads="1"/>
          </p:cNvPicPr>
          <p:nvPr/>
        </p:nvPicPr>
        <p:blipFill>
          <a:blip r:embed="rId3"/>
          <a:srcRect/>
          <a:stretch>
            <a:fillRect/>
          </a:stretch>
        </p:blipFill>
        <p:spPr bwMode="auto">
          <a:xfrm>
            <a:off x="5379508" y="1697567"/>
            <a:ext cx="1905000" cy="1838325"/>
          </a:xfrm>
          <a:prstGeom prst="rect">
            <a:avLst/>
          </a:prstGeom>
          <a:ln>
            <a:noFill/>
          </a:ln>
          <a:effectLst>
            <a:outerShdw blurRad="292100" dist="139700" dir="2700000" algn="tl" rotWithShape="0">
              <a:srgbClr val="333333">
                <a:alpha val="65000"/>
              </a:srgbClr>
            </a:outerShdw>
          </a:effectLst>
        </p:spPr>
      </p:pic>
      <p:pic>
        <p:nvPicPr>
          <p:cNvPr id="8194" name="Picture 2" descr="http://chgard27.tgl.net.ru/images/new_18/deti_semnoi_ca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30774" y="3826933"/>
            <a:ext cx="2379133" cy="237913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дошкольного работника</a:t>
            </a:r>
            <a:endParaRPr lang="ru-RU" dirty="0"/>
          </a:p>
        </p:txBody>
      </p:sp>
      <p:sp>
        <p:nvSpPr>
          <p:cNvPr id="3" name="Содержимое 2"/>
          <p:cNvSpPr>
            <a:spLocks noGrp="1"/>
          </p:cNvSpPr>
          <p:nvPr>
            <p:ph sz="half" idx="1"/>
          </p:nvPr>
        </p:nvSpPr>
        <p:spPr>
          <a:xfrm>
            <a:off x="628650" y="1744133"/>
            <a:ext cx="3886200" cy="4432830"/>
          </a:xfrm>
          <a:ln w="38100">
            <a:solidFill>
              <a:srgbClr val="FF0000"/>
            </a:solidFill>
            <a:prstDash val="dash"/>
          </a:ln>
        </p:spPr>
        <p:txBody>
          <a:bodyPr>
            <a:normAutofit fontScale="47500" lnSpcReduction="20000"/>
          </a:bodyPr>
          <a:lstStyle/>
          <a:p>
            <a:pPr algn="just">
              <a:buNone/>
            </a:pPr>
            <a:r>
              <a:rPr lang="ru-RU" dirty="0" smtClean="0"/>
              <a:t>          </a:t>
            </a:r>
          </a:p>
          <a:p>
            <a:pPr algn="just">
              <a:buNone/>
            </a:pPr>
            <a:r>
              <a:rPr lang="ru-RU" dirty="0" smtClean="0"/>
              <a:t>            В молодежном театре состоялось торжественное собрание, посвященное Дню дошкольного работника «Профессиональный успех - 2019». </a:t>
            </a:r>
          </a:p>
          <a:p>
            <a:pPr algn="just">
              <a:buNone/>
            </a:pPr>
            <a:r>
              <a:rPr lang="ru-RU" dirty="0" smtClean="0"/>
              <a:t>          В холле тетра развернулась выставка кулинарных шедевров. Наши повара приняли участие в ней и показали свое мастерство в приготовлении выпечки.</a:t>
            </a:r>
          </a:p>
          <a:p>
            <a:pPr algn="just">
              <a:buNone/>
            </a:pPr>
            <a:r>
              <a:rPr lang="ru-RU" dirty="0" smtClean="0"/>
              <a:t>          На торжественной части сотрудников детских садов награждали благодарственными письмами и грамотами: Глава администрации МО </a:t>
            </a:r>
            <a:r>
              <a:rPr lang="ru-RU" dirty="0" err="1" smtClean="0"/>
              <a:t>Узловский</a:t>
            </a:r>
            <a:r>
              <a:rPr lang="ru-RU" dirty="0" smtClean="0"/>
              <a:t> район Николай Николаевич Терехов, который  поздравил педагогов с профессиональным праздником,  Заместитель главы администрации МО </a:t>
            </a:r>
            <a:r>
              <a:rPr lang="ru-RU" dirty="0" err="1" smtClean="0"/>
              <a:t>Узловский</a:t>
            </a:r>
            <a:r>
              <a:rPr lang="ru-RU" dirty="0" smtClean="0"/>
              <a:t> район Елена Петровна Трегубова, председатель комитета образования Марина Михайловна </a:t>
            </a:r>
            <a:r>
              <a:rPr lang="ru-RU" dirty="0" err="1" smtClean="0"/>
              <a:t>Генералова</a:t>
            </a:r>
            <a:r>
              <a:rPr lang="ru-RU" dirty="0" smtClean="0"/>
              <a:t>, председатель </a:t>
            </a:r>
            <a:r>
              <a:rPr lang="ru-RU" dirty="0" err="1" smtClean="0"/>
              <a:t>Узловской</a:t>
            </a:r>
            <a:r>
              <a:rPr lang="ru-RU" dirty="0" smtClean="0"/>
              <a:t> районной организации профсоюза работников народного образования и науки РФ Надежда Васильевна Гладких. Среди награждаемых были и наши сотрудники: заместитель заведующего по </a:t>
            </a:r>
            <a:r>
              <a:rPr lang="ru-RU" dirty="0" err="1" smtClean="0"/>
              <a:t>ВимР</a:t>
            </a:r>
            <a:r>
              <a:rPr lang="ru-RU" dirty="0" smtClean="0"/>
              <a:t> Екатерина Сергеевна Сиренко, воспитатель 2 младшей группы Марина Леонидовна Савинова, сторож Ольга Викторовна Котова.</a:t>
            </a:r>
          </a:p>
          <a:p>
            <a:endParaRPr lang="ru-RU" dirty="0"/>
          </a:p>
        </p:txBody>
      </p:sp>
      <p:pic>
        <p:nvPicPr>
          <p:cNvPr id="19458" name="Picture 2" descr="29d5d4210457ef4effc318f4f49a8742"/>
          <p:cNvPicPr>
            <a:picLocks noChangeAspect="1" noChangeArrowheads="1"/>
          </p:cNvPicPr>
          <p:nvPr/>
        </p:nvPicPr>
        <p:blipFill>
          <a:blip r:embed="rId2"/>
          <a:srcRect/>
          <a:stretch>
            <a:fillRect/>
          </a:stretch>
        </p:blipFill>
        <p:spPr bwMode="auto">
          <a:xfrm>
            <a:off x="4583643" y="1668462"/>
            <a:ext cx="1905000" cy="1295401"/>
          </a:xfrm>
          <a:prstGeom prst="rect">
            <a:avLst/>
          </a:prstGeom>
          <a:noFill/>
        </p:spPr>
      </p:pic>
      <p:pic>
        <p:nvPicPr>
          <p:cNvPr id="19460" name="Picture 4" descr="54075ee36b5245ac78c193d33ac7e892"/>
          <p:cNvPicPr>
            <a:picLocks noChangeAspect="1" noChangeArrowheads="1"/>
          </p:cNvPicPr>
          <p:nvPr/>
        </p:nvPicPr>
        <p:blipFill>
          <a:blip r:embed="rId3"/>
          <a:srcRect/>
          <a:stretch>
            <a:fillRect/>
          </a:stretch>
        </p:blipFill>
        <p:spPr bwMode="auto">
          <a:xfrm>
            <a:off x="6437841" y="2311929"/>
            <a:ext cx="1905000" cy="1295401"/>
          </a:xfrm>
          <a:prstGeom prst="rect">
            <a:avLst/>
          </a:prstGeom>
          <a:noFill/>
        </p:spPr>
      </p:pic>
      <p:pic>
        <p:nvPicPr>
          <p:cNvPr id="34818" name="Picture 2" descr="https://st.cherinfo.ru/pages/2019/09/30/1.png"/>
          <p:cNvPicPr>
            <a:picLocks noChangeAspect="1" noChangeArrowheads="1"/>
          </p:cNvPicPr>
          <p:nvPr/>
        </p:nvPicPr>
        <p:blipFill>
          <a:blip r:embed="rId4" cstate="print"/>
          <a:srcRect b="8401"/>
          <a:stretch>
            <a:fillRect/>
          </a:stretch>
        </p:blipFill>
        <p:spPr bwMode="auto">
          <a:xfrm>
            <a:off x="4885937" y="3657844"/>
            <a:ext cx="3893997" cy="2006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Выставка-конкурс, посвященная Дню Матери!</a:t>
            </a:r>
            <a:endParaRPr lang="ru-RU" dirty="0"/>
          </a:p>
        </p:txBody>
      </p:sp>
      <p:sp>
        <p:nvSpPr>
          <p:cNvPr id="4" name="Содержимое 3"/>
          <p:cNvSpPr>
            <a:spLocks noGrp="1"/>
          </p:cNvSpPr>
          <p:nvPr>
            <p:ph sz="half" idx="2"/>
          </p:nvPr>
        </p:nvSpPr>
        <p:spPr/>
        <p:txBody>
          <a:bodyPr/>
          <a:lstStyle/>
          <a:p>
            <a:pPr algn="just">
              <a:buNone/>
            </a:pPr>
            <a:r>
              <a:rPr lang="ru-RU" dirty="0" smtClean="0"/>
              <a:t>        Педагог </a:t>
            </a:r>
            <a:r>
              <a:rPr lang="ru-RU" dirty="0" smtClean="0"/>
              <a:t>старшей группы организовала выставку-конкурс, приуроченный Дню Матери. Все ребята участвовали в мероприятии и сами выбирали победителей! Вот какие таланты у нас растут!</a:t>
            </a:r>
            <a:endParaRPr lang="ru-RU" dirty="0"/>
          </a:p>
        </p:txBody>
      </p:sp>
      <p:pic>
        <p:nvPicPr>
          <p:cNvPr id="76802" name="Picture 2" descr="photo_1574255789"/>
          <p:cNvPicPr>
            <a:picLocks noChangeAspect="1" noChangeArrowheads="1"/>
          </p:cNvPicPr>
          <p:nvPr/>
        </p:nvPicPr>
        <p:blipFill>
          <a:blip r:embed="rId2"/>
          <a:srcRect/>
          <a:stretch>
            <a:fillRect/>
          </a:stretch>
        </p:blipFill>
        <p:spPr bwMode="auto">
          <a:xfrm>
            <a:off x="545041" y="1405466"/>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0" name="Picture 2" descr="https://ds04.infourok.ru/uploads/ex/064d/000cb07c-85a5d670/1/img14.jpg"/>
          <p:cNvPicPr>
            <a:picLocks noChangeAspect="1" noChangeArrowheads="1"/>
          </p:cNvPicPr>
          <p:nvPr/>
        </p:nvPicPr>
        <p:blipFill>
          <a:blip r:embed="rId3"/>
          <a:srcRect/>
          <a:stretch>
            <a:fillRect/>
          </a:stretch>
        </p:blipFill>
        <p:spPr bwMode="auto">
          <a:xfrm>
            <a:off x="376413" y="3084512"/>
            <a:ext cx="4444295" cy="3333222"/>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День правовой помощи детям!</a:t>
            </a:r>
            <a:endParaRPr lang="ru-RU" dirty="0"/>
          </a:p>
        </p:txBody>
      </p:sp>
      <p:sp>
        <p:nvSpPr>
          <p:cNvPr id="3" name="Содержимое 2"/>
          <p:cNvSpPr>
            <a:spLocks noGrp="1"/>
          </p:cNvSpPr>
          <p:nvPr>
            <p:ph sz="half" idx="1"/>
          </p:nvPr>
        </p:nvSpPr>
        <p:spPr/>
        <p:txBody>
          <a:bodyPr>
            <a:normAutofit fontScale="47500" lnSpcReduction="20000"/>
          </a:bodyPr>
          <a:lstStyle/>
          <a:p>
            <a:pPr algn="just">
              <a:buNone/>
            </a:pPr>
            <a:r>
              <a:rPr lang="ru-RU" dirty="0" smtClean="0"/>
              <a:t>           Педагоги </a:t>
            </a:r>
            <a:r>
              <a:rPr lang="ru-RU" dirty="0" smtClean="0"/>
              <a:t>в подготовительной группе провели праздник, посвященный правам детей с привлечением инспектора ПДН.</a:t>
            </a:r>
          </a:p>
          <a:p>
            <a:pPr algn="just">
              <a:buNone/>
            </a:pPr>
            <a:r>
              <a:rPr lang="ru-RU" dirty="0" smtClean="0"/>
              <a:t>           Незадолго </a:t>
            </a:r>
            <a:r>
              <a:rPr lang="ru-RU" dirty="0" smtClean="0"/>
              <a:t>до мероприятия дети познакомились со своими правами из бесед с педагогом, из познавательной презентации на эту тему, из выученных стихотворений по сценарию.</a:t>
            </a:r>
          </a:p>
          <a:p>
            <a:pPr algn="just">
              <a:buNone/>
            </a:pPr>
            <a:r>
              <a:rPr lang="ru-RU" dirty="0" smtClean="0"/>
              <a:t>           На </a:t>
            </a:r>
            <a:r>
              <a:rPr lang="ru-RU" dirty="0" smtClean="0"/>
              <a:t>празднике была создана сказочная обстановка. В гости к детям пришла Золушка. Она была очень расстроена. Ей очень хотелось попасть на бал, но злая мачеха задала ей очень много работы, с которой она не могла справиться. Ребята решили ей помочь. Трудные задания-эстафеты они выполняли весело, с удовольствием читали стихи, пели песни о дружбе, отгадывали загадки. Дети были очень довольны и счастливы, когда мачеха стала доброй, а Золушка попала на бал. Воспитанники доказали своими поступками, что в дружбе с верными друзьями всего можно добиться, что главное право на планете - это право на жизнь!</a:t>
            </a:r>
          </a:p>
          <a:p>
            <a:pPr algn="just">
              <a:buNone/>
            </a:pPr>
            <a:r>
              <a:rPr lang="ru-RU" dirty="0" smtClean="0"/>
              <a:t>          Инспектор </a:t>
            </a:r>
            <a:r>
              <a:rPr lang="ru-RU" dirty="0" smtClean="0"/>
              <a:t>побеседовала с детьми, и не только сама рассказала о их правах, но и проверила их знания. А также провела консультацию по правам детей с сотрудниками учреждения и родителями воспитанников.</a:t>
            </a:r>
          </a:p>
          <a:p>
            <a:endParaRPr lang="ru-RU" dirty="0"/>
          </a:p>
        </p:txBody>
      </p:sp>
      <p:pic>
        <p:nvPicPr>
          <p:cNvPr id="77826" name="Picture 2" descr="photo_1574256384"/>
          <p:cNvPicPr>
            <a:picLocks noChangeAspect="1" noChangeArrowheads="1"/>
          </p:cNvPicPr>
          <p:nvPr/>
        </p:nvPicPr>
        <p:blipFill>
          <a:blip r:embed="rId2"/>
          <a:srcRect/>
          <a:stretch>
            <a:fillRect/>
          </a:stretch>
        </p:blipFill>
        <p:spPr bwMode="auto">
          <a:xfrm>
            <a:off x="5167841" y="1642533"/>
            <a:ext cx="1076325" cy="1428750"/>
          </a:xfrm>
          <a:prstGeom prst="rect">
            <a:avLst/>
          </a:prstGeom>
          <a:ln>
            <a:noFill/>
          </a:ln>
          <a:effectLst>
            <a:outerShdw blurRad="292100" dist="139700" dir="2700000" algn="tl" rotWithShape="0">
              <a:srgbClr val="333333">
                <a:alpha val="65000"/>
              </a:srgbClr>
            </a:outerShdw>
          </a:effectLst>
        </p:spPr>
      </p:pic>
      <p:pic>
        <p:nvPicPr>
          <p:cNvPr id="77828" name="Picture 4" descr="photo_1574256534"/>
          <p:cNvPicPr>
            <a:picLocks noChangeAspect="1" noChangeArrowheads="1"/>
          </p:cNvPicPr>
          <p:nvPr/>
        </p:nvPicPr>
        <p:blipFill>
          <a:blip r:embed="rId3"/>
          <a:srcRect/>
          <a:stretch>
            <a:fillRect/>
          </a:stretch>
        </p:blipFill>
        <p:spPr bwMode="auto">
          <a:xfrm>
            <a:off x="7343776" y="1295400"/>
            <a:ext cx="1076325" cy="1428750"/>
          </a:xfrm>
          <a:prstGeom prst="rect">
            <a:avLst/>
          </a:prstGeom>
          <a:ln>
            <a:noFill/>
          </a:ln>
          <a:effectLst>
            <a:outerShdw blurRad="292100" dist="139700" dir="2700000" algn="tl" rotWithShape="0">
              <a:srgbClr val="333333">
                <a:alpha val="65000"/>
              </a:srgbClr>
            </a:outerShdw>
          </a:effectLst>
        </p:spPr>
      </p:pic>
      <p:pic>
        <p:nvPicPr>
          <p:cNvPr id="6146" name="Picture 2" descr="https://xn--b1albebc0apl.xn--80acgfbsl1azdqr.xn--p1ai/media/news/news_105714_image_900x_.jpg"/>
          <p:cNvPicPr>
            <a:picLocks noChangeAspect="1" noChangeArrowheads="1"/>
          </p:cNvPicPr>
          <p:nvPr/>
        </p:nvPicPr>
        <p:blipFill>
          <a:blip r:embed="rId4" cstate="print"/>
          <a:srcRect/>
          <a:stretch>
            <a:fillRect/>
          </a:stretch>
        </p:blipFill>
        <p:spPr bwMode="auto">
          <a:xfrm>
            <a:off x="5156199" y="3335867"/>
            <a:ext cx="2861733" cy="2861733"/>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Вечер, посвященный Дню Матери!</a:t>
            </a:r>
            <a:endParaRPr lang="ru-RU" dirty="0"/>
          </a:p>
        </p:txBody>
      </p:sp>
      <p:sp>
        <p:nvSpPr>
          <p:cNvPr id="4" name="Содержимое 3"/>
          <p:cNvSpPr>
            <a:spLocks noGrp="1"/>
          </p:cNvSpPr>
          <p:nvPr>
            <p:ph sz="half" idx="2"/>
          </p:nvPr>
        </p:nvSpPr>
        <p:spPr/>
        <p:txBody>
          <a:bodyPr>
            <a:normAutofit fontScale="55000" lnSpcReduction="20000"/>
          </a:bodyPr>
          <a:lstStyle/>
          <a:p>
            <a:pPr algn="just">
              <a:buNone/>
            </a:pPr>
            <a:r>
              <a:rPr lang="ru-RU" dirty="0" smtClean="0"/>
              <a:t>          В </a:t>
            </a:r>
            <a:r>
              <a:rPr lang="ru-RU" dirty="0" smtClean="0"/>
              <a:t>подготовительной группе воспитатель и музыкальный руководитель провели праздничный вечер, посвященный Дню Матери. Целью праздника являлось создание положительных эмоциональных переживаний детей и родителей; формирование семейных ценностей любви и уважения к матери.</a:t>
            </a:r>
          </a:p>
          <a:p>
            <a:pPr algn="just">
              <a:buNone/>
            </a:pPr>
            <a:r>
              <a:rPr lang="ru-RU" dirty="0" smtClean="0"/>
              <a:t>          Очень </a:t>
            </a:r>
            <a:r>
              <a:rPr lang="ru-RU" dirty="0" smtClean="0"/>
              <a:t>выразительное исполнение песен глубоко взволновало мам. А вот исполнение мамами польки на музыкальных инструментах порадовало детей и вызвало у них уважительное отношение ко взрослым. Совместные игры воспитанников и родителей позволяли чувствовать тепло и доброту участников друг к другу.</a:t>
            </a:r>
          </a:p>
          <a:p>
            <a:pPr algn="just">
              <a:buNone/>
            </a:pPr>
            <a:r>
              <a:rPr lang="ru-RU" dirty="0" smtClean="0"/>
              <a:t>           </a:t>
            </a:r>
            <a:r>
              <a:rPr lang="ru-RU" dirty="0" smtClean="0"/>
              <a:t>В </a:t>
            </a:r>
            <a:r>
              <a:rPr lang="ru-RU" dirty="0" smtClean="0"/>
              <a:t>конце мероприятия ребята и их мамы продолжили доброжелательное общение за чаепитием с угощениями.</a:t>
            </a:r>
          </a:p>
          <a:p>
            <a:endParaRPr lang="ru-RU" dirty="0"/>
          </a:p>
        </p:txBody>
      </p:sp>
      <p:pic>
        <p:nvPicPr>
          <p:cNvPr id="78850" name="Picture 2" descr="IMG_8007"/>
          <p:cNvPicPr>
            <a:picLocks noChangeAspect="1" noChangeArrowheads="1"/>
          </p:cNvPicPr>
          <p:nvPr/>
        </p:nvPicPr>
        <p:blipFill>
          <a:blip r:embed="rId2"/>
          <a:srcRect/>
          <a:stretch>
            <a:fillRect/>
          </a:stretch>
        </p:blipFill>
        <p:spPr bwMode="auto">
          <a:xfrm>
            <a:off x="502708" y="1472670"/>
            <a:ext cx="1905000" cy="1266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8852" name="Picture 4" descr="IMG_7984"/>
          <p:cNvPicPr>
            <a:picLocks noChangeAspect="1" noChangeArrowheads="1"/>
          </p:cNvPicPr>
          <p:nvPr/>
        </p:nvPicPr>
        <p:blipFill>
          <a:blip r:embed="rId3"/>
          <a:srcRect/>
          <a:stretch>
            <a:fillRect/>
          </a:stretch>
        </p:blipFill>
        <p:spPr bwMode="auto">
          <a:xfrm>
            <a:off x="2593975" y="2277533"/>
            <a:ext cx="1905000" cy="142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2" name="Picture 2" descr="https://pp.userapi.com/c847220/v847220590/139afb/1f_poGrAWvc.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06" y="3310466"/>
            <a:ext cx="3149601" cy="3149601"/>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Советует специалист</a:t>
            </a:r>
            <a:endParaRPr lang="ru-RU" dirty="0"/>
          </a:p>
        </p:txBody>
      </p:sp>
      <p:sp>
        <p:nvSpPr>
          <p:cNvPr id="3" name="Содержимое 2"/>
          <p:cNvSpPr>
            <a:spLocks noGrp="1"/>
          </p:cNvSpPr>
          <p:nvPr>
            <p:ph sz="half" idx="1"/>
          </p:nvPr>
        </p:nvSpPr>
        <p:spPr>
          <a:xfrm>
            <a:off x="628650" y="1422400"/>
            <a:ext cx="3886200" cy="4754563"/>
          </a:xfrm>
        </p:spPr>
        <p:txBody>
          <a:bodyPr>
            <a:normAutofit fontScale="70000" lnSpcReduction="20000"/>
          </a:bodyPr>
          <a:lstStyle/>
          <a:p>
            <a:pPr>
              <a:buNone/>
            </a:pPr>
            <a:r>
              <a:rPr lang="ru-RU" b="1" dirty="0" smtClean="0">
                <a:solidFill>
                  <a:srgbClr val="008000"/>
                </a:solidFill>
                <a:latin typeface="Monotype Corsiva" pitchFamily="66" charset="0"/>
              </a:rPr>
              <a:t>          </a:t>
            </a:r>
            <a:r>
              <a:rPr lang="ru-RU" sz="4000" b="1" dirty="0" smtClean="0">
                <a:solidFill>
                  <a:srgbClr val="008000"/>
                </a:solidFill>
                <a:latin typeface="Monotype Corsiva" pitchFamily="66" charset="0"/>
              </a:rPr>
              <a:t>Рекомендации </a:t>
            </a:r>
            <a:r>
              <a:rPr lang="ru-RU" sz="4000" b="1" dirty="0" smtClean="0">
                <a:solidFill>
                  <a:srgbClr val="008000"/>
                </a:solidFill>
                <a:latin typeface="Monotype Corsiva" pitchFamily="66" charset="0"/>
              </a:rPr>
              <a:t>для родителей по физическому воспитанию детей </a:t>
            </a:r>
            <a:endParaRPr lang="ru-RU" sz="4000" b="1" dirty="0" smtClean="0">
              <a:solidFill>
                <a:srgbClr val="008000"/>
              </a:solidFill>
              <a:latin typeface="Monotype Corsiva" pitchFamily="66" charset="0"/>
            </a:endParaRPr>
          </a:p>
          <a:p>
            <a:pPr>
              <a:buNone/>
            </a:pPr>
            <a:r>
              <a:rPr lang="ru-RU" sz="4000" b="1" dirty="0" smtClean="0">
                <a:solidFill>
                  <a:srgbClr val="008000"/>
                </a:solidFill>
                <a:latin typeface="Monotype Corsiva" pitchFamily="66" charset="0"/>
              </a:rPr>
              <a:t>"</a:t>
            </a:r>
            <a:r>
              <a:rPr lang="ru-RU" sz="4000" b="1" dirty="0" smtClean="0">
                <a:solidFill>
                  <a:srgbClr val="008000"/>
                </a:solidFill>
                <a:latin typeface="Monotype Corsiva" pitchFamily="66" charset="0"/>
              </a:rPr>
              <a:t>Атлетами не рождаются"</a:t>
            </a:r>
          </a:p>
          <a:p>
            <a:endParaRPr lang="ru-RU" dirty="0"/>
          </a:p>
        </p:txBody>
      </p:sp>
      <p:sp>
        <p:nvSpPr>
          <p:cNvPr id="4" name="Содержимое 3"/>
          <p:cNvSpPr>
            <a:spLocks noGrp="1"/>
          </p:cNvSpPr>
          <p:nvPr>
            <p:ph sz="half" idx="2"/>
          </p:nvPr>
        </p:nvSpPr>
        <p:spPr>
          <a:xfrm>
            <a:off x="4629150" y="1439333"/>
            <a:ext cx="3886200" cy="2624667"/>
          </a:xfrm>
        </p:spPr>
        <p:txBody>
          <a:bodyPr>
            <a:normAutofit fontScale="70000" lnSpcReduction="20000"/>
          </a:bodyPr>
          <a:lstStyle/>
          <a:p>
            <a:pPr algn="just">
              <a:buNone/>
            </a:pPr>
            <a:r>
              <a:rPr lang="ru-RU" dirty="0" smtClean="0"/>
              <a:t>            Выбирая </a:t>
            </a:r>
            <a:r>
              <a:rPr lang="ru-RU" dirty="0" smtClean="0"/>
              <a:t>для ребенка вид спорта, учитывайте особенности его характера и физическое состояние. Не носитесь с ребенком как с хрустальной вазой, Вы отдали его в спортивную секцию не для того, чтобы ребенок оказался на пьедестале почета Олимпийских игр.</a:t>
            </a:r>
          </a:p>
          <a:p>
            <a:endParaRPr lang="ru-RU" dirty="0"/>
          </a:p>
        </p:txBody>
      </p:sp>
      <p:pic>
        <p:nvPicPr>
          <p:cNvPr id="5" name="Рисунок 4" descr="C:\Users\USER\Desktop\Мама рабочая папка\untitled.png"/>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829733" y="3881944"/>
            <a:ext cx="1930401" cy="1807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C:\Users\USER\Desktop\Мама рабочая папка\untitled1.png"/>
          <p:cNvPicPr/>
          <p:nvPr/>
        </p:nvPicPr>
        <p:blipFill>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080000" y="4004733"/>
            <a:ext cx="2343679" cy="225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628650" y="516467"/>
            <a:ext cx="3886200" cy="1600200"/>
          </a:xfrm>
        </p:spPr>
        <p:txBody>
          <a:bodyPr>
            <a:normAutofit fontScale="40000" lnSpcReduction="20000"/>
          </a:bodyPr>
          <a:lstStyle/>
          <a:p>
            <a:pPr algn="just">
              <a:buNone/>
            </a:pPr>
            <a:r>
              <a:rPr lang="ru-RU" dirty="0" smtClean="0"/>
              <a:t>         </a:t>
            </a:r>
            <a:r>
              <a:rPr lang="ru-RU" sz="4500" dirty="0" smtClean="0"/>
              <a:t>Занятие </a:t>
            </a:r>
            <a:r>
              <a:rPr lang="ru-RU" sz="4500" dirty="0" smtClean="0"/>
              <a:t>спортом укрепляют здоровье, вырабатывают уверенность в себе. Оторвите свое чадо от компьютера, для его же пользы.</a:t>
            </a:r>
          </a:p>
          <a:p>
            <a:endParaRPr lang="ru-RU" dirty="0"/>
          </a:p>
        </p:txBody>
      </p:sp>
      <p:sp>
        <p:nvSpPr>
          <p:cNvPr id="4" name="Содержимое 3"/>
          <p:cNvSpPr>
            <a:spLocks noGrp="1"/>
          </p:cNvSpPr>
          <p:nvPr>
            <p:ph sz="half" idx="2"/>
          </p:nvPr>
        </p:nvSpPr>
        <p:spPr>
          <a:xfrm>
            <a:off x="700616" y="4758266"/>
            <a:ext cx="3886200" cy="1401763"/>
          </a:xfrm>
        </p:spPr>
        <p:txBody>
          <a:bodyPr>
            <a:normAutofit fontScale="40000" lnSpcReduction="20000"/>
          </a:bodyPr>
          <a:lstStyle/>
          <a:p>
            <a:pPr>
              <a:buNone/>
            </a:pPr>
            <a:r>
              <a:rPr lang="ru-RU" dirty="0" smtClean="0"/>
              <a:t>             Так </a:t>
            </a:r>
            <a:r>
              <a:rPr lang="ru-RU" dirty="0" smtClean="0"/>
              <a:t>какой вид спорта выбрать: </a:t>
            </a:r>
          </a:p>
          <a:p>
            <a:pPr algn="just">
              <a:buNone/>
            </a:pPr>
            <a:r>
              <a:rPr lang="ru-RU" dirty="0" smtClean="0"/>
              <a:t>            Застенчивые </a:t>
            </a:r>
            <a:r>
              <a:rPr lang="ru-RU" dirty="0" smtClean="0"/>
              <a:t>дети болезненно воспринимают неудачи командных игр, им кажется, что они виноваты в неудаче и внимание обращено только на них. Такие дети лучше чувствуют себя в индивидуальных видах спорта, где личные достижения никак не влияют на результаты команды. Предложите ребенку заняться плаванием, легкой атлетикой, фигурным катанием, теннисом, боевыми искусствами.</a:t>
            </a:r>
          </a:p>
          <a:p>
            <a:endParaRPr lang="ru-RU" dirty="0"/>
          </a:p>
        </p:txBody>
      </p:sp>
      <p:pic>
        <p:nvPicPr>
          <p:cNvPr id="5" name="Рисунок 4" descr="C:\Users\USER\Desktop\Мама рабочая папка\untitled2.png"/>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922867" y="2065866"/>
            <a:ext cx="3094027" cy="2408767"/>
          </a:xfrm>
          <a:prstGeom prst="rect">
            <a:avLst/>
          </a:prstGeom>
          <a:noFill/>
          <a:ln>
            <a:noFill/>
          </a:ln>
        </p:spPr>
      </p:pic>
      <p:sp>
        <p:nvSpPr>
          <p:cNvPr id="6" name="Содержимое 3"/>
          <p:cNvSpPr txBox="1">
            <a:spLocks/>
          </p:cNvSpPr>
          <p:nvPr/>
        </p:nvSpPr>
        <p:spPr>
          <a:xfrm>
            <a:off x="4747683" y="507999"/>
            <a:ext cx="3886200" cy="140176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             </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Рисунок 6" descr="C:\Users\USER\Desktop\Мама рабочая папка\untitled5.png"/>
          <p:cNvPicPr/>
          <p:nvPr/>
        </p:nvPicPr>
        <p:blipFill>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418666" y="2235199"/>
            <a:ext cx="2448454" cy="1745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Содержимое 3"/>
          <p:cNvSpPr txBox="1">
            <a:spLocks/>
          </p:cNvSpPr>
          <p:nvPr/>
        </p:nvSpPr>
        <p:spPr>
          <a:xfrm>
            <a:off x="4790016" y="736599"/>
            <a:ext cx="3886200" cy="1401763"/>
          </a:xfrm>
          <a:prstGeom prst="rect">
            <a:avLst/>
          </a:prstGeom>
        </p:spPr>
        <p:txBody>
          <a:bodyPr vert="horz" lIns="91440" tIns="45720" rIns="91440" bIns="45720" rtlCol="0">
            <a:normAutofit fontScale="92500" lnSpcReduction="20000"/>
          </a:bodyPr>
          <a:lstStyle/>
          <a:p>
            <a:r>
              <a:rPr kumimoji="0" lang="ru-RU" sz="2800" b="0" i="0" u="none" strike="noStrike" kern="1200" cap="none" spc="0" normalizeH="0" baseline="0" noProof="0" dirty="0" smtClean="0">
                <a:ln>
                  <a:noFill/>
                </a:ln>
                <a:solidFill>
                  <a:schemeClr val="tx1"/>
                </a:solidFill>
                <a:effectLst/>
                <a:uLnTx/>
                <a:uFillTx/>
                <a:latin typeface="+mn-lt"/>
                <a:ea typeface="+mn-ea"/>
                <a:cs typeface="+mn-cs"/>
              </a:rPr>
              <a:t>  </a:t>
            </a:r>
            <a:r>
              <a:rPr lang="ru-RU" sz="1200" dirty="0" smtClean="0"/>
              <a:t>Выбирайте </a:t>
            </a:r>
            <a:r>
              <a:rPr lang="ru-RU" sz="1200" dirty="0" smtClean="0"/>
              <a:t>виды спорта, которые развивают силу мышц, координацию движений, умение держать равновесие.</a:t>
            </a:r>
          </a:p>
          <a:p>
            <a:r>
              <a:rPr lang="ru-RU" sz="1200" dirty="0" err="1" smtClean="0"/>
              <a:t>Тхеквандо</a:t>
            </a:r>
            <a:r>
              <a:rPr lang="ru-RU" sz="1200" dirty="0" smtClean="0"/>
              <a:t> и карате – отличная возможность физической активности для полных и вялых детей. Устраивайте семейные прогулки в лес, в бассейн, на каток. Находясь в компании родных ребенку людей, он будет воспринимать прогулку не как принудительное занятие, а как время, проведенное для пользы его здоровья.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Содержимое 3"/>
          <p:cNvSpPr txBox="1">
            <a:spLocks/>
          </p:cNvSpPr>
          <p:nvPr/>
        </p:nvSpPr>
        <p:spPr>
          <a:xfrm>
            <a:off x="4908550" y="4250266"/>
            <a:ext cx="3886200" cy="1401763"/>
          </a:xfrm>
          <a:prstGeom prst="rect">
            <a:avLst/>
          </a:prstGeom>
        </p:spPr>
        <p:txBody>
          <a:bodyPr vert="horz" lIns="91440" tIns="45720" rIns="91440" bIns="45720" rtlCol="0">
            <a:normAutofit fontScale="92500"/>
          </a:bodyPr>
          <a:lstStyle/>
          <a:p>
            <a:r>
              <a:rPr lang="ru-RU" sz="1400" dirty="0" smtClean="0"/>
              <a:t>Активные дети нуждаются в видах спорта, которые научат их направлять энергию в нужное русло, сосредотачиваться на достижении определенного результата, им подходят командные виды спорта – футбол, баскетбол, хоккей, где нужно и, главное - можно много двигаться.</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628650" y="2446867"/>
            <a:ext cx="3886200" cy="3730096"/>
          </a:xfrm>
        </p:spPr>
        <p:txBody>
          <a:bodyPr>
            <a:normAutofit fontScale="77500" lnSpcReduction="20000"/>
          </a:bodyPr>
          <a:lstStyle/>
          <a:p>
            <a:pPr algn="just">
              <a:buNone/>
            </a:pPr>
            <a:r>
              <a:rPr lang="ru-RU" dirty="0" smtClean="0"/>
              <a:t>         Детям </a:t>
            </a:r>
            <a:r>
              <a:rPr lang="ru-RU" dirty="0" smtClean="0"/>
              <a:t>с хроническими заболеваниями физическая активность в принципе не противопоказана, и мало того, она укрепляет их здоровье и благодаря спорту они могут испытать радость от своих успехов, только обязательно проконсультируйтесь с врачом, какой вид спорта выбрать именно вашему ребенку.</a:t>
            </a:r>
          </a:p>
          <a:p>
            <a:endParaRPr lang="ru-RU" dirty="0"/>
          </a:p>
        </p:txBody>
      </p:sp>
      <p:sp>
        <p:nvSpPr>
          <p:cNvPr id="4" name="Содержимое 3"/>
          <p:cNvSpPr>
            <a:spLocks noGrp="1"/>
          </p:cNvSpPr>
          <p:nvPr>
            <p:ph sz="half" idx="2"/>
          </p:nvPr>
        </p:nvSpPr>
        <p:spPr>
          <a:xfrm>
            <a:off x="4502150" y="301625"/>
            <a:ext cx="3886200" cy="3271308"/>
          </a:xfrm>
        </p:spPr>
        <p:txBody>
          <a:bodyPr>
            <a:normAutofit fontScale="77500" lnSpcReduction="20000"/>
          </a:bodyPr>
          <a:lstStyle/>
          <a:p>
            <a:pPr algn="just">
              <a:buNone/>
            </a:pPr>
            <a:r>
              <a:rPr lang="ru-RU" dirty="0" smtClean="0"/>
              <a:t>         Не </a:t>
            </a:r>
            <a:r>
              <a:rPr lang="ru-RU" dirty="0" smtClean="0"/>
              <a:t>нужно говорить о гиподинамии, которая чревата проблемой избыточного веса, что не добавит здоровья Вашему ребенку. Дети даже с серьезными болезнями вполне могут заниматься спортом, и не нужно говорить об их самочувствии от маленьких побед</a:t>
            </a:r>
            <a:r>
              <a:rPr lang="ru-RU" dirty="0" smtClean="0"/>
              <a:t>!</a:t>
            </a:r>
          </a:p>
          <a:p>
            <a:pPr algn="r">
              <a:buNone/>
            </a:pPr>
            <a:r>
              <a:rPr lang="ru-RU" sz="1500" dirty="0" smtClean="0"/>
              <a:t>(подготовил инструктор по </a:t>
            </a:r>
            <a:r>
              <a:rPr lang="ru-RU" sz="1500" dirty="0" err="1" smtClean="0"/>
              <a:t>физ-ре</a:t>
            </a:r>
            <a:r>
              <a:rPr lang="ru-RU" sz="1500" dirty="0" smtClean="0"/>
              <a:t> Борисова Е.А.)</a:t>
            </a:r>
            <a:endParaRPr lang="ru-RU" sz="1500" dirty="0" smtClean="0"/>
          </a:p>
          <a:p>
            <a:endParaRPr lang="ru-RU" dirty="0"/>
          </a:p>
        </p:txBody>
      </p:sp>
      <p:pic>
        <p:nvPicPr>
          <p:cNvPr id="5" name="Рисунок 4" descr="C:\Users\USER\Desktop\Мама рабочая папка\untitled7.png"/>
          <p:cNvPicPr/>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932920" y="277295"/>
            <a:ext cx="3351213" cy="2076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C:\Users\USER\Desktop\Мама рабочая папка\untitled10.png"/>
          <p:cNvPicPr/>
          <p:nvPr/>
        </p:nvPicPr>
        <p:blipFill>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718050" y="3778779"/>
            <a:ext cx="2857500" cy="2314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smtClean="0"/>
              <a:t>Развивайка</a:t>
            </a:r>
            <a:r>
              <a:rPr lang="ru-RU" dirty="0" smtClean="0"/>
              <a:t>!</a:t>
            </a:r>
            <a:br>
              <a:rPr lang="ru-RU" dirty="0" smtClean="0"/>
            </a:br>
            <a:r>
              <a:rPr lang="ru-RU" dirty="0" smtClean="0"/>
              <a:t>«Ой, ты зимушка-зима»</a:t>
            </a:r>
            <a:endParaRPr lang="ru-RU" dirty="0"/>
          </a:p>
        </p:txBody>
      </p:sp>
      <p:sp>
        <p:nvSpPr>
          <p:cNvPr id="3" name="Содержимое 2"/>
          <p:cNvSpPr>
            <a:spLocks noGrp="1"/>
          </p:cNvSpPr>
          <p:nvPr>
            <p:ph sz="half" idx="1"/>
          </p:nvPr>
        </p:nvSpPr>
        <p:spPr/>
        <p:txBody>
          <a:bodyPr>
            <a:normAutofit fontScale="40000" lnSpcReduction="20000"/>
          </a:bodyPr>
          <a:lstStyle/>
          <a:p>
            <a:pPr algn="just">
              <a:buNone/>
            </a:pPr>
            <a:r>
              <a:rPr lang="ru-RU" b="1" dirty="0" smtClean="0"/>
              <a:t>                         Родителям </a:t>
            </a:r>
            <a:r>
              <a:rPr lang="ru-RU" b="1" dirty="0" smtClean="0"/>
              <a:t>рекомендуется:</a:t>
            </a:r>
            <a:r>
              <a:rPr lang="ru-RU" dirty="0" smtClean="0"/>
              <a:t/>
            </a:r>
            <a:br>
              <a:rPr lang="ru-RU" dirty="0" smtClean="0"/>
            </a:br>
            <a:r>
              <a:rPr lang="ru-RU" dirty="0" smtClean="0"/>
              <a:t>      - </a:t>
            </a:r>
            <a:r>
              <a:rPr lang="ru-RU" dirty="0" smtClean="0"/>
              <a:t>Побеседуйте с ребёнком о времени года, которое наступило. Спросите его, знает ли он, что пришла зима, что зимой земля покрыта снегом, реки покрыты льдом, бывают сильные морозы, снегопады, метели, люди тепло одеваются, дети катаются на лыжах и санках;</a:t>
            </a:r>
            <a:br>
              <a:rPr lang="ru-RU" dirty="0" smtClean="0"/>
            </a:br>
            <a:r>
              <a:rPr lang="ru-RU" dirty="0" smtClean="0"/>
              <a:t>      - </a:t>
            </a:r>
            <a:r>
              <a:rPr lang="ru-RU" dirty="0" smtClean="0"/>
              <a:t>Подберите и рассмотрите с ребёнком картинку «Зима», наклейте её в альбом. Задайте ребёнку вопросы и помогите ответить на них полными ответами, давая, если нужно, образец:</a:t>
            </a:r>
            <a:br>
              <a:rPr lang="ru-RU" dirty="0" smtClean="0"/>
            </a:br>
            <a:r>
              <a:rPr lang="ru-RU" dirty="0" smtClean="0"/>
              <a:t>     Какое </a:t>
            </a:r>
            <a:r>
              <a:rPr lang="ru-RU" dirty="0" smtClean="0"/>
              <a:t>время года на картинке? (На картинке зима).</a:t>
            </a:r>
            <a:br>
              <a:rPr lang="ru-RU" dirty="0" smtClean="0"/>
            </a:br>
            <a:r>
              <a:rPr lang="ru-RU" dirty="0" smtClean="0"/>
              <a:t>     Почему </a:t>
            </a:r>
            <a:r>
              <a:rPr lang="ru-RU" dirty="0" smtClean="0"/>
              <a:t>ты так думаешь? (На земле лежит снег. В воздухе кружатся снежинки. На дереве сидят снегири).</a:t>
            </a:r>
            <a:br>
              <a:rPr lang="ru-RU" dirty="0" smtClean="0"/>
            </a:br>
            <a:r>
              <a:rPr lang="ru-RU" dirty="0" smtClean="0"/>
              <a:t>     Как </a:t>
            </a:r>
            <a:r>
              <a:rPr lang="ru-RU" dirty="0" smtClean="0"/>
              <a:t>одеты дети? (Дети одеты тепло. На улице холодно).</a:t>
            </a:r>
            <a:br>
              <a:rPr lang="ru-RU" dirty="0" smtClean="0"/>
            </a:br>
            <a:r>
              <a:rPr lang="ru-RU" dirty="0" smtClean="0"/>
              <a:t>     Что </a:t>
            </a:r>
            <a:r>
              <a:rPr lang="ru-RU" dirty="0" smtClean="0"/>
              <a:t>делают дети? (Дети лепят снеговика).</a:t>
            </a:r>
            <a:br>
              <a:rPr lang="ru-RU" dirty="0" smtClean="0"/>
            </a:br>
            <a:r>
              <a:rPr lang="ru-RU" dirty="0" smtClean="0"/>
              <a:t>      - </a:t>
            </a:r>
            <a:r>
              <a:rPr lang="ru-RU" dirty="0" smtClean="0"/>
              <a:t>Во время прогулки побеседуйте с ребёнком о зиме, вместе с ним назовите приметы зимы. Рассмотрите с ребёнком снег и лёд, помогите их сравнить. Снег белый, пушистый, холодный, мягкий. Лёд гладкий, блестящий, твёрдый.</a:t>
            </a:r>
            <a:br>
              <a:rPr lang="ru-RU" dirty="0" smtClean="0"/>
            </a:br>
            <a:r>
              <a:rPr lang="ru-RU" dirty="0" smtClean="0"/>
              <a:t>      Словарь </a:t>
            </a:r>
            <a:r>
              <a:rPr lang="ru-RU" dirty="0" smtClean="0"/>
              <a:t>ребенка должен включать слова: зима, время года, стужа, заносы, зимние забавы, лыжи, санки, снежки, декабрь, январь, февраль, снег, снежинки, пурга, метель, лед, сосульки, холод; замерзать, кружиться; пушистый, ледяной, снежный, морозный, скрипучий и т. д.</a:t>
            </a:r>
            <a:endParaRPr lang="ru-RU" dirty="0"/>
          </a:p>
        </p:txBody>
      </p:sp>
      <p:sp>
        <p:nvSpPr>
          <p:cNvPr id="4" name="Содержимое 3"/>
          <p:cNvSpPr>
            <a:spLocks noGrp="1"/>
          </p:cNvSpPr>
          <p:nvPr>
            <p:ph sz="half" idx="2"/>
          </p:nvPr>
        </p:nvSpPr>
        <p:spPr/>
        <p:txBody>
          <a:bodyPr>
            <a:normAutofit fontScale="40000" lnSpcReduction="20000"/>
          </a:bodyPr>
          <a:lstStyle/>
          <a:p>
            <a:pPr>
              <a:buNone/>
            </a:pPr>
            <a:r>
              <a:rPr lang="ru-RU" b="1" dirty="0" smtClean="0"/>
              <a:t>            - </a:t>
            </a:r>
            <a:r>
              <a:rPr lang="ru-RU" b="1" dirty="0" smtClean="0"/>
              <a:t>Подберите признаки:</a:t>
            </a:r>
            <a:r>
              <a:rPr lang="ru-RU" dirty="0" smtClean="0"/>
              <a:t/>
            </a:r>
            <a:br>
              <a:rPr lang="ru-RU" dirty="0" smtClean="0"/>
            </a:br>
            <a:r>
              <a:rPr lang="ru-RU" dirty="0" smtClean="0"/>
              <a:t>Снег –(белый, пушистый, легкий, искристый, холодный…)</a:t>
            </a:r>
            <a:br>
              <a:rPr lang="ru-RU" dirty="0" smtClean="0"/>
            </a:br>
            <a:r>
              <a:rPr lang="ru-RU" dirty="0" smtClean="0"/>
              <a:t>Зима –(холодная, суровая, морозная, ветреная…)</a:t>
            </a:r>
            <a:br>
              <a:rPr lang="ru-RU" dirty="0" smtClean="0"/>
            </a:br>
            <a:r>
              <a:rPr lang="ru-RU" dirty="0" smtClean="0"/>
              <a:t>Мороз, лед, метель, снежинка…</a:t>
            </a:r>
            <a:br>
              <a:rPr lang="ru-RU" dirty="0" smtClean="0"/>
            </a:br>
            <a:r>
              <a:rPr lang="ru-RU" dirty="0" smtClean="0"/>
              <a:t>     </a:t>
            </a:r>
            <a:r>
              <a:rPr lang="ru-RU" b="1" dirty="0" smtClean="0"/>
              <a:t>- </a:t>
            </a:r>
            <a:r>
              <a:rPr lang="ru-RU" b="1" dirty="0" smtClean="0"/>
              <a:t>Выучите зимние месяцы :</a:t>
            </a:r>
            <a:r>
              <a:rPr lang="ru-RU" dirty="0" smtClean="0"/>
              <a:t/>
            </a:r>
            <a:br>
              <a:rPr lang="ru-RU" dirty="0" smtClean="0"/>
            </a:br>
            <a:r>
              <a:rPr lang="ru-RU" dirty="0" smtClean="0"/>
              <a:t>Декабрь, январь, февраль.</a:t>
            </a:r>
            <a:br>
              <a:rPr lang="ru-RU" dirty="0" smtClean="0"/>
            </a:br>
            <a:r>
              <a:rPr lang="ru-RU" dirty="0" smtClean="0"/>
              <a:t>Декабрь за ноябрем и перед январем.</a:t>
            </a:r>
            <a:br>
              <a:rPr lang="ru-RU" dirty="0" smtClean="0"/>
            </a:br>
            <a:r>
              <a:rPr lang="ru-RU" dirty="0" smtClean="0"/>
              <a:t>Январь - …</a:t>
            </a:r>
            <a:br>
              <a:rPr lang="ru-RU" dirty="0" smtClean="0"/>
            </a:br>
            <a:r>
              <a:rPr lang="ru-RU" dirty="0" smtClean="0"/>
              <a:t>Февраль - …</a:t>
            </a:r>
            <a:br>
              <a:rPr lang="ru-RU" dirty="0" smtClean="0"/>
            </a:br>
            <a:r>
              <a:rPr lang="ru-RU" dirty="0" smtClean="0"/>
              <a:t>     </a:t>
            </a:r>
            <a:r>
              <a:rPr lang="ru-RU" b="1" dirty="0" smtClean="0"/>
              <a:t>- </a:t>
            </a:r>
            <a:r>
              <a:rPr lang="ru-RU" b="1" dirty="0" smtClean="0"/>
              <a:t>Подберите признаки к предмету:</a:t>
            </a:r>
            <a:r>
              <a:rPr lang="ru-RU" dirty="0" smtClean="0"/>
              <a:t/>
            </a:r>
            <a:br>
              <a:rPr lang="ru-RU" dirty="0" smtClean="0"/>
            </a:br>
            <a:r>
              <a:rPr lang="ru-RU" dirty="0" smtClean="0"/>
              <a:t>Елка (какая…</a:t>
            </a:r>
            <a:br>
              <a:rPr lang="ru-RU" dirty="0" smtClean="0"/>
            </a:br>
            <a:r>
              <a:rPr lang="ru-RU" dirty="0" smtClean="0"/>
              <a:t>Праздник (какой….</a:t>
            </a:r>
            <a:br>
              <a:rPr lang="ru-RU" dirty="0" smtClean="0"/>
            </a:br>
            <a:r>
              <a:rPr lang="ru-RU" dirty="0" smtClean="0"/>
              <a:t>Елочные игрушки (какие</a:t>
            </a:r>
            <a:r>
              <a:rPr lang="ru-RU" dirty="0" smtClean="0"/>
              <a:t>….</a:t>
            </a:r>
          </a:p>
          <a:p>
            <a:pPr fontAlgn="base">
              <a:buNone/>
            </a:pPr>
            <a:r>
              <a:rPr lang="ru-RU" b="1" dirty="0" smtClean="0"/>
              <a:t>           Пальчиковая </a:t>
            </a:r>
            <a:r>
              <a:rPr lang="ru-RU" b="1" dirty="0" smtClean="0"/>
              <a:t>гимнастика.</a:t>
            </a:r>
            <a:r>
              <a:rPr lang="ru-RU" dirty="0" smtClean="0"/>
              <a:t/>
            </a:r>
            <a:br>
              <a:rPr lang="ru-RU" dirty="0" smtClean="0"/>
            </a:br>
            <a:r>
              <a:rPr lang="ru-RU" dirty="0" smtClean="0"/>
              <a:t>«Снежок»</a:t>
            </a:r>
          </a:p>
          <a:p>
            <a:pPr fontAlgn="base">
              <a:buNone/>
            </a:pPr>
            <a:r>
              <a:rPr lang="ru-RU" dirty="0" smtClean="0"/>
              <a:t>        Раз</a:t>
            </a:r>
            <a:r>
              <a:rPr lang="ru-RU" dirty="0" smtClean="0"/>
              <a:t>, два, три, четыре, (Загибают пальчики, начиная с большого)</a:t>
            </a:r>
            <a:br>
              <a:rPr lang="ru-RU" dirty="0" smtClean="0"/>
            </a:br>
            <a:r>
              <a:rPr lang="ru-RU" dirty="0" smtClean="0"/>
              <a:t>Мы с тобой снежок слепили. («Лепят», меняя положение ладоней)</a:t>
            </a:r>
            <a:br>
              <a:rPr lang="ru-RU" dirty="0" smtClean="0"/>
            </a:br>
            <a:r>
              <a:rPr lang="ru-RU" dirty="0" smtClean="0"/>
              <a:t>Круглый, крепкий, очень гладкий (Показывают круг, сжимают ладони вместе, гладят</a:t>
            </a:r>
            <a:br>
              <a:rPr lang="ru-RU" dirty="0" smtClean="0"/>
            </a:br>
            <a:r>
              <a:rPr lang="ru-RU" dirty="0" smtClean="0"/>
              <a:t>одной ладонью другую)</a:t>
            </a:r>
            <a:br>
              <a:rPr lang="ru-RU" dirty="0" smtClean="0"/>
            </a:br>
            <a:r>
              <a:rPr lang="ru-RU" dirty="0" smtClean="0"/>
              <a:t>И совсем-совсем не сладкий. (Грозят пальчиком)</a:t>
            </a:r>
            <a:br>
              <a:rPr lang="ru-RU" dirty="0" smtClean="0"/>
            </a:br>
            <a:r>
              <a:rPr lang="ru-RU" dirty="0" smtClean="0"/>
              <a:t>Раз – подбросим. (Смотрят вверх, подбрасывают воображаемый снежок)</a:t>
            </a:r>
            <a:br>
              <a:rPr lang="ru-RU" dirty="0" smtClean="0"/>
            </a:br>
            <a:r>
              <a:rPr lang="ru-RU" dirty="0" smtClean="0"/>
              <a:t>Два – поймаем. (Приседают, ловят воображаемый снежок)</a:t>
            </a:r>
            <a:br>
              <a:rPr lang="ru-RU" dirty="0" smtClean="0"/>
            </a:br>
            <a:r>
              <a:rPr lang="ru-RU" dirty="0" smtClean="0"/>
              <a:t>Три – уроним (Встают, роняют воображаемый снежок)</a:t>
            </a:r>
            <a:br>
              <a:rPr lang="ru-RU" dirty="0" smtClean="0"/>
            </a:br>
            <a:r>
              <a:rPr lang="ru-RU" dirty="0" smtClean="0"/>
              <a:t>И… сломаем. (Топают)</a:t>
            </a:r>
          </a:p>
          <a:p>
            <a:endParaRPr lang="ru-RU" dirty="0"/>
          </a:p>
        </p:txBody>
      </p:sp>
      <p:pic>
        <p:nvPicPr>
          <p:cNvPr id="3074" name="Picture 2" descr="https://img0.liveinternet.ru/images/attach/d/2/145/936/145936458_snezhinka_i_veter__1_.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66416" y="5074932"/>
            <a:ext cx="1965117" cy="1605268"/>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628650" y="474133"/>
            <a:ext cx="3886200" cy="5702830"/>
          </a:xfrm>
        </p:spPr>
        <p:txBody>
          <a:bodyPr>
            <a:normAutofit fontScale="40000" lnSpcReduction="20000"/>
          </a:bodyPr>
          <a:lstStyle/>
          <a:p>
            <a:pPr fontAlgn="base">
              <a:buNone/>
            </a:pPr>
            <a:r>
              <a:rPr lang="ru-RU" dirty="0" smtClean="0"/>
              <a:t>                                                  «</a:t>
            </a:r>
            <a:r>
              <a:rPr lang="ru-RU" dirty="0" smtClean="0"/>
              <a:t>Дружок»</a:t>
            </a:r>
            <a:br>
              <a:rPr lang="ru-RU" dirty="0" smtClean="0"/>
            </a:br>
            <a:r>
              <a:rPr lang="ru-RU" dirty="0" smtClean="0"/>
              <a:t>Давай, дружок, смелей, дружок! (Дети лепят воображаемый ком и катят его от себя)</a:t>
            </a:r>
            <a:br>
              <a:rPr lang="ru-RU" dirty="0" smtClean="0"/>
            </a:br>
            <a:r>
              <a:rPr lang="ru-RU" dirty="0" smtClean="0"/>
              <a:t>Кати по снегу свой снежок –</a:t>
            </a:r>
            <a:br>
              <a:rPr lang="ru-RU" dirty="0" smtClean="0"/>
            </a:br>
            <a:r>
              <a:rPr lang="ru-RU" dirty="0" smtClean="0"/>
              <a:t>Он превратится в толстый ком. (Рисуют в воздухе круг)</a:t>
            </a:r>
            <a:br>
              <a:rPr lang="ru-RU" dirty="0" smtClean="0"/>
            </a:br>
            <a:r>
              <a:rPr lang="ru-RU" dirty="0" smtClean="0"/>
              <a:t>И станет ком снеговиком. (Дети рисуют три разные по величине круга снизу вверх)</a:t>
            </a:r>
            <a:br>
              <a:rPr lang="ru-RU" dirty="0" smtClean="0"/>
            </a:br>
            <a:r>
              <a:rPr lang="ru-RU" dirty="0" smtClean="0"/>
              <a:t>Его улыбка так светла! (Прикладывают ладони к щекам, изображая широкую улыбку)</a:t>
            </a:r>
            <a:br>
              <a:rPr lang="ru-RU" dirty="0" smtClean="0"/>
            </a:br>
            <a:r>
              <a:rPr lang="ru-RU" dirty="0" smtClean="0"/>
              <a:t>Два глаза, шляпа, нос, метла. (Дети показывают указательными пальцами глаза, ладонью – шляпу, кулачком правой руки – нос и воображаемую метлу)</a:t>
            </a:r>
            <a:br>
              <a:rPr lang="ru-RU" dirty="0" smtClean="0"/>
            </a:br>
            <a:r>
              <a:rPr lang="ru-RU" dirty="0" smtClean="0"/>
              <a:t>Но солнце припечёт слегка – (Дети поднимают руки вверх)</a:t>
            </a:r>
            <a:br>
              <a:rPr lang="ru-RU" dirty="0" smtClean="0"/>
            </a:br>
            <a:r>
              <a:rPr lang="ru-RU" dirty="0" smtClean="0"/>
              <a:t>Увы! И нет снеговика! (Поднимают плечи и разводят руки в стороны, затем садятся на корточки, закрывая голову руками)</a:t>
            </a:r>
          </a:p>
          <a:p>
            <a:pPr algn="ctr" fontAlgn="base">
              <a:buNone/>
            </a:pPr>
            <a:r>
              <a:rPr lang="ru-RU" b="1" dirty="0" smtClean="0"/>
              <a:t>Дыхательная гимнастика</a:t>
            </a:r>
            <a:endParaRPr lang="ru-RU" dirty="0" smtClean="0"/>
          </a:p>
          <a:p>
            <a:pPr fontAlgn="base">
              <a:buNone/>
            </a:pPr>
            <a:r>
              <a:rPr lang="ru-RU" dirty="0" smtClean="0"/>
              <a:t/>
            </a:r>
            <a:br>
              <a:rPr lang="ru-RU" dirty="0" smtClean="0"/>
            </a:br>
            <a:r>
              <a:rPr lang="ru-RU" dirty="0" smtClean="0"/>
              <a:t>Как подул Дед Мороз в воздухе морозном</a:t>
            </a:r>
            <a:br>
              <a:rPr lang="ru-RU" dirty="0" smtClean="0"/>
            </a:br>
            <a:r>
              <a:rPr lang="ru-RU" dirty="0" smtClean="0"/>
              <a:t>Полетели, закружились ледяные звёзды</a:t>
            </a:r>
            <a:br>
              <a:rPr lang="ru-RU" dirty="0" smtClean="0"/>
            </a:br>
            <a:r>
              <a:rPr lang="ru-RU" dirty="0" smtClean="0"/>
              <a:t>Кружатся снежинки в воздухе морозном.</a:t>
            </a:r>
            <a:br>
              <a:rPr lang="ru-RU" dirty="0" smtClean="0"/>
            </a:br>
            <a:r>
              <a:rPr lang="ru-RU" dirty="0" smtClean="0"/>
              <a:t>Падают на землю кружевные звёзды.</a:t>
            </a:r>
            <a:br>
              <a:rPr lang="ru-RU" dirty="0" smtClean="0"/>
            </a:br>
            <a:r>
              <a:rPr lang="ru-RU" dirty="0" smtClean="0"/>
              <a:t>Вот одна упала на мою ладошку.</a:t>
            </a:r>
            <a:br>
              <a:rPr lang="ru-RU" dirty="0" smtClean="0"/>
            </a:br>
            <a:r>
              <a:rPr lang="ru-RU" dirty="0" smtClean="0"/>
              <a:t>Ой, не тай, снежинка, подожди немножко.</a:t>
            </a:r>
          </a:p>
          <a:p>
            <a:pPr algn="ctr" fontAlgn="base">
              <a:buNone/>
            </a:pPr>
            <a:r>
              <a:rPr lang="ru-RU" dirty="0" smtClean="0"/>
              <a:t>«Подуй на снежинку»</a:t>
            </a:r>
            <a:br>
              <a:rPr lang="ru-RU" dirty="0" smtClean="0"/>
            </a:br>
            <a:r>
              <a:rPr lang="ru-RU" dirty="0" smtClean="0"/>
              <a:t>Дети сдувают с ладошки снежинку (вырезанную из бумаги).</a:t>
            </a:r>
          </a:p>
          <a:p>
            <a:pPr algn="ctr" fontAlgn="base">
              <a:buNone/>
            </a:pPr>
            <a:r>
              <a:rPr lang="ru-RU" b="1" dirty="0" err="1" smtClean="0"/>
              <a:t>Чистоговорки</a:t>
            </a:r>
            <a:r>
              <a:rPr lang="ru-RU" b="1" dirty="0" smtClean="0"/>
              <a:t> :</a:t>
            </a:r>
            <a:r>
              <a:rPr lang="ru-RU" dirty="0" smtClean="0"/>
              <a:t/>
            </a:r>
            <a:br>
              <a:rPr lang="ru-RU" dirty="0" smtClean="0"/>
            </a:br>
            <a:r>
              <a:rPr lang="ru-RU" dirty="0" err="1" smtClean="0"/>
              <a:t>Ма-ма-ма</a:t>
            </a:r>
            <a:r>
              <a:rPr lang="ru-RU" dirty="0" smtClean="0"/>
              <a:t> – вот пришла зима,</a:t>
            </a:r>
            <a:br>
              <a:rPr lang="ru-RU" dirty="0" smtClean="0"/>
            </a:br>
            <a:r>
              <a:rPr lang="ru-RU" dirty="0" smtClean="0"/>
              <a:t>Инка-инка-инка – падает снежинка,</a:t>
            </a:r>
            <a:br>
              <a:rPr lang="ru-RU" dirty="0" smtClean="0"/>
            </a:br>
            <a:r>
              <a:rPr lang="ru-RU" dirty="0" err="1" smtClean="0"/>
              <a:t>Обы-обы-обы</a:t>
            </a:r>
            <a:r>
              <a:rPr lang="ru-RU" dirty="0" smtClean="0"/>
              <a:t> – высокие сугробы.</a:t>
            </a:r>
            <a:br>
              <a:rPr lang="ru-RU" dirty="0" smtClean="0"/>
            </a:br>
            <a:r>
              <a:rPr lang="ru-RU" dirty="0" smtClean="0"/>
              <a:t>Роз-роз-роз – узоры рисует мороз,</a:t>
            </a:r>
            <a:br>
              <a:rPr lang="ru-RU" dirty="0" smtClean="0"/>
            </a:br>
            <a:r>
              <a:rPr lang="ru-RU" dirty="0" err="1" smtClean="0"/>
              <a:t>Пад-пад-пад</a:t>
            </a:r>
            <a:r>
              <a:rPr lang="ru-RU" dirty="0" smtClean="0"/>
              <a:t> – зимой один снегопад,</a:t>
            </a:r>
            <a:br>
              <a:rPr lang="ru-RU" dirty="0" smtClean="0"/>
            </a:br>
            <a:r>
              <a:rPr lang="ru-RU" dirty="0" err="1" smtClean="0"/>
              <a:t>Вик-вик-вик</a:t>
            </a:r>
            <a:r>
              <a:rPr lang="ru-RU" dirty="0" smtClean="0"/>
              <a:t> – дети лепят снеговик,</a:t>
            </a:r>
            <a:br>
              <a:rPr lang="ru-RU" dirty="0" smtClean="0"/>
            </a:br>
            <a:r>
              <a:rPr lang="ru-RU" dirty="0" smtClean="0"/>
              <a:t>Баба-баба-баба – красуется снежная баба,</a:t>
            </a:r>
            <a:br>
              <a:rPr lang="ru-RU" dirty="0" smtClean="0"/>
            </a:br>
            <a:r>
              <a:rPr lang="ru-RU" dirty="0" err="1" smtClean="0"/>
              <a:t>Ёд-ёд-ёд</a:t>
            </a:r>
            <a:r>
              <a:rPr lang="ru-RU" dirty="0" smtClean="0"/>
              <a:t> – лежит на речке лёд.</a:t>
            </a:r>
            <a:endParaRPr lang="ru-RU" dirty="0"/>
          </a:p>
        </p:txBody>
      </p:sp>
      <p:sp>
        <p:nvSpPr>
          <p:cNvPr id="4" name="Содержимое 3"/>
          <p:cNvSpPr>
            <a:spLocks noGrp="1"/>
          </p:cNvSpPr>
          <p:nvPr>
            <p:ph sz="half" idx="2"/>
          </p:nvPr>
        </p:nvSpPr>
        <p:spPr>
          <a:xfrm>
            <a:off x="4629150" y="440267"/>
            <a:ext cx="3886200" cy="5736696"/>
          </a:xfrm>
        </p:spPr>
        <p:txBody>
          <a:bodyPr>
            <a:normAutofit fontScale="40000" lnSpcReduction="20000"/>
          </a:bodyPr>
          <a:lstStyle/>
          <a:p>
            <a:pPr algn="ctr" fontAlgn="base">
              <a:buNone/>
            </a:pPr>
            <a:r>
              <a:rPr lang="ru-RU" b="1" dirty="0" smtClean="0"/>
              <a:t>Советуем Вам:</a:t>
            </a:r>
            <a:endParaRPr lang="ru-RU" dirty="0" smtClean="0"/>
          </a:p>
          <a:p>
            <a:pPr fontAlgn="base">
              <a:buNone/>
            </a:pPr>
            <a:r>
              <a:rPr lang="ru-RU" dirty="0" smtClean="0"/>
              <a:t/>
            </a:r>
            <a:br>
              <a:rPr lang="ru-RU" dirty="0" smtClean="0"/>
            </a:br>
            <a:r>
              <a:rPr lang="ru-RU" dirty="0" smtClean="0"/>
              <a:t>     Ежедневно</a:t>
            </a:r>
            <a:r>
              <a:rPr lang="ru-RU" dirty="0" smtClean="0"/>
              <a:t> </a:t>
            </a:r>
            <a:r>
              <a:rPr lang="ru-RU" u="sng" dirty="0" smtClean="0"/>
              <a:t>наблюдайте с ребенком</a:t>
            </a:r>
            <a:r>
              <a:rPr lang="ru-RU" dirty="0" smtClean="0"/>
              <a:t> за изменениями в погоде, отмечайте ее особенности (непостоянство, изменчивость). Напоминайте ребенку о зимних месяцах, их последовательности. Наблюдайте за зимующими птицами, живущими в городе, подкармливайте их. Рассказывайте о зимних видах спорта. Наблюдайте за снегоуборочной техникой.</a:t>
            </a:r>
          </a:p>
          <a:p>
            <a:pPr fontAlgn="base">
              <a:buNone/>
            </a:pPr>
            <a:r>
              <a:rPr lang="ru-RU" u="sng" dirty="0" smtClean="0"/>
              <a:t>             Поиграйте </a:t>
            </a:r>
            <a:r>
              <a:rPr lang="ru-RU" u="sng" dirty="0" smtClean="0"/>
              <a:t>с ребенком в игру:</a:t>
            </a:r>
            <a:r>
              <a:rPr lang="ru-RU" dirty="0" smtClean="0"/>
              <a:t> «В каких словах спряталось слово «снег»?» (побуждайте ребенка назвать как можно больше «снежных» слов: снегопад, снегурочка, снеговик, снежок, снежинка и т.д.)</a:t>
            </a:r>
          </a:p>
          <a:p>
            <a:pPr fontAlgn="base">
              <a:buNone/>
            </a:pPr>
            <a:r>
              <a:rPr lang="ru-RU" u="sng" dirty="0" smtClean="0"/>
              <a:t>           Прочитайте </a:t>
            </a:r>
            <a:r>
              <a:rPr lang="ru-RU" u="sng" dirty="0" smtClean="0"/>
              <a:t>ребенку:</a:t>
            </a:r>
            <a:r>
              <a:rPr lang="ru-RU" dirty="0" smtClean="0"/>
              <a:t/>
            </a:r>
            <a:br>
              <a:rPr lang="ru-RU" dirty="0" smtClean="0"/>
            </a:br>
            <a:r>
              <a:rPr lang="ru-RU" dirty="0" smtClean="0"/>
              <a:t>Стихи </a:t>
            </a:r>
            <a:r>
              <a:rPr lang="ru-RU" dirty="0" err="1" smtClean="0"/>
              <a:t>Е.Явецкой</a:t>
            </a:r>
            <a:r>
              <a:rPr lang="ru-RU" dirty="0" smtClean="0"/>
              <a:t> «Зима-рукодельница», </a:t>
            </a:r>
            <a:r>
              <a:rPr lang="ru-RU" dirty="0" err="1" smtClean="0"/>
              <a:t>И.Мазнина</a:t>
            </a:r>
            <a:r>
              <a:rPr lang="ru-RU" dirty="0" smtClean="0"/>
              <a:t> «Зима», С.Михалкова «Белые стихи». Сказку С.Маршака «12 месяцев», русские народные сказки «</a:t>
            </a:r>
            <a:r>
              <a:rPr lang="ru-RU" dirty="0" err="1" smtClean="0"/>
              <a:t>Морозко</a:t>
            </a:r>
            <a:r>
              <a:rPr lang="ru-RU" dirty="0" smtClean="0"/>
              <a:t>», «Зимовье зверей». Рассказы Н.Сладкова «Суд над декабрем», «Под снегом», </a:t>
            </a:r>
            <a:r>
              <a:rPr lang="ru-RU" dirty="0" err="1" smtClean="0"/>
              <a:t>Г.Скребицкого</a:t>
            </a:r>
            <a:r>
              <a:rPr lang="ru-RU" dirty="0" smtClean="0"/>
              <a:t> «Белая шубка»</a:t>
            </a:r>
          </a:p>
          <a:p>
            <a:pPr fontAlgn="base">
              <a:buNone/>
            </a:pPr>
            <a:r>
              <a:rPr lang="ru-RU" u="sng" dirty="0" smtClean="0"/>
              <a:t>           Обсудите </a:t>
            </a:r>
            <a:r>
              <a:rPr lang="ru-RU" u="sng" dirty="0" smtClean="0"/>
              <a:t>с ребенком значение пословиц:</a:t>
            </a:r>
            <a:r>
              <a:rPr lang="ru-RU" dirty="0" smtClean="0"/>
              <a:t/>
            </a:r>
            <a:br>
              <a:rPr lang="ru-RU" dirty="0" smtClean="0"/>
            </a:br>
            <a:r>
              <a:rPr lang="ru-RU" dirty="0" smtClean="0"/>
              <a:t>Готовь летом сани, а зимой телегу.</a:t>
            </a:r>
            <a:br>
              <a:rPr lang="ru-RU" dirty="0" smtClean="0"/>
            </a:br>
            <a:r>
              <a:rPr lang="ru-RU" dirty="0" smtClean="0"/>
              <a:t>Зима лодыря морозит.</a:t>
            </a:r>
            <a:br>
              <a:rPr lang="ru-RU" dirty="0" smtClean="0"/>
            </a:br>
            <a:r>
              <a:rPr lang="ru-RU" dirty="0" smtClean="0"/>
              <a:t>Не пугай, зима: придёт весна.</a:t>
            </a:r>
            <a:br>
              <a:rPr lang="ru-RU" dirty="0" smtClean="0"/>
            </a:br>
            <a:r>
              <a:rPr lang="ru-RU" dirty="0" smtClean="0"/>
              <a:t>Мороз невелик, да стоять не велит.</a:t>
            </a:r>
            <a:br>
              <a:rPr lang="ru-RU" dirty="0" smtClean="0"/>
            </a:br>
            <a:r>
              <a:rPr lang="ru-RU" dirty="0" smtClean="0"/>
              <a:t>Новый год — к весне поворот.</a:t>
            </a:r>
            <a:br>
              <a:rPr lang="ru-RU" dirty="0" smtClean="0"/>
            </a:br>
            <a:r>
              <a:rPr lang="ru-RU" dirty="0" smtClean="0"/>
              <a:t>Декабрь снежный и холодный — будет и год плодородный.</a:t>
            </a:r>
            <a:br>
              <a:rPr lang="ru-RU" dirty="0" smtClean="0"/>
            </a:br>
            <a:r>
              <a:rPr lang="ru-RU" dirty="0" smtClean="0"/>
              <a:t>Декабрь глаз снегами тешит, да ухо морозом рвет.</a:t>
            </a:r>
            <a:br>
              <a:rPr lang="ru-RU" dirty="0" smtClean="0"/>
            </a:br>
            <a:r>
              <a:rPr lang="ru-RU" dirty="0" smtClean="0"/>
              <a:t>Декабрь год кончает, а зиму начинает.</a:t>
            </a:r>
          </a:p>
          <a:p>
            <a:pPr fontAlgn="base">
              <a:buNone/>
            </a:pPr>
            <a:r>
              <a:rPr lang="ru-RU" u="sng" dirty="0" smtClean="0"/>
              <a:t>              Посмотрите </a:t>
            </a:r>
            <a:r>
              <a:rPr lang="ru-RU" u="sng" dirty="0" smtClean="0"/>
              <a:t>мультфильмы:</a:t>
            </a:r>
            <a:r>
              <a:rPr lang="ru-RU" dirty="0" smtClean="0"/>
              <a:t/>
            </a:r>
            <a:br>
              <a:rPr lang="ru-RU" dirty="0" smtClean="0"/>
            </a:br>
            <a:r>
              <a:rPr lang="ru-RU" dirty="0" smtClean="0"/>
              <a:t>«Зимняя сказка» </a:t>
            </a:r>
            <a:r>
              <a:rPr lang="ru-RU" dirty="0" err="1" smtClean="0"/>
              <a:t>Союзмультфильм</a:t>
            </a:r>
            <a:r>
              <a:rPr lang="ru-RU" dirty="0" smtClean="0"/>
              <a:t>, 1945 г.</a:t>
            </a:r>
            <a:br>
              <a:rPr lang="ru-RU" dirty="0" smtClean="0"/>
            </a:br>
            <a:r>
              <a:rPr lang="ru-RU" dirty="0" smtClean="0"/>
              <a:t>«Девочка и зайцы» </a:t>
            </a:r>
            <a:r>
              <a:rPr lang="ru-RU" dirty="0" err="1" smtClean="0"/>
              <a:t>Киевнаучфильм</a:t>
            </a:r>
            <a:r>
              <a:rPr lang="ru-RU" dirty="0" smtClean="0"/>
              <a:t>, 1985 г.</a:t>
            </a:r>
            <a:br>
              <a:rPr lang="ru-RU" dirty="0" smtClean="0"/>
            </a:br>
            <a:r>
              <a:rPr lang="ru-RU" dirty="0" smtClean="0"/>
              <a:t>«Двенадцать месяцев» </a:t>
            </a:r>
            <a:r>
              <a:rPr lang="ru-RU" dirty="0" err="1" smtClean="0"/>
              <a:t>Союзмультфильм</a:t>
            </a:r>
            <a:r>
              <a:rPr lang="ru-RU" dirty="0" smtClean="0"/>
              <a:t>, 1956 г.</a:t>
            </a:r>
            <a:br>
              <a:rPr lang="ru-RU" dirty="0" smtClean="0"/>
            </a:br>
            <a:r>
              <a:rPr lang="ru-RU" dirty="0" smtClean="0"/>
              <a:t>«Новогодняя сказка» </a:t>
            </a:r>
            <a:r>
              <a:rPr lang="ru-RU" dirty="0" err="1" smtClean="0"/>
              <a:t>Союзмультфильм</a:t>
            </a:r>
            <a:r>
              <a:rPr lang="ru-RU" dirty="0" smtClean="0"/>
              <a:t>, 1972 г.</a:t>
            </a:r>
            <a:br>
              <a:rPr lang="ru-RU" dirty="0" smtClean="0"/>
            </a:br>
            <a:r>
              <a:rPr lang="ru-RU" dirty="0" smtClean="0"/>
              <a:t>«Зимняя сказка» Экран, 1981 г.</a:t>
            </a:r>
            <a:br>
              <a:rPr lang="ru-RU" dirty="0" smtClean="0"/>
            </a:br>
            <a:r>
              <a:rPr lang="ru-RU" dirty="0" smtClean="0"/>
              <a:t>«Первая зима» </a:t>
            </a:r>
            <a:r>
              <a:rPr lang="ru-RU" dirty="0" err="1" smtClean="0"/>
              <a:t>Киевнаучфильм</a:t>
            </a:r>
            <a:r>
              <a:rPr lang="ru-RU" dirty="0" smtClean="0"/>
              <a:t>, 1978 г.</a:t>
            </a:r>
          </a:p>
          <a:p>
            <a:endParaRPr lang="ru-RU" dirty="0"/>
          </a:p>
        </p:txBody>
      </p:sp>
      <p:pic>
        <p:nvPicPr>
          <p:cNvPr id="80898" name="Picture 2" descr="https://avatars.mds.yandex.net/get-pdb/1757027/b866e4fc-3485-4f1f-b9f6-4d1e62846b57/s1200?webp=false"/>
          <p:cNvPicPr>
            <a:picLocks noChangeAspect="1" noChangeArrowheads="1"/>
          </p:cNvPicPr>
          <p:nvPr/>
        </p:nvPicPr>
        <p:blipFill>
          <a:blip r:embed="rId2" cstate="print"/>
          <a:srcRect/>
          <a:stretch>
            <a:fillRect/>
          </a:stretch>
        </p:blipFill>
        <p:spPr bwMode="auto">
          <a:xfrm>
            <a:off x="1921934" y="5090611"/>
            <a:ext cx="3178174" cy="2237757"/>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871007"/>
          </a:xfrm>
        </p:spPr>
        <p:txBody>
          <a:bodyPr/>
          <a:lstStyle/>
          <a:p>
            <a:r>
              <a:rPr lang="ru-RU" dirty="0" smtClean="0"/>
              <a:t>Вкусно и полезно</a:t>
            </a:r>
            <a:endParaRPr lang="ru-RU" dirty="0"/>
          </a:p>
        </p:txBody>
      </p:sp>
      <p:sp>
        <p:nvSpPr>
          <p:cNvPr id="3" name="Содержимое 2"/>
          <p:cNvSpPr>
            <a:spLocks noGrp="1"/>
          </p:cNvSpPr>
          <p:nvPr>
            <p:ph sz="half" idx="1"/>
          </p:nvPr>
        </p:nvSpPr>
        <p:spPr>
          <a:xfrm>
            <a:off x="628650" y="1176867"/>
            <a:ext cx="3886200" cy="5000096"/>
          </a:xfrm>
        </p:spPr>
        <p:txBody>
          <a:bodyPr/>
          <a:lstStyle/>
          <a:p>
            <a:pPr>
              <a:buNone/>
            </a:pPr>
            <a:r>
              <a:rPr lang="ru-RU" b="1" dirty="0" smtClean="0"/>
              <a:t>        </a:t>
            </a:r>
            <a:r>
              <a:rPr lang="ru-RU" b="1" dirty="0" err="1" smtClean="0"/>
              <a:t>Кускус</a:t>
            </a:r>
            <a:r>
              <a:rPr lang="ru-RU" b="1" dirty="0" smtClean="0"/>
              <a:t> </a:t>
            </a:r>
            <a:r>
              <a:rPr lang="ru-RU" b="1" dirty="0" smtClean="0"/>
              <a:t>на </a:t>
            </a:r>
            <a:r>
              <a:rPr lang="ru-RU" b="1" dirty="0" smtClean="0"/>
              <a:t>молоке</a:t>
            </a:r>
          </a:p>
          <a:p>
            <a:pPr>
              <a:buNone/>
            </a:pPr>
            <a:endParaRPr lang="ru-RU" b="1" dirty="0" smtClean="0"/>
          </a:p>
          <a:p>
            <a:endParaRPr lang="ru-RU" dirty="0"/>
          </a:p>
        </p:txBody>
      </p:sp>
      <p:sp>
        <p:nvSpPr>
          <p:cNvPr id="4" name="Содержимое 3"/>
          <p:cNvSpPr>
            <a:spLocks noGrp="1"/>
          </p:cNvSpPr>
          <p:nvPr>
            <p:ph sz="half" idx="2"/>
          </p:nvPr>
        </p:nvSpPr>
        <p:spPr>
          <a:xfrm>
            <a:off x="4629150" y="1185333"/>
            <a:ext cx="3886200" cy="4991630"/>
          </a:xfrm>
        </p:spPr>
        <p:txBody>
          <a:bodyPr/>
          <a:lstStyle/>
          <a:p>
            <a:pPr fontAlgn="t"/>
            <a:r>
              <a:rPr lang="ru-RU" b="1" dirty="0" smtClean="0"/>
              <a:t>Нам понадобится:</a:t>
            </a:r>
          </a:p>
          <a:p>
            <a:pPr fontAlgn="t"/>
            <a:r>
              <a:rPr lang="ru-RU" dirty="0" smtClean="0"/>
              <a:t>1/2 ст. </a:t>
            </a:r>
            <a:r>
              <a:rPr lang="ru-RU" dirty="0" err="1" smtClean="0"/>
              <a:t>кускуса</a:t>
            </a:r>
            <a:endParaRPr lang="ru-RU" dirty="0" smtClean="0"/>
          </a:p>
          <a:p>
            <a:pPr fontAlgn="t"/>
            <a:r>
              <a:rPr lang="ru-RU" dirty="0" smtClean="0"/>
              <a:t>1 ч.л. сахара</a:t>
            </a:r>
          </a:p>
          <a:p>
            <a:pPr fontAlgn="t"/>
            <a:r>
              <a:rPr lang="ru-RU" dirty="0" smtClean="0"/>
              <a:t>500 мл. молока</a:t>
            </a:r>
          </a:p>
          <a:p>
            <a:pPr fontAlgn="t"/>
            <a:r>
              <a:rPr lang="ru-RU" dirty="0" smtClean="0"/>
              <a:t>8 г ванильного сахара</a:t>
            </a:r>
          </a:p>
          <a:p>
            <a:pPr fontAlgn="t"/>
            <a:r>
              <a:rPr lang="ru-RU" dirty="0" smtClean="0"/>
              <a:t>щепотка соли</a:t>
            </a:r>
          </a:p>
          <a:p>
            <a:pPr fontAlgn="t"/>
            <a:r>
              <a:rPr lang="ru-RU" dirty="0" smtClean="0"/>
              <a:t>сливочное масло по вкусу</a:t>
            </a:r>
          </a:p>
          <a:p>
            <a:pPr fontAlgn="t"/>
            <a:r>
              <a:rPr lang="ru-RU" dirty="0" smtClean="0"/>
              <a:t>сухофрукты по желанию</a:t>
            </a:r>
          </a:p>
          <a:p>
            <a:endParaRPr lang="ru-RU" dirty="0"/>
          </a:p>
        </p:txBody>
      </p:sp>
      <p:pic>
        <p:nvPicPr>
          <p:cNvPr id="2050" name="Picture 2" descr="Кускус на молоке"/>
          <p:cNvPicPr>
            <a:picLocks noChangeAspect="1" noChangeArrowheads="1"/>
          </p:cNvPicPr>
          <p:nvPr/>
        </p:nvPicPr>
        <p:blipFill>
          <a:blip r:embed="rId2"/>
          <a:srcRect/>
          <a:stretch>
            <a:fillRect/>
          </a:stretch>
        </p:blipFill>
        <p:spPr bwMode="auto">
          <a:xfrm>
            <a:off x="663576" y="1789113"/>
            <a:ext cx="3429000" cy="2571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ttps://avatars.mds.yandex.net/get-pdb/202366/a6468d7f-482c-4445-9b99-67a910c42184/s1200?webp=false"/>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5079" y="4516437"/>
            <a:ext cx="1977496" cy="197749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510117" y="479425"/>
            <a:ext cx="3886200" cy="1577975"/>
          </a:xfrm>
        </p:spPr>
        <p:txBody>
          <a:bodyPr>
            <a:normAutofit fontScale="62500" lnSpcReduction="20000"/>
          </a:bodyPr>
          <a:lstStyle/>
          <a:p>
            <a:pPr>
              <a:buNone/>
            </a:pPr>
            <a:r>
              <a:rPr lang="ru-RU" dirty="0" smtClean="0"/>
              <a:t>        1</a:t>
            </a:r>
            <a:r>
              <a:rPr lang="ru-RU" dirty="0" smtClean="0"/>
              <a:t>. Ингредиенты, которые понадобятся для каши.</a:t>
            </a:r>
            <a:endParaRPr lang="ru-RU" dirty="0"/>
          </a:p>
        </p:txBody>
      </p:sp>
      <p:sp>
        <p:nvSpPr>
          <p:cNvPr id="4" name="Содержимое 3"/>
          <p:cNvSpPr>
            <a:spLocks noGrp="1"/>
          </p:cNvSpPr>
          <p:nvPr>
            <p:ph sz="half" idx="2"/>
          </p:nvPr>
        </p:nvSpPr>
        <p:spPr>
          <a:xfrm>
            <a:off x="472017" y="3612092"/>
            <a:ext cx="3886200" cy="1484842"/>
          </a:xfrm>
        </p:spPr>
        <p:txBody>
          <a:bodyPr>
            <a:normAutofit fontScale="62500" lnSpcReduction="20000"/>
          </a:bodyPr>
          <a:lstStyle/>
          <a:p>
            <a:pPr>
              <a:buNone/>
            </a:pPr>
            <a:r>
              <a:rPr lang="ru-RU" dirty="0" smtClean="0"/>
              <a:t>         2</a:t>
            </a:r>
            <a:r>
              <a:rPr lang="ru-RU" dirty="0" smtClean="0"/>
              <a:t>. В небольшую кастрюлю или сотейник влить молоко и довести до кипения.</a:t>
            </a:r>
            <a:br>
              <a:rPr lang="ru-RU" dirty="0" smtClean="0"/>
            </a:br>
            <a:r>
              <a:rPr lang="ru-RU" dirty="0" smtClean="0"/>
              <a:t>Добавить соль, сахар, ванильный сахар и перемешать. Снять кастрюлю с молоком с плиты.</a:t>
            </a:r>
            <a:endParaRPr lang="ru-RU" dirty="0"/>
          </a:p>
        </p:txBody>
      </p:sp>
      <p:pic>
        <p:nvPicPr>
          <p:cNvPr id="83970" name="Picture 2" descr="Кускус на молоке - шаг 1"/>
          <p:cNvPicPr>
            <a:picLocks noChangeAspect="1" noChangeArrowheads="1"/>
          </p:cNvPicPr>
          <p:nvPr/>
        </p:nvPicPr>
        <p:blipFill>
          <a:blip r:embed="rId2"/>
          <a:srcRect/>
          <a:stretch>
            <a:fillRect/>
          </a:stretch>
        </p:blipFill>
        <p:spPr bwMode="auto">
          <a:xfrm>
            <a:off x="4846108" y="554037"/>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3972" name="Picture 4" descr="Кускус на молоке - шаг 2"/>
          <p:cNvPicPr>
            <a:picLocks noChangeAspect="1" noChangeArrowheads="1"/>
          </p:cNvPicPr>
          <p:nvPr/>
        </p:nvPicPr>
        <p:blipFill>
          <a:blip r:embed="rId3"/>
          <a:srcRect/>
          <a:stretch>
            <a:fillRect/>
          </a:stretch>
        </p:blipFill>
        <p:spPr bwMode="auto">
          <a:xfrm>
            <a:off x="4871509" y="3263370"/>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3974" name="Picture 6" descr="https://dosug-hall.ru/wp-content/uploads/2019/11/kisspng-chef-cartoon-cook-illustration-cooking-cooks-5a94fcf9cdf8a0.8783553415197135298437.png"/>
          <p:cNvPicPr>
            <a:picLocks noChangeAspect="1" noChangeArrowheads="1"/>
          </p:cNvPicPr>
          <p:nvPr/>
        </p:nvPicPr>
        <p:blipFill>
          <a:blip r:embed="rId4" cstate="print"/>
          <a:srcRect/>
          <a:stretch>
            <a:fillRect/>
          </a:stretch>
        </p:blipFill>
        <p:spPr bwMode="auto">
          <a:xfrm>
            <a:off x="1993777" y="940279"/>
            <a:ext cx="2579298" cy="2579298"/>
          </a:xfrm>
          <a:prstGeom prst="rect">
            <a:avLst/>
          </a:prstGeom>
          <a:noFill/>
        </p:spPr>
      </p:pic>
      <p:pic>
        <p:nvPicPr>
          <p:cNvPr id="83976" name="Picture 8" descr="https://pixy.org/src/460/thumbs350/460219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878743" y="4692081"/>
            <a:ext cx="1787422" cy="169146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candyshopkpop.ru/userfiles/Fallen_Autumn_Leaves_PNG_Clip_Art_Image.png"/>
          <p:cNvPicPr>
            <a:picLocks noChangeAspect="1" noChangeArrowheads="1"/>
          </p:cNvPicPr>
          <p:nvPr/>
        </p:nvPicPr>
        <p:blipFill>
          <a:blip r:embed="rId2" cstate="print"/>
          <a:srcRect/>
          <a:stretch>
            <a:fillRect/>
          </a:stretch>
        </p:blipFill>
        <p:spPr bwMode="auto">
          <a:xfrm>
            <a:off x="3269411" y="4071522"/>
            <a:ext cx="4175185" cy="2171097"/>
          </a:xfrm>
          <a:prstGeom prst="rect">
            <a:avLst/>
          </a:prstGeom>
          <a:noFill/>
        </p:spPr>
      </p:pic>
      <p:sp>
        <p:nvSpPr>
          <p:cNvPr id="2" name="Заголовок 1"/>
          <p:cNvSpPr>
            <a:spLocks noGrp="1"/>
          </p:cNvSpPr>
          <p:nvPr>
            <p:ph type="title"/>
          </p:nvPr>
        </p:nvSpPr>
        <p:spPr/>
        <p:txBody>
          <a:bodyPr/>
          <a:lstStyle/>
          <a:p>
            <a:r>
              <a:rPr lang="ru-RU" dirty="0" smtClean="0"/>
              <a:t>Осенние праздники </a:t>
            </a:r>
            <a:br>
              <a:rPr lang="ru-RU" dirty="0" smtClean="0"/>
            </a:br>
            <a:r>
              <a:rPr lang="ru-RU" dirty="0" smtClean="0"/>
              <a:t>в детском саду</a:t>
            </a:r>
            <a:endParaRPr lang="ru-RU" dirty="0"/>
          </a:p>
        </p:txBody>
      </p:sp>
      <p:sp>
        <p:nvSpPr>
          <p:cNvPr id="4" name="Содержимое 3"/>
          <p:cNvSpPr>
            <a:spLocks noGrp="1"/>
          </p:cNvSpPr>
          <p:nvPr>
            <p:ph sz="half" idx="2"/>
          </p:nvPr>
        </p:nvSpPr>
        <p:spPr/>
        <p:txBody>
          <a:bodyPr>
            <a:normAutofit fontScale="40000" lnSpcReduction="20000"/>
          </a:bodyPr>
          <a:lstStyle/>
          <a:p>
            <a:pPr algn="r">
              <a:buNone/>
            </a:pPr>
            <a:r>
              <a:rPr lang="ru-RU" dirty="0" smtClean="0"/>
              <a:t>Заглянул сегодня праздник в каждый дом,</a:t>
            </a:r>
          </a:p>
          <a:p>
            <a:pPr algn="r">
              <a:buNone/>
            </a:pPr>
            <a:r>
              <a:rPr lang="ru-RU" dirty="0" smtClean="0"/>
              <a:t>Потому что бродит осень за окном.</a:t>
            </a:r>
          </a:p>
          <a:p>
            <a:pPr algn="r">
              <a:buNone/>
            </a:pPr>
            <a:r>
              <a:rPr lang="ru-RU" dirty="0" smtClean="0"/>
              <a:t>Заглянул осенний праздник в детский сад,</a:t>
            </a:r>
          </a:p>
          <a:p>
            <a:pPr algn="r">
              <a:buNone/>
            </a:pPr>
            <a:r>
              <a:rPr lang="ru-RU" dirty="0" smtClean="0"/>
              <a:t>Чтоб порадовать и взрослых и ребят </a:t>
            </a:r>
          </a:p>
          <a:p>
            <a:pPr algn="just">
              <a:buNone/>
            </a:pPr>
            <a:r>
              <a:rPr lang="ru-RU" dirty="0" smtClean="0"/>
              <a:t>              Праздник осени в детском саду является одним из самых любимых  у нашей детворы. Воспитанники, как и их родители, получили много позитивных эмоций и впечатлений. Праздник осени - это всегда удивительные чудеса, волшебные краски, звонкий смех воспитанников,  море улыбок и веселья. </a:t>
            </a:r>
          </a:p>
          <a:p>
            <a:pPr algn="just">
              <a:buNone/>
            </a:pPr>
            <a:r>
              <a:rPr lang="ru-RU" dirty="0" smtClean="0"/>
              <a:t>             Красавица Осень заглянула на утренники в каждую группу: и к большим и к маленьким.  Никого не оставила без внимания, и дети ее встречали как дорогую гостью: с песнями, танцами, загадками, шутками и весельем.</a:t>
            </a:r>
          </a:p>
          <a:p>
            <a:pPr algn="just">
              <a:buNone/>
            </a:pPr>
            <a:r>
              <a:rPr lang="ru-RU" dirty="0" smtClean="0"/>
              <a:t>             Было радостно встречать и других сказочных персонажей, которые приходили к детям на праздник, да не с пустыми руками, а вкусными подарками: сочными яблоками, конфетами и пирогами. Сказочные персонажи порадовали играми, веселыми шутками и забавами.</a:t>
            </a:r>
          </a:p>
          <a:p>
            <a:pPr algn="just">
              <a:buNone/>
            </a:pPr>
            <a:r>
              <a:rPr lang="ru-RU" dirty="0" smtClean="0"/>
              <a:t>               Праздники доставили радость и удовольствие всем детям и взрослым.</a:t>
            </a:r>
          </a:p>
          <a:p>
            <a:endParaRPr lang="ru-RU" dirty="0"/>
          </a:p>
        </p:txBody>
      </p:sp>
      <p:pic>
        <p:nvPicPr>
          <p:cNvPr id="20482" name="Picture 2" descr="IMG_7562"/>
          <p:cNvPicPr>
            <a:picLocks noChangeAspect="1" noChangeArrowheads="1"/>
          </p:cNvPicPr>
          <p:nvPr/>
        </p:nvPicPr>
        <p:blipFill>
          <a:blip r:embed="rId3"/>
          <a:srcRect/>
          <a:stretch>
            <a:fillRect/>
          </a:stretch>
        </p:blipFill>
        <p:spPr bwMode="auto">
          <a:xfrm>
            <a:off x="443443" y="1532466"/>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4" name="Picture 4" descr="IMG_7565"/>
          <p:cNvPicPr>
            <a:picLocks noChangeAspect="1" noChangeArrowheads="1"/>
          </p:cNvPicPr>
          <p:nvPr/>
        </p:nvPicPr>
        <p:blipFill>
          <a:blip r:embed="rId4"/>
          <a:srcRect/>
          <a:stretch>
            <a:fillRect/>
          </a:stretch>
        </p:blipFill>
        <p:spPr bwMode="auto">
          <a:xfrm>
            <a:off x="2289175" y="2556934"/>
            <a:ext cx="190500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794" name="Picture 2" descr="http://zabavnik.club/wp-content/uploads/dobroy_oseni_5_04090243.png"/>
          <p:cNvPicPr>
            <a:picLocks noChangeAspect="1" noChangeArrowheads="1"/>
          </p:cNvPicPr>
          <p:nvPr/>
        </p:nvPicPr>
        <p:blipFill>
          <a:blip r:embed="rId5" cstate="print"/>
          <a:srcRect/>
          <a:stretch>
            <a:fillRect/>
          </a:stretch>
        </p:blipFill>
        <p:spPr bwMode="auto">
          <a:xfrm>
            <a:off x="307190" y="3386667"/>
            <a:ext cx="2622444" cy="3005666"/>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33917" y="369359"/>
            <a:ext cx="3886200" cy="1738841"/>
          </a:xfrm>
        </p:spPr>
        <p:txBody>
          <a:bodyPr/>
          <a:lstStyle/>
          <a:p>
            <a:pPr>
              <a:buNone/>
            </a:pPr>
            <a:r>
              <a:rPr lang="ru-RU" dirty="0" smtClean="0"/>
              <a:t>       3</a:t>
            </a:r>
            <a:r>
              <a:rPr lang="ru-RU" dirty="0" smtClean="0"/>
              <a:t>. Всыпать </a:t>
            </a:r>
            <a:r>
              <a:rPr lang="ru-RU" dirty="0" err="1" smtClean="0"/>
              <a:t>кускус</a:t>
            </a:r>
            <a:r>
              <a:rPr lang="ru-RU" dirty="0" smtClean="0"/>
              <a:t> в горячее молоко.</a:t>
            </a:r>
            <a:endParaRPr lang="ru-RU" dirty="0"/>
          </a:p>
        </p:txBody>
      </p:sp>
      <p:sp>
        <p:nvSpPr>
          <p:cNvPr id="4" name="Содержимое 3"/>
          <p:cNvSpPr>
            <a:spLocks noGrp="1"/>
          </p:cNvSpPr>
          <p:nvPr>
            <p:ph sz="half" idx="2"/>
          </p:nvPr>
        </p:nvSpPr>
        <p:spPr>
          <a:xfrm>
            <a:off x="455084" y="3327400"/>
            <a:ext cx="3886200" cy="2206096"/>
          </a:xfrm>
        </p:spPr>
        <p:txBody>
          <a:bodyPr/>
          <a:lstStyle/>
          <a:p>
            <a:pPr>
              <a:buNone/>
            </a:pPr>
            <a:r>
              <a:rPr lang="ru-RU" dirty="0" smtClean="0"/>
              <a:t>       4</a:t>
            </a:r>
            <a:r>
              <a:rPr lang="ru-RU" dirty="0" smtClean="0"/>
              <a:t>. Добавить сливочное масло и перемешать.</a:t>
            </a:r>
            <a:endParaRPr lang="ru-RU" dirty="0"/>
          </a:p>
        </p:txBody>
      </p:sp>
      <p:pic>
        <p:nvPicPr>
          <p:cNvPr id="84994" name="Picture 2" descr="Кускус на молоке - шаг 3"/>
          <p:cNvPicPr>
            <a:picLocks noChangeAspect="1" noChangeArrowheads="1"/>
          </p:cNvPicPr>
          <p:nvPr/>
        </p:nvPicPr>
        <p:blipFill>
          <a:blip r:embed="rId2"/>
          <a:srcRect/>
          <a:stretch>
            <a:fillRect/>
          </a:stretch>
        </p:blipFill>
        <p:spPr bwMode="auto">
          <a:xfrm>
            <a:off x="4888442" y="367771"/>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4996" name="Picture 4" descr="Кускус на молоке - шаг 4"/>
          <p:cNvPicPr>
            <a:picLocks noChangeAspect="1" noChangeArrowheads="1"/>
          </p:cNvPicPr>
          <p:nvPr/>
        </p:nvPicPr>
        <p:blipFill>
          <a:blip r:embed="rId3"/>
          <a:srcRect/>
          <a:stretch>
            <a:fillRect/>
          </a:stretch>
        </p:blipFill>
        <p:spPr bwMode="auto">
          <a:xfrm>
            <a:off x="4896909" y="3204103"/>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4998" name="Picture 6" descr="https://ua.all.biz/img/ua/catalog/2376805.jpe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508" y="1549400"/>
            <a:ext cx="1744133" cy="1744133"/>
          </a:xfrm>
          <a:prstGeom prst="rect">
            <a:avLst/>
          </a:prstGeom>
          <a:noFill/>
        </p:spPr>
      </p:pic>
      <p:pic>
        <p:nvPicPr>
          <p:cNvPr id="85000" name="Picture 8" descr="https://sc02.alicdn.com/kf/UTB87qgZKFfFXKJk43Ot760IPFXaR/935584352/UTB87qgZKFfFXKJk43Ot760IPFXaR.png"/>
          <p:cNvPicPr>
            <a:picLocks noChangeAspect="1" noChangeArrowheads="1"/>
          </p:cNvPicPr>
          <p:nvPr/>
        </p:nvPicPr>
        <p:blipFill>
          <a:blip r:embed="rId5" cstate="print"/>
          <a:srcRect/>
          <a:stretch>
            <a:fillRect/>
          </a:stretch>
        </p:blipFill>
        <p:spPr bwMode="auto">
          <a:xfrm>
            <a:off x="1248828" y="4910668"/>
            <a:ext cx="2107145" cy="1405466"/>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628650" y="508000"/>
            <a:ext cx="3886200" cy="2150533"/>
          </a:xfrm>
        </p:spPr>
        <p:txBody>
          <a:bodyPr>
            <a:normAutofit fontScale="85000" lnSpcReduction="10000"/>
          </a:bodyPr>
          <a:lstStyle/>
          <a:p>
            <a:pPr fontAlgn="t">
              <a:buNone/>
            </a:pPr>
            <a:r>
              <a:rPr lang="ru-RU" dirty="0" smtClean="0"/>
              <a:t>         5</a:t>
            </a:r>
            <a:r>
              <a:rPr lang="ru-RU" dirty="0" smtClean="0"/>
              <a:t>. Накрыть кастрюлю крышкой, настоять 5-10 минут и каша готова.</a:t>
            </a:r>
          </a:p>
          <a:p>
            <a:pPr>
              <a:buNone/>
            </a:pPr>
            <a:r>
              <a:rPr lang="ru-RU" dirty="0" smtClean="0"/>
              <a:t/>
            </a:r>
            <a:br>
              <a:rPr lang="ru-RU" dirty="0" smtClean="0"/>
            </a:br>
            <a:endParaRPr lang="ru-RU" dirty="0"/>
          </a:p>
        </p:txBody>
      </p:sp>
      <p:sp>
        <p:nvSpPr>
          <p:cNvPr id="4" name="Содержимое 3"/>
          <p:cNvSpPr>
            <a:spLocks noGrp="1"/>
          </p:cNvSpPr>
          <p:nvPr>
            <p:ph sz="half" idx="2"/>
          </p:nvPr>
        </p:nvSpPr>
        <p:spPr>
          <a:xfrm>
            <a:off x="539750" y="3869265"/>
            <a:ext cx="3886200" cy="1630363"/>
          </a:xfrm>
        </p:spPr>
        <p:txBody>
          <a:bodyPr>
            <a:normAutofit fontScale="85000" lnSpcReduction="10000"/>
          </a:bodyPr>
          <a:lstStyle/>
          <a:p>
            <a:pPr>
              <a:buNone/>
            </a:pPr>
            <a:r>
              <a:rPr lang="ru-RU" dirty="0" smtClean="0"/>
              <a:t>         6</a:t>
            </a:r>
            <a:r>
              <a:rPr lang="ru-RU" dirty="0" smtClean="0"/>
              <a:t>. Подавать </a:t>
            </a:r>
            <a:r>
              <a:rPr lang="ru-RU" dirty="0" err="1" smtClean="0"/>
              <a:t>кускус</a:t>
            </a:r>
            <a:r>
              <a:rPr lang="ru-RU" dirty="0" smtClean="0"/>
              <a:t> на молоке тёплым. По желанию можно добавить любые сухофрукты.</a:t>
            </a:r>
            <a:br>
              <a:rPr lang="ru-RU" dirty="0" smtClean="0"/>
            </a:br>
            <a:r>
              <a:rPr lang="ru-RU" dirty="0" smtClean="0"/>
              <a:t>Приятного аппетита!</a:t>
            </a:r>
            <a:endParaRPr lang="ru-RU" dirty="0"/>
          </a:p>
        </p:txBody>
      </p:sp>
      <p:pic>
        <p:nvPicPr>
          <p:cNvPr id="86018" name="Picture 2" descr="Кускус на молоке - шаг 5"/>
          <p:cNvPicPr>
            <a:picLocks noChangeAspect="1" noChangeArrowheads="1"/>
          </p:cNvPicPr>
          <p:nvPr/>
        </p:nvPicPr>
        <p:blipFill>
          <a:blip r:embed="rId2"/>
          <a:srcRect/>
          <a:stretch>
            <a:fillRect/>
          </a:stretch>
        </p:blipFill>
        <p:spPr bwMode="auto">
          <a:xfrm>
            <a:off x="5117042" y="520171"/>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6020" name="Picture 4" descr="Кускус на молоке - шаг 6"/>
          <p:cNvPicPr>
            <a:picLocks noChangeAspect="1" noChangeArrowheads="1"/>
          </p:cNvPicPr>
          <p:nvPr/>
        </p:nvPicPr>
        <p:blipFill>
          <a:blip r:embed="rId3"/>
          <a:srcRect/>
          <a:stretch>
            <a:fillRect/>
          </a:stretch>
        </p:blipFill>
        <p:spPr bwMode="auto">
          <a:xfrm>
            <a:off x="5032375" y="3237970"/>
            <a:ext cx="3429000"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6022" name="Picture 6" descr="https://pbs.twimg.com/media/DfMB44JWsAcUjAu.png:large"/>
          <p:cNvPicPr>
            <a:picLocks noChangeAspect="1" noChangeArrowheads="1"/>
          </p:cNvPicPr>
          <p:nvPr/>
        </p:nvPicPr>
        <p:blipFill>
          <a:blip r:embed="rId4" cstate="print"/>
          <a:srcRect/>
          <a:stretch>
            <a:fillRect/>
          </a:stretch>
        </p:blipFill>
        <p:spPr bwMode="auto">
          <a:xfrm>
            <a:off x="258791" y="1206289"/>
            <a:ext cx="4782209" cy="239110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www.hobobo.ru/assets/uploads/images/raskraski/2289-majskij-dozhd.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4000" y="287867"/>
            <a:ext cx="8568267" cy="6206066"/>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1710C8C-CFFE-4691-A1F5-ABE0CDC42B5B}"/>
              </a:ext>
            </a:extLst>
          </p:cNvPr>
          <p:cNvSpPr>
            <a:spLocks noGrp="1"/>
          </p:cNvSpPr>
          <p:nvPr>
            <p:ph type="title"/>
          </p:nvPr>
        </p:nvSpPr>
        <p:spPr/>
        <p:txBody>
          <a:bodyPr>
            <a:noAutofit/>
          </a:bodyPr>
          <a:lstStyle/>
          <a:p>
            <a:r>
              <a:rPr lang="ru-RU" sz="3600" dirty="0"/>
              <a:t>Ссылки на использованные материалы</a:t>
            </a:r>
          </a:p>
        </p:txBody>
      </p:sp>
      <p:sp>
        <p:nvSpPr>
          <p:cNvPr id="3" name="Объект 2">
            <a:extLst>
              <a:ext uri="{FF2B5EF4-FFF2-40B4-BE49-F238E27FC236}">
                <a16:creationId xmlns:a16="http://schemas.microsoft.com/office/drawing/2014/main" xmlns="" id="{4F599B25-B19F-48E9-95E9-2F5100EC3B94}"/>
              </a:ext>
            </a:extLst>
          </p:cNvPr>
          <p:cNvSpPr>
            <a:spLocks noGrp="1"/>
          </p:cNvSpPr>
          <p:nvPr>
            <p:ph idx="1"/>
          </p:nvPr>
        </p:nvSpPr>
        <p:spPr/>
        <p:txBody>
          <a:bodyPr>
            <a:normAutofit/>
          </a:bodyPr>
          <a:lstStyle/>
          <a:p>
            <a:r>
              <a:rPr lang="en-US" sz="2400" dirty="0">
                <a:hlinkClick r:id="rId2"/>
              </a:rPr>
              <a:t>https://avatars.mds.yandex.net/get-pdb/1748857/e61d933f-7842-438b-92f7-12a594c4461e/s1200?webp=false</a:t>
            </a:r>
            <a:endParaRPr lang="ru-RU" sz="2400" dirty="0"/>
          </a:p>
          <a:p>
            <a:r>
              <a:rPr lang="en-US" sz="2400" dirty="0">
                <a:hlinkClick r:id="rId3"/>
              </a:rPr>
              <a:t>https://avatanplus.com/files/resources/mid/5bddb00916c72166d9f7a385.png</a:t>
            </a:r>
            <a:endParaRPr lang="ru-RU" sz="2400" dirty="0"/>
          </a:p>
          <a:p>
            <a:r>
              <a:rPr lang="en-US" sz="2400" dirty="0">
                <a:hlinkClick r:id="rId4"/>
              </a:rPr>
              <a:t>https://i.pinimg.com/736x/00/4d/f6/004df6ca1222f6b5f48b6a3fde3749d8.jpg</a:t>
            </a:r>
            <a:endParaRPr lang="ru-RU" sz="2400" dirty="0"/>
          </a:p>
          <a:p>
            <a:r>
              <a:rPr lang="en-US" sz="2400" dirty="0">
                <a:hlinkClick r:id="rId5"/>
              </a:rPr>
              <a:t>https://viola62.ru/Autumn/images/118.png</a:t>
            </a:r>
            <a:endParaRPr lang="ru-RU" sz="2400" dirty="0"/>
          </a:p>
          <a:p>
            <a:r>
              <a:rPr lang="en-US" sz="2400" dirty="0">
                <a:hlinkClick r:id="rId6"/>
              </a:rPr>
              <a:t>http://images.vfl.ru/ii/1537020471/84101709/23347428.png</a:t>
            </a:r>
            <a:endParaRPr lang="ru-RU" sz="2400" dirty="0"/>
          </a:p>
          <a:p>
            <a:endParaRPr lang="ru-RU" dirty="0"/>
          </a:p>
        </p:txBody>
      </p:sp>
    </p:spTree>
    <p:extLst>
      <p:ext uri="{BB962C8B-B14F-4D97-AF65-F5344CB8AC3E}">
        <p14:creationId xmlns:p14="http://schemas.microsoft.com/office/powerpoint/2010/main" xmlns="" val="122231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Увлекательный мир!!!</a:t>
            </a:r>
            <a:endParaRPr lang="ru-RU" dirty="0"/>
          </a:p>
        </p:txBody>
      </p:sp>
      <p:pic>
        <p:nvPicPr>
          <p:cNvPr id="79874" name="Picture 2" descr="https://vospitateli-yanao.online/site/assets/files/1155/222.jpg"/>
          <p:cNvPicPr>
            <a:picLocks noChangeAspect="1" noChangeArrowheads="1"/>
          </p:cNvPicPr>
          <p:nvPr/>
        </p:nvPicPr>
        <p:blipFill>
          <a:blip r:embed="rId2"/>
          <a:srcRect/>
          <a:stretch>
            <a:fillRect/>
          </a:stretch>
        </p:blipFill>
        <p:spPr bwMode="auto">
          <a:xfrm>
            <a:off x="664234" y="1923690"/>
            <a:ext cx="7613925" cy="3756203"/>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Начало учебного года </a:t>
            </a:r>
            <a:br>
              <a:rPr lang="ru-RU" dirty="0" smtClean="0"/>
            </a:br>
            <a:r>
              <a:rPr lang="ru-RU" dirty="0" smtClean="0"/>
              <a:t>и спорт</a:t>
            </a:r>
            <a:endParaRPr lang="ru-RU" dirty="0"/>
          </a:p>
        </p:txBody>
      </p:sp>
      <p:sp>
        <p:nvSpPr>
          <p:cNvPr id="3" name="Содержимое 2"/>
          <p:cNvSpPr>
            <a:spLocks noGrp="1"/>
          </p:cNvSpPr>
          <p:nvPr>
            <p:ph sz="half" idx="1"/>
          </p:nvPr>
        </p:nvSpPr>
        <p:spPr>
          <a:xfrm>
            <a:off x="628650" y="1667933"/>
            <a:ext cx="3886200" cy="4509030"/>
          </a:xfrm>
        </p:spPr>
        <p:txBody>
          <a:bodyPr>
            <a:normAutofit fontScale="55000" lnSpcReduction="20000"/>
          </a:bodyPr>
          <a:lstStyle/>
          <a:p>
            <a:pPr algn="just">
              <a:buNone/>
            </a:pPr>
            <a:r>
              <a:rPr lang="ru-RU" dirty="0" smtClean="0"/>
              <a:t>            Воспитанники старшей и подготовительной групп приняли участие в спортивном мероприятии, посвященном Дню знаний и началу учебного года. Вместе с инструктором по физкультуре и мультипликационным героем Незнайкой ребята играли в подвижные игры с познавательным уклоном. Не обошлось в спорте и без загадок, шуточных стихов и соревнований, тоже посвященных познавательной деятельности. Ребята проверили свои силы и в физическом плане, и в умственном. Все наши воспитанники хорошо подготовлены по направлению физкультурному, и по направлению познавательному. Всем было весело и радостно в этот день. После окончания праздника дети долго делились своими впечатлениями и им хотелось продолжения.</a:t>
            </a:r>
            <a:endParaRPr lang="ru-RU" dirty="0"/>
          </a:p>
        </p:txBody>
      </p:sp>
      <p:pic>
        <p:nvPicPr>
          <p:cNvPr id="21506" name="Picture 2" descr="IMG_7028"/>
          <p:cNvPicPr>
            <a:picLocks noChangeAspect="1" noChangeArrowheads="1"/>
          </p:cNvPicPr>
          <p:nvPr/>
        </p:nvPicPr>
        <p:blipFill>
          <a:blip r:embed="rId2"/>
          <a:srcRect/>
          <a:stretch>
            <a:fillRect/>
          </a:stretch>
        </p:blipFill>
        <p:spPr bwMode="auto">
          <a:xfrm>
            <a:off x="4549775" y="1600200"/>
            <a:ext cx="1905000" cy="1428750"/>
          </a:xfrm>
          <a:prstGeom prst="rect">
            <a:avLst/>
          </a:prstGeom>
          <a:ln>
            <a:noFill/>
          </a:ln>
          <a:effectLst>
            <a:softEdge rad="112500"/>
          </a:effectLst>
        </p:spPr>
      </p:pic>
      <p:pic>
        <p:nvPicPr>
          <p:cNvPr id="21508" name="Picture 4" descr="IMG_7045"/>
          <p:cNvPicPr>
            <a:picLocks noChangeAspect="1" noChangeArrowheads="1"/>
          </p:cNvPicPr>
          <p:nvPr/>
        </p:nvPicPr>
        <p:blipFill>
          <a:blip r:embed="rId3"/>
          <a:srcRect/>
          <a:stretch>
            <a:fillRect/>
          </a:stretch>
        </p:blipFill>
        <p:spPr bwMode="auto">
          <a:xfrm>
            <a:off x="6547908" y="2159000"/>
            <a:ext cx="1905000" cy="1428750"/>
          </a:xfrm>
          <a:prstGeom prst="rect">
            <a:avLst/>
          </a:prstGeom>
          <a:ln>
            <a:noFill/>
          </a:ln>
          <a:effectLst>
            <a:softEdge rad="112500"/>
          </a:effectLst>
        </p:spPr>
      </p:pic>
      <p:pic>
        <p:nvPicPr>
          <p:cNvPr id="32770" name="Picture 2" descr="https://b1.culture.ru/c/800067.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61932" y="3770261"/>
            <a:ext cx="4143735" cy="1834671"/>
          </a:xfrm>
          <a:prstGeom prst="rect">
            <a:avLst/>
          </a:prstGeom>
          <a:noFill/>
        </p:spPr>
      </p:pic>
      <p:sp>
        <p:nvSpPr>
          <p:cNvPr id="32772" name="AutoShape 4" descr="https://pixelbrush.ru/uploads/posts/2012-09/1348371452_1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2774" name="Picture 6" descr="https://img2.freepng.ru/20180508/wvq/kisspng-decoupage-drawing-painting-child-5af25d7be7a759.5520225815258330839489.jpg"/>
          <p:cNvPicPr>
            <a:picLocks noChangeAspect="1" noChangeArrowheads="1"/>
          </p:cNvPicPr>
          <p:nvPr/>
        </p:nvPicPr>
        <p:blipFill>
          <a:blip r:embed="rId5" cstate="print">
            <a:clrChange>
              <a:clrFrom>
                <a:srgbClr val="EEEEEE"/>
              </a:clrFrom>
              <a:clrTo>
                <a:srgbClr val="EEEEEE">
                  <a:alpha val="0"/>
                </a:srgbClr>
              </a:clrTo>
            </a:clrChange>
          </a:blip>
          <a:srcRect/>
          <a:stretch>
            <a:fillRect/>
          </a:stretch>
        </p:blipFill>
        <p:spPr bwMode="auto">
          <a:xfrm>
            <a:off x="433361" y="4845579"/>
            <a:ext cx="1679071" cy="1529821"/>
          </a:xfrm>
          <a:prstGeom prst="rect">
            <a:avLst/>
          </a:prstGeom>
          <a:noFill/>
        </p:spPr>
      </p:pic>
      <p:pic>
        <p:nvPicPr>
          <p:cNvPr id="32776" name="Picture 8" descr="https://photoshop-kopona.com/uploads/posts/2018-08/1534776165_0-11.jpg"/>
          <p:cNvPicPr>
            <a:picLocks noChangeAspect="1" noChangeArrowheads="1"/>
          </p:cNvPicPr>
          <p:nvPr/>
        </p:nvPicPr>
        <p:blipFill>
          <a:blip r:embed="rId6" cstate="print">
            <a:clrChange>
              <a:clrFrom>
                <a:srgbClr val="EEEEEE"/>
              </a:clrFrom>
              <a:clrTo>
                <a:srgbClr val="EEEEEE">
                  <a:alpha val="0"/>
                </a:srgbClr>
              </a:clrTo>
            </a:clrChange>
          </a:blip>
          <a:srcRect/>
          <a:stretch>
            <a:fillRect/>
          </a:stretch>
        </p:blipFill>
        <p:spPr bwMode="auto">
          <a:xfrm>
            <a:off x="2314489" y="4974697"/>
            <a:ext cx="1505036" cy="1214438"/>
          </a:xfrm>
          <a:prstGeom prst="rect">
            <a:avLst/>
          </a:prstGeom>
          <a:noFill/>
        </p:spPr>
      </p:pic>
    </p:spTree>
  </p:cSld>
  <p:clrMapOvr>
    <a:masterClrMapping/>
  </p:clrMapOvr>
</p:sld>
</file>

<file path=ppt/theme/theme1.xml><?xml version="1.0" encoding="utf-8"?>
<a:theme xmlns:a="http://schemas.openxmlformats.org/drawingml/2006/main" name="Ось2">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Ось1.potx" id="{813B4576-2056-4D79-9287-C6708EFD8A8E}" vid="{FAF2706E-F412-42D5-A054-0C363A7CA8E0}"/>
    </a:ext>
  </a:extLst>
</a:theme>
</file>

<file path=docProps/app.xml><?xml version="1.0" encoding="utf-8"?>
<Properties xmlns="http://schemas.openxmlformats.org/officeDocument/2006/extended-properties" xmlns:vt="http://schemas.openxmlformats.org/officeDocument/2006/docPropsVTypes">
  <Template>Ось2</Template>
  <TotalTime>725</TotalTime>
  <Words>4823</Words>
  <Application>Microsoft Office PowerPoint</Application>
  <PresentationFormat>Экран (4:3)</PresentationFormat>
  <Paragraphs>425</Paragraphs>
  <Slides>73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73</vt:i4>
      </vt:variant>
    </vt:vector>
  </HeadingPairs>
  <TitlesOfParts>
    <vt:vector size="74" baseType="lpstr">
      <vt:lpstr>Ось2</vt:lpstr>
      <vt:lpstr>Газета для родителей «Березка»</vt:lpstr>
      <vt:lpstr>Содержание </vt:lpstr>
      <vt:lpstr>содержание</vt:lpstr>
      <vt:lpstr>Наши праздники</vt:lpstr>
      <vt:lpstr>День знаний  в средней группе </vt:lpstr>
      <vt:lpstr>День дошкольного работника</vt:lpstr>
      <vt:lpstr>Осенние праздники  в детском саду</vt:lpstr>
      <vt:lpstr>Увлекательный мир!!!</vt:lpstr>
      <vt:lpstr>Начало учебного года  и спорт</vt:lpstr>
      <vt:lpstr>Родительские собрания к новому учебному году</vt:lpstr>
      <vt:lpstr>Малыши и безопасность</vt:lpstr>
      <vt:lpstr>Безопасность на отдыхе</vt:lpstr>
      <vt:lpstr>Вопросы безопасности и поведения в ЧС</vt:lpstr>
      <vt:lpstr>Работа с сотрудниками ГИБДД</vt:lpstr>
      <vt:lpstr>Практическая тренировка по эвакуации при ЧС</vt:lpstr>
      <vt:lpstr>День  Тульской области</vt:lpstr>
      <vt:lpstr>Сбор урожая  на огороде</vt:lpstr>
      <vt:lpstr>Спартакиада – 2019!</vt:lpstr>
      <vt:lpstr>День парикмахера</vt:lpstr>
      <vt:lpstr>Мы – парикмахеры!</vt:lpstr>
      <vt:lpstr>Мир на всей планете!</vt:lpstr>
      <vt:lpstr>«Третий лишний!»</vt:lpstr>
      <vt:lpstr>День безопасности  на железной дороге</vt:lpstr>
      <vt:lpstr>Мы за безопасность!</vt:lpstr>
      <vt:lpstr>Все девчата хороши – веселимся от души!</vt:lpstr>
      <vt:lpstr>Ребята и зверята</vt:lpstr>
      <vt:lpstr>День врача</vt:lpstr>
      <vt:lpstr>Всемирный  день улыбки</vt:lpstr>
      <vt:lpstr>Экскурсия  «Вот моя улица!»</vt:lpstr>
      <vt:lpstr>Эффективные технологии развития речи дошкольников</vt:lpstr>
      <vt:lpstr>Осень золотая!</vt:lpstr>
      <vt:lpstr>Акция  «Поможем городской синичке»</vt:lpstr>
      <vt:lpstr>Выставка  «Народная игрушка»</vt:lpstr>
      <vt:lpstr>День рождения  М.Ю. Лермонтова</vt:lpstr>
      <vt:lpstr>День повара</vt:lpstr>
      <vt:lpstr>День рождения  Винни Пуха!</vt:lpstr>
      <vt:lpstr>Осенние фантазии!</vt:lpstr>
      <vt:lpstr>Мини-праздник «Мыльные пузыри».</vt:lpstr>
      <vt:lpstr>День знакомства с домашними животными</vt:lpstr>
      <vt:lpstr>Юные пожарные</vt:lpstr>
      <vt:lpstr>День детства</vt:lpstr>
      <vt:lpstr>Веселые колечки!</vt:lpstr>
      <vt:lpstr>Телевизионная игра «Я здоровье берегу – сам себе я помогу!»</vt:lpstr>
      <vt:lpstr>День военного разведчика.</vt:lpstr>
      <vt:lpstr>День памяти  С. Маршака</vt:lpstr>
      <vt:lpstr>День полиции</vt:lpstr>
      <vt:lpstr>Тематическое занятие ко Дню полиции</vt:lpstr>
      <vt:lpstr>День слепых</vt:lpstr>
      <vt:lpstr>В мире доброты</vt:lpstr>
      <vt:lpstr>Мир поход на большой круг, Если рядом с тобой друг!</vt:lpstr>
      <vt:lpstr>Чистота – залог здоровья!</vt:lpstr>
      <vt:lpstr>День доброты у малышей!</vt:lpstr>
      <vt:lpstr>День толерантности «Цветок дружбы».</vt:lpstr>
      <vt:lpstr>Малыши-крепыши!</vt:lpstr>
      <vt:lpstr>Всемирный день ребенка!</vt:lpstr>
      <vt:lpstr>Знакомьтесь, театр!</vt:lpstr>
      <vt:lpstr>Всемирный день приветствий!</vt:lpstr>
      <vt:lpstr>Международный день ребенка!</vt:lpstr>
      <vt:lpstr>День ребенка в 1 младшей группе!</vt:lpstr>
      <vt:lpstr>Выставка-конкурс, посвященная Дню Матери!</vt:lpstr>
      <vt:lpstr>День правовой помощи детям!</vt:lpstr>
      <vt:lpstr>Вечер, посвященный Дню Матери!</vt:lpstr>
      <vt:lpstr>Советует специалист</vt:lpstr>
      <vt:lpstr>Слайд 64</vt:lpstr>
      <vt:lpstr>Слайд 65</vt:lpstr>
      <vt:lpstr>Развивайка! «Ой, ты зимушка-зима»</vt:lpstr>
      <vt:lpstr>Слайд 67</vt:lpstr>
      <vt:lpstr>Вкусно и полезно</vt:lpstr>
      <vt:lpstr>Слайд 69</vt:lpstr>
      <vt:lpstr>Слайд 70</vt:lpstr>
      <vt:lpstr>Слайд 71</vt:lpstr>
      <vt:lpstr>Слайд 72</vt:lpstr>
      <vt:lpstr>Ссылки на использованные материалы</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Школьные</dc:title>
  <dc:creator>Надежда</dc:creator>
  <cp:lastModifiedBy>User</cp:lastModifiedBy>
  <cp:revision>146</cp:revision>
  <dcterms:created xsi:type="dcterms:W3CDTF">2019-07-30T16:07:19Z</dcterms:created>
  <dcterms:modified xsi:type="dcterms:W3CDTF">2020-01-13T12:35:49Z</dcterms:modified>
</cp:coreProperties>
</file>