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sldIdLst>
    <p:sldId id="256" r:id="rId3"/>
    <p:sldId id="257" r:id="rId4"/>
    <p:sldId id="258" r:id="rId5"/>
    <p:sldId id="282" r:id="rId6"/>
    <p:sldId id="270" r:id="rId7"/>
    <p:sldId id="278" r:id="rId8"/>
    <p:sldId id="283" r:id="rId9"/>
    <p:sldId id="260" r:id="rId10"/>
    <p:sldId id="274" r:id="rId11"/>
    <p:sldId id="275" r:id="rId12"/>
    <p:sldId id="276" r:id="rId13"/>
    <p:sldId id="277" r:id="rId14"/>
    <p:sldId id="280" r:id="rId15"/>
    <p:sldId id="281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45EA8"/>
    <a:srgbClr val="000099"/>
    <a:srgbClr val="CC0000"/>
    <a:srgbClr val="E7344F"/>
    <a:srgbClr val="A50021"/>
    <a:srgbClr val="000066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704" autoAdjust="0"/>
  </p:normalViewPr>
  <p:slideViewPr>
    <p:cSldViewPr>
      <p:cViewPr>
        <p:scale>
          <a:sx n="61" d="100"/>
          <a:sy n="61" d="100"/>
        </p:scale>
        <p:origin x="-165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742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1751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308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305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30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12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863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12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76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30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30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30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30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357562"/>
            <a:ext cx="5572164" cy="114300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6000768"/>
            <a:ext cx="7772400" cy="64294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000066"/>
                </a:solidFill>
                <a:effectLst/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844533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11/18/2016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3600" kern="1200" cap="none" baseline="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66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66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66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microsoft.com/office/2007/relationships/hdphoto" Target="../media/hdphoto2.wdp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87;&#1072;&#1084;&#1103;&#1090;&#1082;&#1072;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gzTvGuP9yy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gosuslugi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7.png"/><Relationship Id="rId2" Type="http://schemas.openxmlformats.org/officeDocument/2006/relationships/hyperlink" Target="http://youtu.be/tLWhCb9Nh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357406"/>
            <a:ext cx="8496944" cy="34163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54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государственных и муниципальных услуг в электронном виде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162731"/>
            <a:ext cx="936104" cy="101411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9863" y="1532972"/>
            <a:ext cx="3132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Получение заграничного паспорта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cs624817.vk.me/v624817332/2b072/Dd65Er-Xu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5" y="1761960"/>
            <a:ext cx="4500954" cy="2995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ackend9f0550607.dekalontour.com/uploads/vpisan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47623"/>
            <a:ext cx="5568553" cy="3252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02886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9863" y="1532972"/>
            <a:ext cx="3132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пенсионных накоплений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2972"/>
            <a:ext cx="4754563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bizlego.ml/attachments/Image/pensinoery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284985"/>
            <a:ext cx="5184576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575054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6529" y="1196752"/>
            <a:ext cx="403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налоговых задолженностей  и другие услуги 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03490"/>
            <a:ext cx="3960441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i.ss.lv/gallery/1/32/7917/computers-laptops-laptop-repair-1583281.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430248"/>
            <a:ext cx="4662232" cy="3167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1313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402397" y="2909839"/>
            <a:ext cx="2088232" cy="18873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0046" y="2659559"/>
            <a:ext cx="3176989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  <a:endParaRPr lang="ru-RU" sz="2200" b="1" cap="small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ФНС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73" y="3600369"/>
            <a:ext cx="2199582" cy="14986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57156" y="5283704"/>
            <a:ext cx="2401141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  <a:endParaRPr lang="ru-RU" sz="2200" b="1" cap="small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A50021"/>
              </a:buClr>
            </a:pPr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ПФР</a:t>
            </a:r>
            <a:endParaRPr lang="ru-RU" sz="2200" b="1" cap="sm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54" y="1284968"/>
            <a:ext cx="2453375" cy="135194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21941" y="5226730"/>
            <a:ext cx="18069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</a:t>
            </a:r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</a:t>
            </a:r>
          </a:p>
          <a:p>
            <a:pPr algn="ctr"/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ЖКХ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4" y="3632810"/>
            <a:ext cx="1983238" cy="13966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9" y="1691517"/>
            <a:ext cx="1810823" cy="10811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5281" y="2707612"/>
            <a:ext cx="2818935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ТРУД ВСЕМ</a:t>
            </a:r>
            <a:endParaRPr lang="ru-RU" sz="2200" b="1" cap="sm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83" y="1052736"/>
            <a:ext cx="1938461" cy="11089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26389" y="2155503"/>
            <a:ext cx="374441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общественных инициатив</a:t>
            </a:r>
          </a:p>
        </p:txBody>
      </p:sp>
      <p:sp>
        <p:nvSpPr>
          <p:cNvPr id="27" name="TextBox 11"/>
          <p:cNvSpPr txBox="1"/>
          <p:nvPr/>
        </p:nvSpPr>
        <p:spPr>
          <a:xfrm>
            <a:off x="1355701" y="4706121"/>
            <a:ext cx="6395823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50021"/>
              </a:buClr>
            </a:pPr>
            <a:r>
              <a:rPr lang="ru-RU" sz="4800" b="1" cap="small" dirty="0" smtClean="0">
                <a:solidFill>
                  <a:srgbClr val="A50021"/>
                </a:solidFill>
                <a:cs typeface="Arial" panose="020B0604020202020204" pitchFamily="34" charset="0"/>
              </a:rPr>
              <a:t>один пароль!</a:t>
            </a:r>
            <a:endParaRPr lang="ru-RU" sz="4800" b="1" cap="small" dirty="0">
              <a:solidFill>
                <a:srgbClr val="A5002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857" y="18385"/>
            <a:ext cx="8703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Учетная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электронного правительства является ключом входа в личный кабинет на других информационных ресурсах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Рисунок 6" descr="1.jpg"/>
          <p:cNvPicPr>
            <a:picLocks noChangeAspect="1" noChangeArrowheads="1"/>
          </p:cNvPicPr>
          <p:nvPr/>
        </p:nvPicPr>
        <p:blipFill>
          <a:blip r:embed="rId10" cstate="print"/>
          <a:srcRect l="16235" t="7407" r="17920" b="66267"/>
          <a:stretch>
            <a:fillRect/>
          </a:stretch>
        </p:blipFill>
        <p:spPr bwMode="auto">
          <a:xfrm>
            <a:off x="2071670" y="5357826"/>
            <a:ext cx="4714908" cy="10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285852" y="6427113"/>
            <a:ext cx="7072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Нижегородский портал </a:t>
            </a:r>
            <a:r>
              <a:rPr lang="ru-RU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государственных услуг</a:t>
            </a:r>
            <a:endParaRPr lang="ru-RU" sz="2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56738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47193" y="411922"/>
            <a:ext cx="6080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Пользуйтесь порталом государственных услуг</a:t>
            </a:r>
          </a:p>
          <a:p>
            <a:pPr algn="ctr"/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218" name="Picture 2" descr="http://synergy401k.com/wp-content/uploads/2014/04/bigstock-Happy-Group-Of-Executives-Poin-139893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" y="2081364"/>
            <a:ext cx="5505401" cy="3515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33144" y="2272504"/>
            <a:ext cx="3600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 государственные и муниципальные услуги с каждым днем становится </a:t>
            </a:r>
            <a:r>
              <a:rPr lang="ru-RU" sz="30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проще</a:t>
            </a:r>
            <a:endParaRPr lang="ru-RU" sz="30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85551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0166" y="3357562"/>
            <a:ext cx="6286544" cy="1714512"/>
          </a:xfrm>
        </p:spPr>
        <p:txBody>
          <a:bodyPr>
            <a:noAutofit/>
          </a:bodyPr>
          <a:lstStyle/>
          <a:p>
            <a:r>
              <a:rPr lang="ru-RU" sz="4000" dirty="0" smtClean="0">
                <a:hlinkClick r:id="rId2" action="ppaction://hlinkfile"/>
              </a:rPr>
              <a:t>Памятка о преимуществах и порядке получения государственных и муниципальных услуг в электронной форме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162731"/>
            <a:ext cx="936104" cy="1014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8678" y="1441452"/>
            <a:ext cx="1985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многофункциональном центре (МФЦ)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58678" y="5006024"/>
            <a:ext cx="2330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Порталы </a:t>
            </a:r>
            <a:r>
              <a:rPr lang="ru-RU" sz="1600" b="1" dirty="0"/>
              <a:t>государственных </a:t>
            </a:r>
            <a:r>
              <a:rPr lang="ru-RU" sz="1600" b="1" dirty="0" smtClean="0"/>
              <a:t>и муниципальных услуг</a:t>
            </a:r>
            <a:endParaRPr 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5875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02" y="1176843"/>
            <a:ext cx="2157203" cy="111399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reflection stA="0" endPos="0" dist="50800" dir="5400000" sy="-100000" algn="bl" rotWithShape="0"/>
          </a:effectLst>
        </p:spPr>
      </p:pic>
      <p:sp>
        <p:nvSpPr>
          <p:cNvPr id="10" name="Стрелка вправо 9"/>
          <p:cNvSpPr/>
          <p:nvPr/>
        </p:nvSpPr>
        <p:spPr>
          <a:xfrm rot="20063658">
            <a:off x="2434391" y="2364230"/>
            <a:ext cx="1774760" cy="3613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84062" y="16273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получения государственных и муниципальных услуг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1292" y="285440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Орган государственной власти или орган местного самоуправления</a:t>
            </a:r>
            <a:endParaRPr lang="ru-RU" sz="16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02" y="2989825"/>
            <a:ext cx="2210934" cy="1177580"/>
          </a:xfrm>
          <a:prstGeom prst="rect">
            <a:avLst/>
          </a:prstGeom>
          <a:ln>
            <a:solidFill>
              <a:srgbClr val="145EA8"/>
            </a:solidFill>
          </a:ln>
        </p:spPr>
      </p:pic>
      <p:sp>
        <p:nvSpPr>
          <p:cNvPr id="16" name="Стрелка вправо 15"/>
          <p:cNvSpPr/>
          <p:nvPr/>
        </p:nvSpPr>
        <p:spPr>
          <a:xfrm>
            <a:off x="2455703" y="3420557"/>
            <a:ext cx="1840973" cy="3613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420336">
            <a:off x="2363635" y="4499105"/>
            <a:ext cx="1942212" cy="3613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02" y="4771210"/>
            <a:ext cx="2210934" cy="127567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34368"/>
            <a:ext cx="2104159" cy="2459182"/>
          </a:xfrm>
          <a:prstGeom prst="rect">
            <a:avLst/>
          </a:prstGeom>
        </p:spPr>
      </p:pic>
      <p:pic>
        <p:nvPicPr>
          <p:cNvPr id="25602" name="Picture 2" descr="http://wyksa.ru/news/data/upimages/foto-administratsii-001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3000372"/>
            <a:ext cx="2214578" cy="124440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83013335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8979"/>
            <a:ext cx="1449404" cy="8185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" y="1435331"/>
            <a:ext cx="1406920" cy="7414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" y="5974618"/>
            <a:ext cx="1449404" cy="74143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475656" y="11663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получения государственных и муниципальных услуг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8187" y="1435331"/>
            <a:ext cx="7400035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39563" y="1578041"/>
            <a:ext cx="6928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Упрощение процедур взаимодействия граждан и </a:t>
            </a:r>
            <a:r>
              <a:rPr lang="ru-RU" b="1" dirty="0" smtClean="0">
                <a:solidFill>
                  <a:schemeClr val="dk1"/>
                </a:solidFill>
              </a:rPr>
              <a:t>органов власти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8187" y="2201226"/>
            <a:ext cx="7400035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19843" y="2343936"/>
            <a:ext cx="7977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>Повышение открытости и эффективности деятельности органов власти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61223" y="6017960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98403" y="6160670"/>
            <a:ext cx="6884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>Повышение качества жизни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8342" y="2972826"/>
            <a:ext cx="7400035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93311" y="2935993"/>
            <a:ext cx="7344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Возможность получения услуг без лишних временных и финансовых затрат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48187" y="4523769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611470" y="4666479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Возможность </a:t>
            </a:r>
            <a:r>
              <a:rPr lang="ru-RU" b="1" dirty="0" smtClean="0">
                <a:solidFill>
                  <a:schemeClr val="dk1"/>
                </a:solidFill>
              </a:rPr>
              <a:t>онлайн оплаты пошлин, штрафов, налогов</a:t>
            </a:r>
            <a:endParaRPr lang="ru-RU" b="1" dirty="0">
              <a:solidFill>
                <a:schemeClr val="dk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" y="4422959"/>
            <a:ext cx="1449404" cy="7555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27571"/>
            <a:ext cx="1449404" cy="745267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1578342" y="5259202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639563" y="530577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Оценка качества оказания </a:t>
            </a:r>
            <a:r>
              <a:rPr lang="ru-RU" b="1" dirty="0" smtClean="0">
                <a:solidFill>
                  <a:schemeClr val="dk1"/>
                </a:solidFill>
              </a:rPr>
              <a:t>государственных и муниципальных услуг</a:t>
            </a:r>
            <a:endParaRPr lang="ru-RU" b="1" dirty="0">
              <a:solidFill>
                <a:schemeClr val="dk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" y="5265426"/>
            <a:ext cx="1449404" cy="684077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1561224" y="3751590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38"/>
            <a:ext cx="1449404" cy="73350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548187" y="3751590"/>
            <a:ext cx="7603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>Получение услуг с домашнего компьютера, мобильных устройств: планшетов, мобильных телефонов</a:t>
            </a:r>
            <a:endParaRPr lang="ru-RU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637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195513" y="44450"/>
            <a:ext cx="6948487" cy="1098534"/>
          </a:xfrm>
        </p:spPr>
        <p:txBody>
          <a:bodyPr anchor="b"/>
          <a:lstStyle/>
          <a:p>
            <a:pPr eaLnBrk="1" hangingPunct="1"/>
            <a:r>
              <a:rPr lang="ru-RU" sz="2400" dirty="0" smtClean="0">
                <a:hlinkClick r:id="rId2"/>
              </a:rPr>
              <a:t>Справочная информация о Едином портале </a:t>
            </a:r>
            <a:r>
              <a:rPr lang="ru-RU" sz="2400" dirty="0" err="1" smtClean="0">
                <a:hlinkClick r:id="rId2"/>
              </a:rPr>
              <a:t>госуслуг</a:t>
            </a:r>
            <a:endParaRPr lang="ru-RU" sz="2400" b="1" dirty="0" smtClean="0">
              <a:solidFill>
                <a:srgbClr val="AA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 flipH="1">
            <a:off x="0" y="1556792"/>
            <a:ext cx="9144000" cy="1"/>
          </a:xfrm>
          <a:prstGeom prst="line">
            <a:avLst/>
          </a:prstGeom>
          <a:ln w="171450" cmpd="sng">
            <a:gradFill flip="none" rotWithShape="1">
              <a:gsLst>
                <a:gs pos="50000">
                  <a:srgbClr val="00B0F0"/>
                </a:gs>
                <a:gs pos="5000">
                  <a:srgbClr val="00B0F0">
                    <a:alpha val="0"/>
                  </a:srgbClr>
                </a:gs>
              </a:gsLst>
              <a:lin ang="27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06388" y="6237288"/>
            <a:ext cx="856773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Picture 3" descr="C:\Users\Latypov_rh\Desktop\Портал государственных услуг Российской Федерации-1455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2205038"/>
            <a:ext cx="67167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1"/>
          <p:cNvSpPr>
            <a:spLocks noChangeArrowheads="1"/>
          </p:cNvSpPr>
          <p:nvPr/>
        </p:nvSpPr>
        <p:spPr bwMode="auto">
          <a:xfrm>
            <a:off x="3351213" y="1720850"/>
            <a:ext cx="287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hlinkClick r:id="rId4"/>
              </a:rPr>
              <a:t>http://www.gosuslugi.ru </a:t>
            </a:r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" y="115888"/>
            <a:ext cx="2286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6" y="1413111"/>
            <a:ext cx="2664296" cy="1664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48" y="1413110"/>
            <a:ext cx="2646449" cy="1664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71" y="1413111"/>
            <a:ext cx="2664296" cy="1664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6" y="4005399"/>
            <a:ext cx="2664296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48" y="4005399"/>
            <a:ext cx="2664840" cy="16503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88" y="3975137"/>
            <a:ext cx="2664296" cy="1676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99549" y="3237840"/>
            <a:ext cx="250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838" y="3237840"/>
            <a:ext cx="266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защита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3191673"/>
            <a:ext cx="279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Градостроительство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906" y="5889117"/>
            <a:ext cx="251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Земельные ресурсы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2294" y="589880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ЖКХ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9908" y="587939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4142" y="461319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Сферы электронных услуг</a:t>
            </a:r>
          </a:p>
        </p:txBody>
      </p:sp>
    </p:spTree>
    <p:extLst>
      <p:ext uri="{BB962C8B-B14F-4D97-AF65-F5344CB8AC3E}">
        <p14:creationId xmlns="" xmlns:p14="http://schemas.microsoft.com/office/powerpoint/2010/main" val="396880712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1504" y="3929066"/>
            <a:ext cx="1819246" cy="11430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528" y="4112897"/>
            <a:ext cx="1978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на </a:t>
            </a:r>
            <a:r>
              <a:rPr lang="en-US" sz="15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en-US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домашнего ПК</a:t>
            </a:r>
            <a:endParaRPr lang="ru-RU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891570" y="3182127"/>
            <a:ext cx="952237" cy="2167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8072" y="3664035"/>
            <a:ext cx="15630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СМС 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кодом доступа</a:t>
            </a:r>
            <a:endParaRPr lang="ru-RU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85" y="1892629"/>
            <a:ext cx="1974913" cy="1317549"/>
          </a:xfrm>
          <a:prstGeom prst="rect">
            <a:avLst/>
          </a:prstGeom>
          <a:ln>
            <a:solidFill>
              <a:srgbClr val="145EA8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742765" y="3135351"/>
            <a:ext cx="28323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персональных </a:t>
            </a: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в личном кабинете на </a:t>
            </a:r>
            <a:r>
              <a:rPr lang="en-US" sz="15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endParaRPr lang="ru-RU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4814" y="-23010"/>
            <a:ext cx="7638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услуг в электронном виде - зарегистрируйся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электронного правительства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9553" y="1093229"/>
            <a:ext cx="493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Самостоятельная регистрация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 flipV="1">
            <a:off x="7855150" y="3482044"/>
            <a:ext cx="580668" cy="21541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63" y="1750485"/>
            <a:ext cx="1363081" cy="1308140"/>
          </a:xfrm>
          <a:prstGeom prst="rect">
            <a:avLst/>
          </a:prstGeom>
          <a:ln>
            <a:solidFill>
              <a:srgbClr val="145EA8"/>
            </a:solidFill>
          </a:ln>
        </p:spPr>
      </p:pic>
      <p:sp>
        <p:nvSpPr>
          <p:cNvPr id="14" name="Стрелка вправо 13"/>
          <p:cNvSpPr/>
          <p:nvPr/>
        </p:nvSpPr>
        <p:spPr>
          <a:xfrm>
            <a:off x="4004853" y="2821757"/>
            <a:ext cx="1074781" cy="21071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95" y="4622084"/>
            <a:ext cx="1890620" cy="12185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Стрелка вправо 20"/>
          <p:cNvSpPr/>
          <p:nvPr/>
        </p:nvSpPr>
        <p:spPr>
          <a:xfrm rot="10800000" flipV="1">
            <a:off x="5466916" y="5193501"/>
            <a:ext cx="1220422" cy="21541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194" name="Picture 2" descr="http://images.tinot.com.ua/f/6d/1645987/razrabotka-saytov-krivoy-rog-f1645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315"/>
            <a:ext cx="1532050" cy="126058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12" y="2099357"/>
            <a:ext cx="1216669" cy="847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4352" y="5286388"/>
            <a:ext cx="2289648" cy="1138336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в </a:t>
            </a: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обслуживания пользователей </a:t>
            </a: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ЕСИА </a:t>
            </a: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подтверждением 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регистрации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43807" y="5961115"/>
            <a:ext cx="2865977" cy="535256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 </a:t>
            </a: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услуги 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электронном </a:t>
            </a: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</a:t>
            </a:r>
            <a:endParaRPr lang="ru-RU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75656" y="2404555"/>
            <a:ext cx="379922" cy="29714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176023" y="1606887"/>
            <a:ext cx="379922" cy="29714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555945" y="3880082"/>
            <a:ext cx="379922" cy="29714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329863" y="4300292"/>
            <a:ext cx="379922" cy="29714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4623" y="3204813"/>
            <a:ext cx="510304" cy="5210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7184" y="2602866"/>
            <a:ext cx="1009650" cy="8763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3" name="Прямоугольник 32"/>
          <p:cNvSpPr/>
          <p:nvPr/>
        </p:nvSpPr>
        <p:spPr>
          <a:xfrm>
            <a:off x="3858752" y="2374779"/>
            <a:ext cx="379922" cy="29714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77725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195513" y="44450"/>
            <a:ext cx="6948487" cy="1169972"/>
          </a:xfrm>
        </p:spPr>
        <p:txBody>
          <a:bodyPr anchor="b"/>
          <a:lstStyle/>
          <a:p>
            <a:pPr eaLnBrk="1" hangingPunct="1"/>
            <a:r>
              <a:rPr lang="ru-RU" sz="2400" b="1" dirty="0" smtClean="0">
                <a:solidFill>
                  <a:srgbClr val="AA0000"/>
                </a:solidFill>
                <a:hlinkClick r:id="rId2"/>
              </a:rPr>
              <a:t>Регистрация на едином портале государственных и муниципальных услуг</a:t>
            </a:r>
            <a:endParaRPr lang="ru-RU" sz="2400" b="1" dirty="0" smtClean="0">
              <a:solidFill>
                <a:srgbClr val="AA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 flipH="1">
            <a:off x="0" y="1556792"/>
            <a:ext cx="9144000" cy="1"/>
          </a:xfrm>
          <a:prstGeom prst="line">
            <a:avLst/>
          </a:prstGeom>
          <a:ln w="171450" cmpd="sng">
            <a:gradFill flip="none" rotWithShape="1">
              <a:gsLst>
                <a:gs pos="50000">
                  <a:srgbClr val="00B0F0"/>
                </a:gs>
                <a:gs pos="5000">
                  <a:srgbClr val="00B0F0">
                    <a:alpha val="0"/>
                  </a:srgbClr>
                </a:gs>
              </a:gsLst>
              <a:lin ang="27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06388" y="6237288"/>
            <a:ext cx="856773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право 1"/>
          <p:cNvSpPr/>
          <p:nvPr/>
        </p:nvSpPr>
        <p:spPr>
          <a:xfrm>
            <a:off x="3108325" y="2668588"/>
            <a:ext cx="288925" cy="2159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108325" y="4327525"/>
            <a:ext cx="288925" cy="2159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867400" y="3582988"/>
            <a:ext cx="288925" cy="2159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754981" y="2240757"/>
            <a:ext cx="287337" cy="2159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7" name="Picture 6" descr="C:\Users\Latypov_rh\Desktop\LOGO-R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8450" y="1955800"/>
            <a:ext cx="13414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Latypov_rh\Desktop\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8450" y="4092575"/>
            <a:ext cx="1341438" cy="100488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/>
        </p:spPr>
      </p:pic>
      <p:pic>
        <p:nvPicPr>
          <p:cNvPr id="22539" name="Picture 3" descr="C:\Users\Latypov_rh\Desktop\Регистрация. Шаг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75" y="1955800"/>
            <a:ext cx="2214563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4" descr="C:\Users\Latypov_rh\Desktop\Активация. Шаг 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0338" y="2854325"/>
            <a:ext cx="218281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Box 4"/>
          <p:cNvSpPr txBox="1">
            <a:spLocks noChangeArrowheads="1"/>
          </p:cNvSpPr>
          <p:nvPr/>
        </p:nvSpPr>
        <p:spPr bwMode="auto">
          <a:xfrm>
            <a:off x="3668713" y="2603500"/>
            <a:ext cx="2220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получение кода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активации заказным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письмом</a:t>
            </a:r>
          </a:p>
        </p:txBody>
      </p:sp>
      <p:sp>
        <p:nvSpPr>
          <p:cNvPr id="22542" name="TextBox 26"/>
          <p:cNvSpPr txBox="1">
            <a:spLocks noChangeArrowheads="1"/>
          </p:cNvSpPr>
          <p:nvPr/>
        </p:nvSpPr>
        <p:spPr bwMode="auto">
          <a:xfrm>
            <a:off x="431800" y="5430838"/>
            <a:ext cx="2397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регистрация на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сайте с вводом СНИЛС</a:t>
            </a:r>
          </a:p>
        </p:txBody>
      </p:sp>
      <p:sp>
        <p:nvSpPr>
          <p:cNvPr id="22543" name="TextBox 27"/>
          <p:cNvSpPr txBox="1">
            <a:spLocks noChangeArrowheads="1"/>
          </p:cNvSpPr>
          <p:nvPr/>
        </p:nvSpPr>
        <p:spPr bwMode="auto">
          <a:xfrm>
            <a:off x="6581775" y="4530725"/>
            <a:ext cx="2038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ввод кода на сайте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для активации</a:t>
            </a:r>
          </a:p>
        </p:txBody>
      </p:sp>
      <p:sp>
        <p:nvSpPr>
          <p:cNvPr id="22544" name="TextBox 28"/>
          <p:cNvSpPr txBox="1">
            <a:spLocks noChangeArrowheads="1"/>
          </p:cNvSpPr>
          <p:nvPr/>
        </p:nvSpPr>
        <p:spPr bwMode="auto">
          <a:xfrm>
            <a:off x="3784600" y="5097463"/>
            <a:ext cx="1989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получение кода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активации в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офисе Ростелеком</a:t>
            </a:r>
          </a:p>
        </p:txBody>
      </p:sp>
      <p:pic>
        <p:nvPicPr>
          <p:cNvPr id="22545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115888"/>
            <a:ext cx="2286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7788" y="1422369"/>
            <a:ext cx="3132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Запись ребенка </a:t>
            </a:r>
          </a:p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детский сад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http://www.krokha.ru/thumb/466x300_5/img/blogs/mother-notebook-1607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3195"/>
            <a:ext cx="4438650" cy="2687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connectionsplus.org/wp/wp-content/uploads/2013/01/iStock_000019917411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42" y="3501009"/>
            <a:ext cx="4679421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71707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7788" y="1532972"/>
            <a:ext cx="3132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автомобиля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ttp://sovetclub.ru/tim/8dd61bb845325d7475fbbfa80f3a79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89920"/>
            <a:ext cx="4971421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ubsobranie.ru/uploads/posts/2012-02/1329852997_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0" y="1422369"/>
            <a:ext cx="4272409" cy="2734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915193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Ed_14_Russia_2007v_Russia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EA93F6-6209-450E-A12E-1F99049AB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России</Template>
  <TotalTime>0</TotalTime>
  <Words>332</Words>
  <Application>Microsoft Office PowerPoint</Application>
  <PresentationFormat>Экран (4:3)</PresentationFormat>
  <Paragraphs>84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MS_RU_RU_Ed_14_Russia_2007v_Russia</vt:lpstr>
      <vt:lpstr>Слайд 1</vt:lpstr>
      <vt:lpstr>Слайд 2</vt:lpstr>
      <vt:lpstr>Слайд 3</vt:lpstr>
      <vt:lpstr>Справочная информация о Едином портале госуслуг</vt:lpstr>
      <vt:lpstr>Слайд 5</vt:lpstr>
      <vt:lpstr>Слайд 6</vt:lpstr>
      <vt:lpstr>Регистрация на едином портале государственных и муниципальных услуг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Памятка о преимуществах и порядке получения государственных и муниципальных услуг в электронной форме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Презентация о России</dc:subject>
  <dc:creator/>
  <dc:description>Презентация о России</dc:description>
  <cp:lastModifiedBy/>
  <cp:revision>1</cp:revision>
  <dcterms:created xsi:type="dcterms:W3CDTF">2015-08-12T03:49:12Z</dcterms:created>
  <dcterms:modified xsi:type="dcterms:W3CDTF">2016-11-18T19:22:43Z</dcterms:modified>
  <cp:category>Презентация о России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TC101659601049</vt:lpwstr>
  </property>
</Properties>
</file>