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64" r:id="rId7"/>
    <p:sldId id="266" r:id="rId8"/>
    <p:sldId id="267" r:id="rId9"/>
    <p:sldId id="268" r:id="rId10"/>
    <p:sldId id="269" r:id="rId11"/>
    <p:sldId id="265"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258" r:id="rId43"/>
    <p:sldId id="259"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6" d="100"/>
          <a:sy n="106" d="100"/>
        </p:scale>
        <p:origin x="-168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smtClean="0"/>
              <a:t>Образец заголовка</a:t>
            </a:r>
            <a:endParaRPr lang="ru-RU" dirty="0"/>
          </a:p>
        </p:txBody>
      </p:sp>
      <p:sp>
        <p:nvSpPr>
          <p:cNvPr id="3" name="Дата 2"/>
          <p:cNvSpPr>
            <a:spLocks noGrp="1"/>
          </p:cNvSpPr>
          <p:nvPr>
            <p:ph type="dt" sz="half" idx="10"/>
          </p:nvPr>
        </p:nvSpPr>
        <p:spPr/>
        <p:txBody>
          <a:bodyPr/>
          <a:lstStyle/>
          <a:p>
            <a:fld id="{465B7319-8752-43DC-9251-6FF6EC4E5500}" type="datetimeFigureOut">
              <a:rPr lang="ru-RU" smtClean="0"/>
              <a:pPr/>
              <a:t>16.04.2019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lstStyle/>
          <a:p>
            <a:r>
              <a:rPr lang="ru-RU" dirty="0" smtClean="0"/>
              <a:t>Образец заголовка</a:t>
            </a:r>
            <a:endParaRPr lang="ru-RU" dirty="0"/>
          </a:p>
        </p:txBody>
      </p:sp>
      <p:sp>
        <p:nvSpPr>
          <p:cNvPr id="3" name="Дата 2"/>
          <p:cNvSpPr>
            <a:spLocks noGrp="1"/>
          </p:cNvSpPr>
          <p:nvPr>
            <p:ph type="dt" sz="half" idx="10"/>
          </p:nvPr>
        </p:nvSpPr>
        <p:spPr/>
        <p:txBody>
          <a:bodyPr/>
          <a:lstStyle/>
          <a:p>
            <a:fld id="{465B7319-8752-43DC-9251-6FF6EC4E5500}" type="datetimeFigureOut">
              <a:rPr lang="ru-RU" smtClean="0"/>
              <a:pPr/>
              <a:t>16.04.2019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A00933E-8E9E-46F7-A2F2-BCFA8E62F16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45DFA28-87F8-40C8-9560-6BEF5C9E4EF3}" type="datetimeFigureOut">
              <a:rPr lang="ru-RU" smtClean="0"/>
              <a:pPr/>
              <a:t>16.04.2019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04F74E-87E3-4B59-9E87-2E297F912FF4}"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DFA28-87F8-40C8-9560-6BEF5C9E4EF3}" type="datetimeFigureOut">
              <a:rPr lang="ru-RU" smtClean="0"/>
              <a:pPr/>
              <a:t>16.04.2019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4F74E-87E3-4B59-9E87-2E297F912FF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51.gif"/></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5" Type="http://schemas.openxmlformats.org/officeDocument/2006/relationships/image" Target="../media/image72.jpe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xml"/><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xml"/><Relationship Id="rId5" Type="http://schemas.openxmlformats.org/officeDocument/2006/relationships/image" Target="../media/image85.jpe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xml"/><Relationship Id="rId5" Type="http://schemas.openxmlformats.org/officeDocument/2006/relationships/image" Target="../media/image89.jpe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8.xml"/><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8.xml"/><Relationship Id="rId4" Type="http://schemas.openxmlformats.org/officeDocument/2006/relationships/image" Target="../media/image9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8.xml"/><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8.xml"/><Relationship Id="rId5" Type="http://schemas.openxmlformats.org/officeDocument/2006/relationships/image" Target="../media/image111.jpeg"/><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hyperlink" Target="http://elenaranko.ucoz.ru/"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pic4you.ru/allimage/y2011/10-15/12216/1292760.png" TargetMode="External"/><Relationship Id="rId2" Type="http://schemas.openxmlformats.org/officeDocument/2006/relationships/hyperlink" Target="http://cdn.garcya.us/wp-content/uploads/2010/12/Christmas_Wallpaper-62.jpg"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g1.liveinternet.ru/images/attach/c/0/118/804/118804699_large_0_d2247_eb5d0ac5_L.png"/>
          <p:cNvPicPr>
            <a:picLocks noChangeAspect="1" noChangeArrowheads="1"/>
          </p:cNvPicPr>
          <p:nvPr/>
        </p:nvPicPr>
        <p:blipFill>
          <a:blip r:embed="rId2"/>
          <a:srcRect/>
          <a:stretch>
            <a:fillRect/>
          </a:stretch>
        </p:blipFill>
        <p:spPr bwMode="auto">
          <a:xfrm>
            <a:off x="5500694" y="1142984"/>
            <a:ext cx="3390900" cy="4762500"/>
          </a:xfrm>
          <a:prstGeom prst="rect">
            <a:avLst/>
          </a:prstGeom>
          <a:noFill/>
        </p:spPr>
      </p:pic>
      <p:sp>
        <p:nvSpPr>
          <p:cNvPr id="2" name="Прямоугольник 1"/>
          <p:cNvSpPr/>
          <p:nvPr/>
        </p:nvSpPr>
        <p:spPr>
          <a:xfrm>
            <a:off x="2143108" y="357166"/>
            <a:ext cx="4572000" cy="1323439"/>
          </a:xfrm>
          <a:prstGeom prst="rect">
            <a:avLst/>
          </a:prstGeom>
        </p:spPr>
        <p:txBody>
          <a:bodyPr wrap="square">
            <a:spAutoFit/>
          </a:bodyPr>
          <a:lstStyle/>
          <a:p>
            <a:pPr algn="ctr"/>
            <a:r>
              <a:rPr lang="ru-RU" sz="4000" b="1" dirty="0" smtClean="0">
                <a:solidFill>
                  <a:srgbClr val="0000FF"/>
                </a:solidFill>
                <a:latin typeface="Monotype Corsiva" pitchFamily="66" charset="0"/>
              </a:rPr>
              <a:t>Газета для родителей </a:t>
            </a:r>
            <a:br>
              <a:rPr lang="ru-RU" sz="4000" b="1" dirty="0" smtClean="0">
                <a:solidFill>
                  <a:srgbClr val="0000FF"/>
                </a:solidFill>
                <a:latin typeface="Monotype Corsiva" pitchFamily="66" charset="0"/>
              </a:rPr>
            </a:br>
            <a:r>
              <a:rPr lang="ru-RU" sz="4000" b="1" dirty="0" smtClean="0">
                <a:solidFill>
                  <a:srgbClr val="0000FF"/>
                </a:solidFill>
                <a:latin typeface="Monotype Corsiva" pitchFamily="66" charset="0"/>
              </a:rPr>
              <a:t>«Березка»</a:t>
            </a:r>
            <a:endParaRPr lang="ru-RU" sz="4000" dirty="0">
              <a:solidFill>
                <a:srgbClr val="0000FF"/>
              </a:solidFill>
            </a:endParaRPr>
          </a:p>
        </p:txBody>
      </p:sp>
      <p:sp>
        <p:nvSpPr>
          <p:cNvPr id="3" name="Прямоугольник 2"/>
          <p:cNvSpPr/>
          <p:nvPr/>
        </p:nvSpPr>
        <p:spPr>
          <a:xfrm>
            <a:off x="642910" y="2643182"/>
            <a:ext cx="4643470" cy="1477328"/>
          </a:xfrm>
          <a:prstGeom prst="rect">
            <a:avLst/>
          </a:prstGeom>
        </p:spPr>
        <p:txBody>
          <a:bodyPr wrap="square">
            <a:spAutoFit/>
          </a:bodyPr>
          <a:lstStyle/>
          <a:p>
            <a:pPr algn="ctr"/>
            <a:r>
              <a:rPr lang="ru-RU" dirty="0" smtClean="0"/>
              <a:t>№ 2 второй квартал</a:t>
            </a:r>
          </a:p>
          <a:p>
            <a:pPr algn="ctr"/>
            <a:r>
              <a:rPr lang="ru-RU" dirty="0" smtClean="0"/>
              <a:t>2018-2019 </a:t>
            </a:r>
            <a:r>
              <a:rPr lang="ru-RU" dirty="0" err="1" smtClean="0"/>
              <a:t>уч.г</a:t>
            </a:r>
            <a:r>
              <a:rPr lang="ru-RU" dirty="0" smtClean="0"/>
              <a:t>.</a:t>
            </a:r>
          </a:p>
          <a:p>
            <a:pPr algn="ctr"/>
            <a:r>
              <a:rPr lang="ru-RU" b="1" dirty="0" smtClean="0"/>
              <a:t>Муниципальное дошкольное образовательное учреждение центр развития ребенка – детский сад № 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758138" cy="1071546"/>
          </a:xfrm>
        </p:spPr>
        <p:txBody>
          <a:bodyPr>
            <a:normAutofit fontScale="90000"/>
          </a:bodyPr>
          <a:lstStyle/>
          <a:p>
            <a:pPr algn="ctr"/>
            <a:r>
              <a:rPr lang="ru-RU" sz="2400" b="0" dirty="0" smtClean="0">
                <a:solidFill>
                  <a:srgbClr val="0000FF"/>
                </a:solidFill>
                <a:latin typeface="Comic Sans MS" pitchFamily="66" charset="0"/>
              </a:rPr>
              <a:t>Консультация для педагогов «Оформление и оснащение музыкального уголка в группах»</a:t>
            </a:r>
            <a:r>
              <a:rPr lang="ru-RU" b="0" dirty="0" smtClean="0"/>
              <a:t/>
            </a:r>
            <a:br>
              <a:rPr lang="ru-RU" b="0" dirty="0" smtClean="0"/>
            </a:br>
            <a:endParaRPr lang="ru-RU" dirty="0"/>
          </a:p>
        </p:txBody>
      </p:sp>
      <p:sp>
        <p:nvSpPr>
          <p:cNvPr id="4" name="Текст 3"/>
          <p:cNvSpPr>
            <a:spLocks noGrp="1"/>
          </p:cNvSpPr>
          <p:nvPr>
            <p:ph type="body" sz="half" idx="2"/>
          </p:nvPr>
        </p:nvSpPr>
        <p:spPr>
          <a:xfrm>
            <a:off x="214282" y="857232"/>
            <a:ext cx="4286280" cy="5268931"/>
          </a:xfrm>
        </p:spPr>
        <p:txBody>
          <a:bodyPr>
            <a:normAutofit fontScale="70000" lnSpcReduction="20000"/>
          </a:bodyPr>
          <a:lstStyle/>
          <a:p>
            <a:r>
              <a:rPr lang="ru-RU" dirty="0" smtClean="0"/>
              <a:t>      По плану дошкольного учреждения в следующем году будет проведен смотр-конкурс на лучший музыкальный уголок в группах. В связи с этим музыкальный руководитель напомнила педагогам об оформлении и оснащении музыкальных уголков в группах. А воспитатель старшей группы представила музыкальный уголок оформленный и оснащенный по всем требованиям.</a:t>
            </a:r>
          </a:p>
          <a:p>
            <a:r>
              <a:rPr lang="ru-RU" dirty="0" smtClean="0"/>
              <a:t>      Успех музыкального воспитания зависит от оснащения</a:t>
            </a:r>
            <a:r>
              <a:rPr lang="ru-RU" b="1" dirty="0" smtClean="0"/>
              <a:t> </a:t>
            </a:r>
            <a:r>
              <a:rPr lang="ru-RU" dirty="0" smtClean="0"/>
              <a:t>занятий и от правильного применения полученных знаний вне занятий. Музыкальный уголок – это не только необходимое условие для формирования самостоятельной музыкальной деятельности, но и создание предметно – развивающей среды, где дети могут по собственному желанию заниматься любой музыкальной деятельностью.</a:t>
            </a:r>
          </a:p>
          <a:p>
            <a:r>
              <a:rPr lang="ru-RU" dirty="0" smtClean="0"/>
              <a:t>      Цель функционирования музыкального уголка  -  создание условий, обеспечивающих эмоциональное благополучие детей, формирование положительного отношения к окружающему миру, семье, сверстникам и себе. Содержание в группе</a:t>
            </a:r>
            <a:r>
              <a:rPr lang="ru-RU" b="1" dirty="0" smtClean="0"/>
              <a:t> </a:t>
            </a:r>
            <a:r>
              <a:rPr lang="ru-RU" dirty="0" smtClean="0"/>
              <a:t>музыкального уголка  укрепляет  психическое и физическое здоровье малышей, позволяет выявить творческие способности каждого ребенка, развивать эстетический вкус.</a:t>
            </a:r>
          </a:p>
          <a:p>
            <a:r>
              <a:rPr lang="ru-RU" dirty="0" smtClean="0"/>
              <a:t>       Музыкальный уголок разделяется на два уровня:                                                 </a:t>
            </a:r>
          </a:p>
          <a:p>
            <a:r>
              <a:rPr lang="ru-RU" dirty="0" smtClean="0"/>
              <a:t>       Верхний уровень – для воспитателей  (размещаются  инструменты, которые используются детьми дозировано, под контролем)                                                          </a:t>
            </a:r>
          </a:p>
          <a:p>
            <a:r>
              <a:rPr lang="ru-RU" dirty="0" smtClean="0"/>
              <a:t>       Нижний уровень – для детей</a:t>
            </a:r>
          </a:p>
          <a:p>
            <a:r>
              <a:rPr lang="ru-RU" dirty="0" smtClean="0"/>
              <a:t>       Для поддержания интереса к самостоятельной музыкальной</a:t>
            </a:r>
            <a:r>
              <a:rPr lang="ru-RU" b="1" dirty="0" smtClean="0"/>
              <a:t> </a:t>
            </a:r>
            <a:r>
              <a:rPr lang="ru-RU" dirty="0" smtClean="0"/>
              <a:t> деятельности 1-2 раза в квартал  пособия обновляются</a:t>
            </a:r>
            <a:r>
              <a:rPr lang="ru-RU" b="1" dirty="0" smtClean="0"/>
              <a:t>.</a:t>
            </a:r>
            <a:r>
              <a:rPr lang="ru-RU" dirty="0" smtClean="0"/>
              <a:t>  На музыкальных занятиях дети получают знания и умения, а закрепляют их в самостоятельной деятельности.</a:t>
            </a:r>
          </a:p>
          <a:p>
            <a:r>
              <a:rPr lang="ru-RU" dirty="0" smtClean="0"/>
              <a:t>       Условия размещения музыкального уголка продуманы: доступны для детей, оборудование разнообразно, в соответствии с возрастом, эстетично. Музыкальный уголок размещён  около уголка</a:t>
            </a:r>
            <a:r>
              <a:rPr lang="ru-RU" b="1" dirty="0" smtClean="0"/>
              <a:t> </a:t>
            </a:r>
            <a:r>
              <a:rPr lang="ru-RU" dirty="0" smtClean="0"/>
              <a:t>театрализованной деятельности. Это позволяет детям подбирать атрибуты, необходимые в музыкально</a:t>
            </a:r>
            <a:r>
              <a:rPr lang="ru-RU" b="1" dirty="0" smtClean="0"/>
              <a:t>-</a:t>
            </a:r>
            <a:r>
              <a:rPr lang="ru-RU" dirty="0" smtClean="0"/>
              <a:t>театральной деятельности. Правильная организация и оформление музыкальных уголков в группах помогают  детям  приобщиться к музыкальному искусству через  музыкально-творческую деятельность, воспитают интерес к музыке, развивают  способности к творческому самовыражению как условие радостного бытия и успешной самореализации в жизни.</a:t>
            </a:r>
          </a:p>
          <a:p>
            <a:endParaRPr lang="ru-RU" dirty="0"/>
          </a:p>
        </p:txBody>
      </p:sp>
      <p:pic>
        <p:nvPicPr>
          <p:cNvPr id="27650" name="Picture 2" descr="IMG_3493"/>
          <p:cNvPicPr>
            <a:picLocks noChangeAspect="1" noChangeArrowheads="1"/>
          </p:cNvPicPr>
          <p:nvPr/>
        </p:nvPicPr>
        <p:blipFill>
          <a:blip r:embed="rId2"/>
          <a:srcRect/>
          <a:stretch>
            <a:fillRect/>
          </a:stretch>
        </p:blipFill>
        <p:spPr bwMode="auto">
          <a:xfrm>
            <a:off x="4643438" y="2285992"/>
            <a:ext cx="1905000" cy="1428750"/>
          </a:xfrm>
          <a:prstGeom prst="rect">
            <a:avLst/>
          </a:prstGeom>
          <a:noFill/>
          <a:ln w="41275" cmpd="thinThick">
            <a:solidFill>
              <a:srgbClr val="0000FF"/>
            </a:solidFill>
          </a:ln>
        </p:spPr>
      </p:pic>
      <p:pic>
        <p:nvPicPr>
          <p:cNvPr id="27652" name="Picture 4" descr="IMG_3495"/>
          <p:cNvPicPr>
            <a:picLocks noChangeAspect="1" noChangeArrowheads="1"/>
          </p:cNvPicPr>
          <p:nvPr/>
        </p:nvPicPr>
        <p:blipFill>
          <a:blip r:embed="rId3"/>
          <a:srcRect/>
          <a:stretch>
            <a:fillRect/>
          </a:stretch>
        </p:blipFill>
        <p:spPr bwMode="auto">
          <a:xfrm>
            <a:off x="7000892" y="2285992"/>
            <a:ext cx="1905000" cy="1428750"/>
          </a:xfrm>
          <a:prstGeom prst="rect">
            <a:avLst/>
          </a:prstGeom>
          <a:noFill/>
          <a:ln w="41275" cmpd="thinThick">
            <a:solidFill>
              <a:srgbClr val="0000FF"/>
            </a:solidFill>
          </a:ln>
        </p:spPr>
      </p:pic>
      <p:pic>
        <p:nvPicPr>
          <p:cNvPr id="4098" name="Picture 2" descr="https://madou105.ucoz.ru/muz_ugolok4.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3438" y="714356"/>
            <a:ext cx="4108116" cy="148731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214282" y="214290"/>
            <a:ext cx="4071966" cy="5911873"/>
          </a:xfrm>
        </p:spPr>
        <p:txBody>
          <a:bodyPr>
            <a:normAutofit fontScale="70000" lnSpcReduction="20000"/>
          </a:bodyPr>
          <a:lstStyle/>
          <a:p>
            <a:r>
              <a:rPr lang="ru-RU" dirty="0" smtClean="0"/>
              <a:t>      В рамках реализации программы « Мы в ответе», по жестокому обращению с детьми, 7 декабря 2018 года,  на базе нашего сада совместно с Государственным учреждением  Тульской  области «Комплексным центром социального обслуживания населения  №6»  прошло  занятие  « Должны смеяться дети», с целью профилактики  насилия и жестокости.</a:t>
            </a:r>
          </a:p>
          <a:p>
            <a:r>
              <a:rPr lang="ru-RU" dirty="0" smtClean="0"/>
              <a:t>      В первой части занятия логопедом центра, Ольховской Светланой Ивановной,   был организован  показ видеороликов по воспитанию отрицательного отношения к проявлениям жестокости среди сверстников, профилактика агрессивного поведения.</a:t>
            </a:r>
          </a:p>
          <a:p>
            <a:r>
              <a:rPr lang="ru-RU" dirty="0" smtClean="0"/>
              <a:t>       Вторая часть прошла в игровой форме с элементами тренинга. Педагог-психолог, </a:t>
            </a:r>
            <a:r>
              <a:rPr lang="ru-RU" dirty="0" err="1" smtClean="0"/>
              <a:t>Бармашова</a:t>
            </a:r>
            <a:r>
              <a:rPr lang="ru-RU" dirty="0" smtClean="0"/>
              <a:t> Е.В. познакомила с понятием насилия,  с его  видами, с главным документом    «Конвенцией о правах  ребёнка</a:t>
            </a:r>
            <a:r>
              <a:rPr lang="ru-RU" b="1" dirty="0" smtClean="0"/>
              <a:t>», </a:t>
            </a:r>
            <a:r>
              <a:rPr lang="ru-RU" dirty="0" smtClean="0"/>
              <a:t>главной целью которой является обеспечение детей  счастливым  детством.</a:t>
            </a:r>
          </a:p>
          <a:p>
            <a:r>
              <a:rPr lang="ru-RU" dirty="0" smtClean="0"/>
              <a:t>      Дети проигрывали этюды на выразительность эмоций, показывая радостного и обиженного ребенка.</a:t>
            </a:r>
          </a:p>
          <a:p>
            <a:r>
              <a:rPr lang="ru-RU" dirty="0" smtClean="0"/>
              <a:t>      Поучаствовали в  словесной  игре «Разрешается-запрещается», когда в стихотворении  предлагались хорошие поступки дети хлопали в ладоши со словами «разрешается», а когда проявлялась агрессия - топали ногами, со словами «запрещается»</a:t>
            </a:r>
          </a:p>
          <a:p>
            <a:r>
              <a:rPr lang="ru-RU" dirty="0" smtClean="0"/>
              <a:t>       Не обошлось  мероприятие без волшебных  сказок, где дети не только называли доброго и злого героя, но и старались объяснить  свой ответ, проговаривая характер и поступки персонажа.</a:t>
            </a:r>
          </a:p>
          <a:p>
            <a:r>
              <a:rPr lang="ru-RU" b="1" dirty="0" smtClean="0"/>
              <a:t>      </a:t>
            </a:r>
            <a:r>
              <a:rPr lang="ru-RU" dirty="0" smtClean="0"/>
              <a:t>В игре «Обними и приласкай зверушку» группе дошкольников предлагалось множество мягких игрушек-зверушек. Дети  выбирали игрушку, которую хотелось бы поласкать.  Они обнимали ее, ласкали и говорили ей что-нибудь нежное и приятное.</a:t>
            </a:r>
          </a:p>
          <a:p>
            <a:r>
              <a:rPr lang="ru-RU" dirty="0" smtClean="0"/>
              <a:t>      В </a:t>
            </a:r>
            <a:r>
              <a:rPr lang="ru-RU" dirty="0" err="1" smtClean="0"/>
              <a:t>арт-терапевтическом</a:t>
            </a:r>
            <a:r>
              <a:rPr lang="ru-RU" dirty="0" smtClean="0"/>
              <a:t>  упражнении ребята обводили свою ладошку  со словами «Мы не обидим животное», ведь   словесный аутотренинг дает  ощутимый  результат.</a:t>
            </a:r>
          </a:p>
          <a:p>
            <a:r>
              <a:rPr lang="ru-RU" dirty="0" smtClean="0"/>
              <a:t>      Продолжали  учиться справляться с отрицательными эмоциями.  В «коробочку   гнева»  участники мероприятия  «складывали» все свои обиды, злость, плохое настроение.</a:t>
            </a:r>
          </a:p>
          <a:p>
            <a:r>
              <a:rPr lang="ru-RU" dirty="0" smtClean="0"/>
              <a:t>     Хорошие знания и заряд положительных эмоций получили все участники мероприятия.</a:t>
            </a:r>
          </a:p>
          <a:p>
            <a:endParaRPr lang="ru-RU" dirty="0"/>
          </a:p>
        </p:txBody>
      </p:sp>
      <p:sp>
        <p:nvSpPr>
          <p:cNvPr id="7" name="Содержимое 4"/>
          <p:cNvSpPr>
            <a:spLocks noGrp="1"/>
          </p:cNvSpPr>
          <p:nvPr>
            <p:ph type="title"/>
          </p:nvPr>
        </p:nvSpPr>
        <p:spPr>
          <a:xfrm>
            <a:off x="5929322" y="0"/>
            <a:ext cx="3008313" cy="1162050"/>
          </a:xfrm>
        </p:spPr>
        <p:txBody>
          <a:bodyPr/>
          <a:lstStyle/>
          <a:p>
            <a:r>
              <a:rPr lang="ru-RU" b="0" dirty="0" smtClean="0">
                <a:solidFill>
                  <a:srgbClr val="0000FF"/>
                </a:solidFill>
                <a:latin typeface="Comic Sans MS" pitchFamily="66" charset="0"/>
              </a:rPr>
              <a:t>Акция "Должны смеяться дети"</a:t>
            </a:r>
            <a:br>
              <a:rPr lang="ru-RU" b="0" dirty="0" smtClean="0">
                <a:solidFill>
                  <a:srgbClr val="0000FF"/>
                </a:solidFill>
                <a:latin typeface="Comic Sans MS" pitchFamily="66" charset="0"/>
              </a:rPr>
            </a:br>
            <a:endParaRPr lang="ru-RU" dirty="0">
              <a:solidFill>
                <a:srgbClr val="0000FF"/>
              </a:solidFill>
              <a:latin typeface="Comic Sans MS" pitchFamily="66" charset="0"/>
            </a:endParaRPr>
          </a:p>
        </p:txBody>
      </p:sp>
      <p:pic>
        <p:nvPicPr>
          <p:cNvPr id="3074" name="Picture 2" descr="IMG_3522"/>
          <p:cNvPicPr>
            <a:picLocks noChangeAspect="1" noChangeArrowheads="1"/>
          </p:cNvPicPr>
          <p:nvPr/>
        </p:nvPicPr>
        <p:blipFill>
          <a:blip r:embed="rId2"/>
          <a:srcRect/>
          <a:stretch>
            <a:fillRect/>
          </a:stretch>
        </p:blipFill>
        <p:spPr bwMode="auto">
          <a:xfrm>
            <a:off x="6715140" y="1714488"/>
            <a:ext cx="1905000" cy="1428750"/>
          </a:xfrm>
          <a:prstGeom prst="rect">
            <a:avLst/>
          </a:prstGeom>
          <a:noFill/>
          <a:ln w="41275" cmpd="thinThick">
            <a:solidFill>
              <a:srgbClr val="0000FF"/>
            </a:solidFill>
          </a:ln>
        </p:spPr>
      </p:pic>
      <p:pic>
        <p:nvPicPr>
          <p:cNvPr id="3076" name="Picture 4" descr="IMG_3526"/>
          <p:cNvPicPr>
            <a:picLocks noChangeAspect="1" noChangeArrowheads="1"/>
          </p:cNvPicPr>
          <p:nvPr/>
        </p:nvPicPr>
        <p:blipFill>
          <a:blip r:embed="rId3"/>
          <a:srcRect/>
          <a:stretch>
            <a:fillRect/>
          </a:stretch>
        </p:blipFill>
        <p:spPr bwMode="auto">
          <a:xfrm>
            <a:off x="4572000" y="928670"/>
            <a:ext cx="1905000" cy="1562100"/>
          </a:xfrm>
          <a:prstGeom prst="rect">
            <a:avLst/>
          </a:prstGeom>
          <a:noFill/>
          <a:ln w="41275" cmpd="thinThick">
            <a:solidFill>
              <a:srgbClr val="0000FF"/>
            </a:solidFill>
          </a:ln>
        </p:spPr>
      </p:pic>
      <p:pic>
        <p:nvPicPr>
          <p:cNvPr id="3078" name="Picture 6" descr="http://disabilitydunktank.com/wp-content/uploads/2013/08/bigstock-Illustration-of-Little-Male-an-46531597.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572000" y="3286124"/>
            <a:ext cx="4336091" cy="256696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00760" y="214290"/>
            <a:ext cx="3008313" cy="1162050"/>
          </a:xfrm>
        </p:spPr>
        <p:txBody>
          <a:bodyPr>
            <a:normAutofit/>
          </a:bodyPr>
          <a:lstStyle/>
          <a:p>
            <a:r>
              <a:rPr lang="ru-RU" sz="2400" b="0" dirty="0" smtClean="0">
                <a:solidFill>
                  <a:srgbClr val="0000FF"/>
                </a:solidFill>
                <a:latin typeface="Comic Sans MS" pitchFamily="66" charset="0"/>
              </a:rPr>
              <a:t>«Зимние забавы»</a:t>
            </a:r>
            <a:br>
              <a:rPr lang="ru-RU" sz="2400" b="0" dirty="0" smtClean="0">
                <a:solidFill>
                  <a:srgbClr val="0000FF"/>
                </a:solidFill>
                <a:latin typeface="Comic Sans MS" pitchFamily="66" charset="0"/>
              </a:rPr>
            </a:br>
            <a:endParaRPr lang="ru-RU" sz="2400" dirty="0">
              <a:solidFill>
                <a:srgbClr val="0000FF"/>
              </a:solidFill>
              <a:latin typeface="Comic Sans MS" pitchFamily="66" charset="0"/>
            </a:endParaRPr>
          </a:p>
        </p:txBody>
      </p:sp>
      <p:sp>
        <p:nvSpPr>
          <p:cNvPr id="4" name="Текст 3"/>
          <p:cNvSpPr>
            <a:spLocks noGrp="1"/>
          </p:cNvSpPr>
          <p:nvPr>
            <p:ph type="body" sz="half" idx="2"/>
          </p:nvPr>
        </p:nvSpPr>
        <p:spPr>
          <a:xfrm>
            <a:off x="214282" y="214290"/>
            <a:ext cx="3571900" cy="5911873"/>
          </a:xfrm>
        </p:spPr>
        <p:txBody>
          <a:bodyPr>
            <a:normAutofit/>
          </a:bodyPr>
          <a:lstStyle/>
          <a:p>
            <a:r>
              <a:rPr lang="ru-RU" dirty="0" smtClean="0"/>
              <a:t>Вот и пришла долгожданная зима.  В детском саду № 14 ребята очень любят  играть зимой. 11 декабря в старшей группе прошел физкультурный досуг «Зимние забавы».</a:t>
            </a:r>
          </a:p>
          <a:p>
            <a:r>
              <a:rPr lang="ru-RU" dirty="0" smtClean="0"/>
              <a:t>Дети метали снежки в цель, прошли марш - бросок на лыжах. В конкурсе «Эх, прокачу» участники эстафеты катали друг друга на санках. Один из любимых зимних видов спорта для ребят – хоккей. Они прицельно забивали шайбу, а вратарь защищал  свои ворота.</a:t>
            </a:r>
          </a:p>
          <a:p>
            <a:r>
              <a:rPr lang="ru-RU" dirty="0" smtClean="0"/>
              <a:t>В динамической паузе дети превращались в снежинок, которые кружились, летали и плавно затихали.</a:t>
            </a:r>
          </a:p>
          <a:p>
            <a:r>
              <a:rPr lang="ru-RU" dirty="0" smtClean="0"/>
              <a:t>Весело и задорно прошла  эстафета «Перенеси снежок».</a:t>
            </a:r>
          </a:p>
          <a:p>
            <a:r>
              <a:rPr lang="ru-RU" dirty="0" smtClean="0"/>
              <a:t>Самое эмоциональное впечатление вызвала забава построить </a:t>
            </a:r>
            <a:r>
              <a:rPr lang="ru-RU" dirty="0" err="1" smtClean="0"/>
              <a:t>снеговичка</a:t>
            </a:r>
            <a:r>
              <a:rPr lang="ru-RU" dirty="0" smtClean="0"/>
              <a:t>. Ребята с удовольствием катали снежки, делали глазки и носик снеговику, одевали на голову ведро, а в руки вставляли метелки.</a:t>
            </a:r>
          </a:p>
          <a:p>
            <a:r>
              <a:rPr lang="ru-RU" dirty="0" smtClean="0"/>
              <a:t>        Праздник детям очень понравился. Ребята получили заряд бодрости, радости и укрепили здоровье.</a:t>
            </a:r>
          </a:p>
          <a:p>
            <a:endParaRPr lang="ru-RU" dirty="0"/>
          </a:p>
        </p:txBody>
      </p:sp>
      <p:pic>
        <p:nvPicPr>
          <p:cNvPr id="28674" name="Picture 2" descr="IMG_3542"/>
          <p:cNvPicPr>
            <a:picLocks noChangeAspect="1" noChangeArrowheads="1"/>
          </p:cNvPicPr>
          <p:nvPr/>
        </p:nvPicPr>
        <p:blipFill>
          <a:blip r:embed="rId2"/>
          <a:srcRect/>
          <a:stretch>
            <a:fillRect/>
          </a:stretch>
        </p:blipFill>
        <p:spPr bwMode="auto">
          <a:xfrm>
            <a:off x="4000496" y="357166"/>
            <a:ext cx="1905000" cy="1428750"/>
          </a:xfrm>
          <a:prstGeom prst="rect">
            <a:avLst/>
          </a:prstGeom>
          <a:noFill/>
          <a:ln w="41275" cmpd="thinThick">
            <a:solidFill>
              <a:srgbClr val="0000FF"/>
            </a:solidFill>
          </a:ln>
        </p:spPr>
      </p:pic>
      <p:pic>
        <p:nvPicPr>
          <p:cNvPr id="28676" name="Picture 4" descr="IMG_3566"/>
          <p:cNvPicPr>
            <a:picLocks noChangeAspect="1" noChangeArrowheads="1"/>
          </p:cNvPicPr>
          <p:nvPr/>
        </p:nvPicPr>
        <p:blipFill>
          <a:blip r:embed="rId3"/>
          <a:srcRect/>
          <a:stretch>
            <a:fillRect/>
          </a:stretch>
        </p:blipFill>
        <p:spPr bwMode="auto">
          <a:xfrm>
            <a:off x="6572264" y="1428736"/>
            <a:ext cx="1905000" cy="1428750"/>
          </a:xfrm>
          <a:prstGeom prst="rect">
            <a:avLst/>
          </a:prstGeom>
          <a:noFill/>
          <a:ln w="41275" cmpd="thinThick">
            <a:solidFill>
              <a:srgbClr val="0000FF"/>
            </a:solidFill>
          </a:ln>
        </p:spPr>
      </p:pic>
      <p:pic>
        <p:nvPicPr>
          <p:cNvPr id="28678" name="Picture 6" descr="http://detsad-3.my1.ru/_nw/0/17375264.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714744" y="4143380"/>
            <a:ext cx="3167058" cy="3167058"/>
          </a:xfrm>
          <a:prstGeom prst="rect">
            <a:avLst/>
          </a:prstGeom>
          <a:noFill/>
        </p:spPr>
      </p:pic>
      <p:pic>
        <p:nvPicPr>
          <p:cNvPr id="28680" name="Picture 8" descr="https://www.clipartmax.com/png/middle/87-877864_snowy-weather-clipart-snowy-clipart.png"/>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4143372" y="2500306"/>
            <a:ext cx="2333094" cy="188591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322" y="142852"/>
            <a:ext cx="3008313" cy="1162050"/>
          </a:xfrm>
        </p:spPr>
        <p:txBody>
          <a:bodyPr/>
          <a:lstStyle/>
          <a:p>
            <a:r>
              <a:rPr lang="ru-RU" sz="2400" b="0" dirty="0" smtClean="0">
                <a:solidFill>
                  <a:srgbClr val="0000FF"/>
                </a:solidFill>
                <a:latin typeface="Comic Sans MS" pitchFamily="66" charset="0"/>
              </a:rPr>
              <a:t>День медведя в детском саду</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429024" cy="5840435"/>
          </a:xfrm>
        </p:spPr>
        <p:txBody>
          <a:bodyPr>
            <a:normAutofit lnSpcReduction="10000"/>
          </a:bodyPr>
          <a:lstStyle/>
          <a:p>
            <a:r>
              <a:rPr lang="ru-RU" dirty="0" smtClean="0"/>
              <a:t>      13 декабря 2018 год    в старшей группе  МДОУ № 14 прошел «День медведя».</a:t>
            </a:r>
          </a:p>
          <a:p>
            <a:r>
              <a:rPr lang="ru-RU" dirty="0" smtClean="0"/>
              <a:t>       Дети с удовольствием просмотрели презентацию  о различных видах медведях нашего разнообразного мира,  узнали о том, что медведь дикое животное . Не смотря на  его большие размеры медведи передвигаются бесшумно,  могут спрятаться так хорошо, что человек не в состоянии их обнаружить. С большим интересом дети узнавали об окраске медведя, где они живут и чем питаются. Ребята познакомились с удивительными фактами про медведей: не все медведи впадают в спячку, что лавы белого медведя на много шире, чем у других медведей, что медведь может видеть цветными картинками, что медведицы появляются медвежата без шерсти.</a:t>
            </a:r>
          </a:p>
          <a:p>
            <a:r>
              <a:rPr lang="ru-RU" dirty="0" smtClean="0"/>
              <a:t>         После наглядного просмотра фильма о медведях дети с большим желанием показали драматизацию сказки «Три медведя». Здесь пригодились знания о повадках животных. Дети учувствовали  в инсценировке, а зрители внимательно смотрели и слушали веселое представление.</a:t>
            </a:r>
          </a:p>
          <a:p>
            <a:endParaRPr lang="ru-RU" dirty="0"/>
          </a:p>
        </p:txBody>
      </p:sp>
      <p:pic>
        <p:nvPicPr>
          <p:cNvPr id="29698" name="Picture 2" descr="IMG_3529"/>
          <p:cNvPicPr>
            <a:picLocks noChangeAspect="1" noChangeArrowheads="1"/>
          </p:cNvPicPr>
          <p:nvPr/>
        </p:nvPicPr>
        <p:blipFill>
          <a:blip r:embed="rId2"/>
          <a:srcRect/>
          <a:stretch>
            <a:fillRect/>
          </a:stretch>
        </p:blipFill>
        <p:spPr bwMode="auto">
          <a:xfrm>
            <a:off x="3786182" y="214290"/>
            <a:ext cx="1905000" cy="1428750"/>
          </a:xfrm>
          <a:prstGeom prst="rect">
            <a:avLst/>
          </a:prstGeom>
          <a:noFill/>
          <a:ln w="41275" cmpd="thinThick">
            <a:solidFill>
              <a:srgbClr val="0000FF"/>
            </a:solidFill>
          </a:ln>
        </p:spPr>
      </p:pic>
      <p:pic>
        <p:nvPicPr>
          <p:cNvPr id="29700" name="Picture 4" descr="IMG_3536"/>
          <p:cNvPicPr>
            <a:picLocks noChangeAspect="1" noChangeArrowheads="1"/>
          </p:cNvPicPr>
          <p:nvPr/>
        </p:nvPicPr>
        <p:blipFill>
          <a:blip r:embed="rId3"/>
          <a:srcRect/>
          <a:stretch>
            <a:fillRect/>
          </a:stretch>
        </p:blipFill>
        <p:spPr bwMode="auto">
          <a:xfrm>
            <a:off x="6286512" y="1357298"/>
            <a:ext cx="1905000" cy="1428750"/>
          </a:xfrm>
          <a:prstGeom prst="rect">
            <a:avLst/>
          </a:prstGeom>
          <a:noFill/>
          <a:ln w="41275" cmpd="thinThick">
            <a:solidFill>
              <a:srgbClr val="0000FF"/>
            </a:solidFill>
          </a:ln>
        </p:spPr>
      </p:pic>
      <p:pic>
        <p:nvPicPr>
          <p:cNvPr id="29702" name="Picture 6" descr="https://avatars.mds.yandex.net/get-pdb/1325329/9a7378d5-dde1-42e0-b735-b7f74b816590/s1200?webp=false"/>
          <p:cNvPicPr>
            <a:picLocks noChangeAspect="1" noChangeArrowheads="1"/>
          </p:cNvPicPr>
          <p:nvPr/>
        </p:nvPicPr>
        <p:blipFill>
          <a:blip r:embed="rId4" cstate="print"/>
          <a:srcRect/>
          <a:stretch>
            <a:fillRect/>
          </a:stretch>
        </p:blipFill>
        <p:spPr bwMode="auto">
          <a:xfrm>
            <a:off x="4000496" y="2357430"/>
            <a:ext cx="3098612" cy="403852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142852"/>
            <a:ext cx="3008313" cy="1162050"/>
          </a:xfrm>
        </p:spPr>
        <p:txBody>
          <a:bodyPr/>
          <a:lstStyle/>
          <a:p>
            <a:r>
              <a:rPr lang="ru-RU" sz="2400" b="0" dirty="0" smtClean="0">
                <a:solidFill>
                  <a:srgbClr val="0000FF"/>
                </a:solidFill>
                <a:latin typeface="Comic Sans MS" pitchFamily="66" charset="0"/>
              </a:rPr>
              <a:t>Новогодний мир волшебства</a:t>
            </a:r>
            <a:r>
              <a:rPr lang="ru-RU" b="0" dirty="0" smtClean="0"/>
              <a:t/>
            </a:r>
            <a:br>
              <a:rPr lang="ru-RU" b="0" dirty="0" smtClean="0"/>
            </a:br>
            <a:endParaRPr lang="ru-RU" dirty="0"/>
          </a:p>
        </p:txBody>
      </p:sp>
      <p:sp>
        <p:nvSpPr>
          <p:cNvPr id="4" name="Текст 3"/>
          <p:cNvSpPr>
            <a:spLocks noGrp="1"/>
          </p:cNvSpPr>
          <p:nvPr>
            <p:ph type="body" sz="half" idx="2"/>
          </p:nvPr>
        </p:nvSpPr>
        <p:spPr>
          <a:xfrm>
            <a:off x="214282" y="357166"/>
            <a:ext cx="3429024" cy="5768997"/>
          </a:xfrm>
        </p:spPr>
        <p:txBody>
          <a:bodyPr>
            <a:normAutofit fontScale="92500"/>
          </a:bodyPr>
          <a:lstStyle/>
          <a:p>
            <a:r>
              <a:rPr lang="ru-RU" dirty="0" smtClean="0"/>
              <a:t>      Зима - это чудесное время года! Замечательна она и тем, что пробуждает детскую и взрослую фантазию и воображение.</a:t>
            </a:r>
          </a:p>
          <a:p>
            <a:r>
              <a:rPr lang="ru-RU" dirty="0" smtClean="0"/>
              <a:t>      В нашем детском саду стало доброй традицией проведение новогодних выставок совместно с родителями. В канун Нового 2019 года, родителям и детям было предложено принять участие в выставке «Символ 2019 года». Целью этой идеи являлось привлечение родителей и детей к совместному творчеству, развитию фантазии, воображения.</a:t>
            </a:r>
          </a:p>
          <a:p>
            <a:r>
              <a:rPr lang="ru-RU" dirty="0" smtClean="0"/>
              <a:t>     Символ 2019 года - Свинья. Это животное всегда находится в буйном и веселом настроении. Он искренне радуется всему происходящему и имеет задиристый склад характера, так и  поделки были выполнены из различных материалов: из бумаги, конфет, ватных дисков, палочек, веревок, теста, макарон, воздушных шариков. Каждая работа интересна и неповторима, фантазии нет предела! Творчество наших родителей превратилось в настоящий праздник! Все желающие могли полюбоваться удивительными экспонатами.</a:t>
            </a:r>
            <a:br>
              <a:rPr lang="ru-RU" dirty="0" smtClean="0"/>
            </a:br>
            <a:r>
              <a:rPr lang="ru-RU" dirty="0" smtClean="0"/>
              <a:t>        Мы благодарим всех родителей, принявших участие в выставке</a:t>
            </a:r>
          </a:p>
          <a:p>
            <a:endParaRPr lang="ru-RU" dirty="0"/>
          </a:p>
        </p:txBody>
      </p:sp>
      <p:pic>
        <p:nvPicPr>
          <p:cNvPr id="30722" name="Picture 2" descr="IMG_3597"/>
          <p:cNvPicPr>
            <a:picLocks noChangeAspect="1" noChangeArrowheads="1"/>
          </p:cNvPicPr>
          <p:nvPr/>
        </p:nvPicPr>
        <p:blipFill>
          <a:blip r:embed="rId2"/>
          <a:srcRect/>
          <a:stretch>
            <a:fillRect/>
          </a:stretch>
        </p:blipFill>
        <p:spPr bwMode="auto">
          <a:xfrm>
            <a:off x="3786182" y="714356"/>
            <a:ext cx="1905000" cy="1428750"/>
          </a:xfrm>
          <a:prstGeom prst="rect">
            <a:avLst/>
          </a:prstGeom>
          <a:noFill/>
          <a:ln w="41275" cmpd="thickThin">
            <a:solidFill>
              <a:schemeClr val="accent1"/>
            </a:solidFill>
          </a:ln>
        </p:spPr>
      </p:pic>
      <p:pic>
        <p:nvPicPr>
          <p:cNvPr id="30726" name="Picture 6" descr="IMG_3583"/>
          <p:cNvPicPr>
            <a:picLocks noChangeAspect="1" noChangeArrowheads="1"/>
          </p:cNvPicPr>
          <p:nvPr/>
        </p:nvPicPr>
        <p:blipFill>
          <a:blip r:embed="rId3"/>
          <a:srcRect/>
          <a:stretch>
            <a:fillRect/>
          </a:stretch>
        </p:blipFill>
        <p:spPr bwMode="auto">
          <a:xfrm>
            <a:off x="6715140" y="1285860"/>
            <a:ext cx="1905000" cy="1428750"/>
          </a:xfrm>
          <a:prstGeom prst="rect">
            <a:avLst/>
          </a:prstGeom>
          <a:noFill/>
          <a:ln w="41275" cmpd="thickThin">
            <a:solidFill>
              <a:schemeClr val="accent1"/>
            </a:solidFill>
          </a:ln>
        </p:spPr>
      </p:pic>
      <p:pic>
        <p:nvPicPr>
          <p:cNvPr id="29698" name="Picture 2" descr="https://d.radikal.ru/d05/1811/0a/8a3a6799b486.png"/>
          <p:cNvPicPr>
            <a:picLocks noChangeAspect="1" noChangeArrowheads="1"/>
          </p:cNvPicPr>
          <p:nvPr/>
        </p:nvPicPr>
        <p:blipFill>
          <a:blip r:embed="rId4"/>
          <a:srcRect/>
          <a:stretch>
            <a:fillRect/>
          </a:stretch>
        </p:blipFill>
        <p:spPr bwMode="auto">
          <a:xfrm>
            <a:off x="4000496" y="2285992"/>
            <a:ext cx="2619363" cy="3903139"/>
          </a:xfrm>
          <a:prstGeom prst="rect">
            <a:avLst/>
          </a:prstGeom>
          <a:noFill/>
        </p:spPr>
      </p:pic>
      <p:pic>
        <p:nvPicPr>
          <p:cNvPr id="29700" name="Picture 4" descr="https://avatars.mds.yandex.net/get-pdb/1515103/5f7a7cb6-f77b-4565-a8c0-2a26db94eb73/s1200?webp=false"/>
          <p:cNvPicPr>
            <a:picLocks noChangeAspect="1" noChangeArrowheads="1"/>
          </p:cNvPicPr>
          <p:nvPr/>
        </p:nvPicPr>
        <p:blipFill>
          <a:blip r:embed="rId5" cstate="print"/>
          <a:srcRect/>
          <a:stretch>
            <a:fillRect/>
          </a:stretch>
        </p:blipFill>
        <p:spPr bwMode="auto">
          <a:xfrm>
            <a:off x="6159212" y="3286124"/>
            <a:ext cx="2984787" cy="18002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428604"/>
            <a:ext cx="3008313" cy="1162050"/>
          </a:xfrm>
        </p:spPr>
        <p:txBody>
          <a:bodyPr>
            <a:normAutofit fontScale="90000"/>
          </a:bodyPr>
          <a:lstStyle/>
          <a:p>
            <a:r>
              <a:rPr lang="ru-RU" sz="2200" b="0" dirty="0" smtClean="0">
                <a:solidFill>
                  <a:srgbClr val="0000FF"/>
                </a:solidFill>
                <a:latin typeface="Comic Sans MS" pitchFamily="66" charset="0"/>
              </a:rPr>
              <a:t>Конкурс рисунков «Многоквартирный дом после капремонта»</a:t>
            </a:r>
            <a:r>
              <a:rPr lang="ru-RU" b="0" dirty="0" smtClean="0"/>
              <a:t/>
            </a:r>
            <a:br>
              <a:rPr lang="ru-RU" b="0" dirty="0" smtClean="0"/>
            </a:br>
            <a:endParaRPr lang="ru-RU" dirty="0"/>
          </a:p>
        </p:txBody>
      </p:sp>
      <p:sp>
        <p:nvSpPr>
          <p:cNvPr id="4" name="Текст 3"/>
          <p:cNvSpPr>
            <a:spLocks noGrp="1"/>
          </p:cNvSpPr>
          <p:nvPr>
            <p:ph type="body" sz="half" idx="2"/>
          </p:nvPr>
        </p:nvSpPr>
        <p:spPr/>
        <p:txBody>
          <a:bodyPr/>
          <a:lstStyle/>
          <a:p>
            <a:r>
              <a:rPr lang="ru-RU" dirty="0" smtClean="0"/>
              <a:t>     Подведены итоги конкурса детского рисунка «Многоквартирный дом после капремонта», организованного Фондом капитального ремонта Тульской области.</a:t>
            </a:r>
          </a:p>
          <a:p>
            <a:r>
              <a:rPr lang="ru-RU" dirty="0" smtClean="0"/>
              <a:t>       В данном конкурсе приняли участие дети от 5–</a:t>
            </a:r>
            <a:r>
              <a:rPr lang="ru-RU" dirty="0" err="1" smtClean="0"/>
              <a:t>ти</a:t>
            </a:r>
            <a:r>
              <a:rPr lang="ru-RU" dirty="0" smtClean="0"/>
              <a:t> до 13–</a:t>
            </a:r>
            <a:r>
              <a:rPr lang="ru-RU" dirty="0" err="1" smtClean="0"/>
              <a:t>ти</a:t>
            </a:r>
            <a:r>
              <a:rPr lang="ru-RU" dirty="0" smtClean="0"/>
              <a:t> лет.</a:t>
            </a:r>
          </a:p>
          <a:p>
            <a:r>
              <a:rPr lang="ru-RU" dirty="0" smtClean="0"/>
              <a:t>Всего на рассмотрение было представлено 389 рисунков.</a:t>
            </a:r>
          </a:p>
          <a:p>
            <a:r>
              <a:rPr lang="ru-RU" dirty="0" smtClean="0"/>
              <a:t>      От МДОУ центра развития ребенка – детского сада № 14  в конкурсе приняли участие 8 человек, которым были вручены свидетельства об участии в конкурсе и сладкие подарки.</a:t>
            </a:r>
          </a:p>
          <a:p>
            <a:r>
              <a:rPr lang="ru-RU" dirty="0" smtClean="0"/>
              <a:t>       Желаем всем нашим ребятам творческих успехов!</a:t>
            </a:r>
          </a:p>
          <a:p>
            <a:endParaRPr lang="ru-RU" dirty="0"/>
          </a:p>
        </p:txBody>
      </p:sp>
      <p:pic>
        <p:nvPicPr>
          <p:cNvPr id="31746" name="Picture 2" descr="IMG_3618"/>
          <p:cNvPicPr>
            <a:picLocks noChangeAspect="1" noChangeArrowheads="1"/>
          </p:cNvPicPr>
          <p:nvPr/>
        </p:nvPicPr>
        <p:blipFill>
          <a:blip r:embed="rId2"/>
          <a:srcRect/>
          <a:stretch>
            <a:fillRect/>
          </a:stretch>
        </p:blipFill>
        <p:spPr bwMode="auto">
          <a:xfrm>
            <a:off x="3714744" y="428604"/>
            <a:ext cx="2500330" cy="1875248"/>
          </a:xfrm>
          <a:prstGeom prst="rect">
            <a:avLst/>
          </a:prstGeom>
          <a:noFill/>
          <a:ln w="41275" cmpd="thickThin">
            <a:solidFill>
              <a:schemeClr val="accent1"/>
            </a:solidFill>
          </a:ln>
        </p:spPr>
      </p:pic>
      <p:pic>
        <p:nvPicPr>
          <p:cNvPr id="28674" name="Picture 2" descr="http://pasis30.ru/uploads/news/7732f4fd3800fec225605cd21e2d4c48.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786182" y="2107725"/>
            <a:ext cx="5357818" cy="4386714"/>
          </a:xfrm>
          <a:prstGeom prst="rect">
            <a:avLst/>
          </a:prstGeom>
          <a:noFill/>
        </p:spPr>
      </p:pic>
      <p:pic>
        <p:nvPicPr>
          <p:cNvPr id="28676" name="Picture 4" descr="https://st.depositphotos.com/2196544/2312/i/950/depositphotos_23120540-stock-photo-happy-cartoon-home.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00892" y="142852"/>
            <a:ext cx="1844657" cy="214198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322" y="500042"/>
            <a:ext cx="3008313" cy="1162050"/>
          </a:xfrm>
        </p:spPr>
        <p:txBody>
          <a:bodyPr>
            <a:noAutofit/>
          </a:bodyPr>
          <a:lstStyle/>
          <a:p>
            <a:r>
              <a:rPr lang="ru-RU" sz="2400" dirty="0" smtClean="0">
                <a:solidFill>
                  <a:srgbClr val="0000FF"/>
                </a:solidFill>
                <a:latin typeface="Comic Sans MS" pitchFamily="66" charset="0"/>
              </a:rPr>
              <a:t>Прощание с новогодней елочкой</a:t>
            </a:r>
            <a:br>
              <a:rPr lang="ru-RU" sz="2400" dirty="0" smtClean="0">
                <a:solidFill>
                  <a:srgbClr val="0000FF"/>
                </a:solidFill>
                <a:latin typeface="Comic Sans MS" pitchFamily="66" charset="0"/>
              </a:rPr>
            </a:br>
            <a:endParaRPr lang="ru-RU" sz="2400" dirty="0">
              <a:solidFill>
                <a:srgbClr val="0000FF"/>
              </a:solidFill>
              <a:latin typeface="Comic Sans MS" pitchFamily="66" charset="0"/>
            </a:endParaRPr>
          </a:p>
        </p:txBody>
      </p:sp>
      <p:sp>
        <p:nvSpPr>
          <p:cNvPr id="4" name="Текст 3"/>
          <p:cNvSpPr>
            <a:spLocks noGrp="1"/>
          </p:cNvSpPr>
          <p:nvPr>
            <p:ph type="body" sz="half" idx="2"/>
          </p:nvPr>
        </p:nvSpPr>
        <p:spPr>
          <a:xfrm>
            <a:off x="214282" y="285728"/>
            <a:ext cx="3429024" cy="5840435"/>
          </a:xfrm>
        </p:spPr>
        <p:txBody>
          <a:bodyPr>
            <a:normAutofit/>
          </a:bodyPr>
          <a:lstStyle/>
          <a:p>
            <a:r>
              <a:rPr lang="ru-RU" dirty="0" smtClean="0"/>
              <a:t>     Новый год – самый лучший праздник для детей. Сколько радости, тепла, волшебства и сюрпризов преподнес он ребятишкам.</a:t>
            </a:r>
          </a:p>
          <a:p>
            <a:r>
              <a:rPr lang="ru-RU" dirty="0" smtClean="0"/>
              <a:t>        Но заканчивается праздник, начинаются будни, и приходит время прощаться с нашей красавицей  Ёлочкой. </a:t>
            </a:r>
          </a:p>
          <a:p>
            <a:r>
              <a:rPr lang="ru-RU" dirty="0" smtClean="0"/>
              <a:t>       После новогодних каникул в нашем детском саду прошел праздник «Прощание с ёлочкой». Музыкальный руководитель </a:t>
            </a:r>
            <a:r>
              <a:rPr lang="ru-RU" dirty="0" err="1" smtClean="0"/>
              <a:t>Валова</a:t>
            </a:r>
            <a:r>
              <a:rPr lang="ru-RU" dirty="0" smtClean="0"/>
              <a:t> Т.А. и воспитатели Демина Е.В., Савинова М.Л. Зайцева Ж.А. сделали этот праздник веселым, увлекательным, ярким  и развлекательным. Дети от самых маленьких до старших имели возможность еще раз встретиться с елочкой – красавицей. Ребята пели, танцевали, играли в любимые игры, читали стихи и играли на музыкальных инструментах. В завершении праздника дети и взрослые попрощались с ёлкой до следующего Нового года.</a:t>
            </a:r>
          </a:p>
          <a:p>
            <a:endParaRPr lang="ru-RU" dirty="0"/>
          </a:p>
        </p:txBody>
      </p:sp>
      <p:pic>
        <p:nvPicPr>
          <p:cNvPr id="32770" name="Picture 2" descr="IMG_3830"/>
          <p:cNvPicPr>
            <a:picLocks noChangeAspect="1" noChangeArrowheads="1"/>
          </p:cNvPicPr>
          <p:nvPr/>
        </p:nvPicPr>
        <p:blipFill>
          <a:blip r:embed="rId2"/>
          <a:srcRect/>
          <a:stretch>
            <a:fillRect/>
          </a:stretch>
        </p:blipFill>
        <p:spPr bwMode="auto">
          <a:xfrm>
            <a:off x="3786182" y="571480"/>
            <a:ext cx="1905000" cy="1428750"/>
          </a:xfrm>
          <a:prstGeom prst="rect">
            <a:avLst/>
          </a:prstGeom>
          <a:noFill/>
          <a:ln w="41275" cmpd="thickThin">
            <a:solidFill>
              <a:schemeClr val="accent1"/>
            </a:solidFill>
          </a:ln>
        </p:spPr>
      </p:pic>
      <p:pic>
        <p:nvPicPr>
          <p:cNvPr id="32776" name="Picture 8" descr="IMG_3855"/>
          <p:cNvPicPr>
            <a:picLocks noChangeAspect="1" noChangeArrowheads="1"/>
          </p:cNvPicPr>
          <p:nvPr/>
        </p:nvPicPr>
        <p:blipFill>
          <a:blip r:embed="rId3"/>
          <a:srcRect/>
          <a:stretch>
            <a:fillRect/>
          </a:stretch>
        </p:blipFill>
        <p:spPr bwMode="auto">
          <a:xfrm>
            <a:off x="6215074" y="1714488"/>
            <a:ext cx="1905000" cy="1428750"/>
          </a:xfrm>
          <a:prstGeom prst="rect">
            <a:avLst/>
          </a:prstGeom>
          <a:noFill/>
          <a:ln w="41275" cmpd="thickThin">
            <a:solidFill>
              <a:schemeClr val="accent1"/>
            </a:solidFill>
          </a:ln>
        </p:spPr>
      </p:pic>
      <p:pic>
        <p:nvPicPr>
          <p:cNvPr id="27650" name="Picture 2" descr="https://rused.ru/irk-mdou146/wp-content/uploads/sites/78/2017/09/4bfcb7dada21a00c541ead568193c2b4.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357554" y="2428868"/>
            <a:ext cx="4000528" cy="365048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322" y="142852"/>
            <a:ext cx="3008313" cy="1162050"/>
          </a:xfrm>
        </p:spPr>
        <p:txBody>
          <a:bodyPr>
            <a:normAutofit fontScale="90000"/>
          </a:bodyPr>
          <a:lstStyle/>
          <a:p>
            <a:r>
              <a:rPr lang="ru-RU" sz="2400" b="0" dirty="0" smtClean="0">
                <a:solidFill>
                  <a:srgbClr val="0000FF"/>
                </a:solidFill>
                <a:latin typeface="Comic Sans MS" pitchFamily="66" charset="0"/>
              </a:rPr>
              <a:t>Молодежный театр в гостях у детей</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429024" cy="5840435"/>
          </a:xfrm>
        </p:spPr>
        <p:txBody>
          <a:bodyPr>
            <a:normAutofit/>
          </a:bodyPr>
          <a:lstStyle/>
          <a:p>
            <a:r>
              <a:rPr lang="ru-RU" dirty="0" smtClean="0"/>
              <a:t>       Театр, как известно, любят все. Его возможности многообразны, а сила воздействия велика. Сказке верят не только дети, но и взрослые. Какая же радость ждёт ребёнка в театре.</a:t>
            </a:r>
          </a:p>
          <a:p>
            <a:r>
              <a:rPr lang="ru-RU" dirty="0" smtClean="0"/>
              <a:t>       Сегодня музыкальный зал нашего детского сада превратился в зрительный зал театра. Дети, затаив дыхание, ожидали начала сказки. На фоне красочных декораций сказки один за другим на сцену выходили сказочные  герои.      </a:t>
            </a:r>
          </a:p>
          <a:p>
            <a:r>
              <a:rPr lang="ru-RU" dirty="0" smtClean="0"/>
              <a:t>        Содержание сказки  «Очередные проделки Бабы Яги» было очень интересным и благодаря мастерству актеров, сказка прошла на «ура», зрители очень долго аплодировали артистам. Сколько эмоций, восторга, чувств, сопереживания, радости, тревоги, понимания зла и добра получили маленькие зрители. Сегодня  для детей театр стал сказкой, волшебным миром перевоплощений, где добро всегда побеждает зло.</a:t>
            </a:r>
          </a:p>
          <a:p>
            <a:endParaRPr lang="ru-RU" dirty="0"/>
          </a:p>
        </p:txBody>
      </p:sp>
      <p:pic>
        <p:nvPicPr>
          <p:cNvPr id="33794" name="Picture 2" descr="IMG_3886"/>
          <p:cNvPicPr>
            <a:picLocks noChangeAspect="1" noChangeArrowheads="1"/>
          </p:cNvPicPr>
          <p:nvPr/>
        </p:nvPicPr>
        <p:blipFill>
          <a:blip r:embed="rId2"/>
          <a:srcRect/>
          <a:stretch>
            <a:fillRect/>
          </a:stretch>
        </p:blipFill>
        <p:spPr bwMode="auto">
          <a:xfrm>
            <a:off x="3786182" y="357166"/>
            <a:ext cx="1905000" cy="1428750"/>
          </a:xfrm>
          <a:prstGeom prst="rect">
            <a:avLst/>
          </a:prstGeom>
          <a:noFill/>
          <a:ln w="41275" cmpd="thickThin">
            <a:solidFill>
              <a:schemeClr val="accent1"/>
            </a:solidFill>
          </a:ln>
        </p:spPr>
      </p:pic>
      <p:pic>
        <p:nvPicPr>
          <p:cNvPr id="33800" name="Picture 8" descr="IMG_3887"/>
          <p:cNvPicPr>
            <a:picLocks noChangeAspect="1" noChangeArrowheads="1"/>
          </p:cNvPicPr>
          <p:nvPr/>
        </p:nvPicPr>
        <p:blipFill>
          <a:blip r:embed="rId3"/>
          <a:srcRect/>
          <a:stretch>
            <a:fillRect/>
          </a:stretch>
        </p:blipFill>
        <p:spPr bwMode="auto">
          <a:xfrm>
            <a:off x="6000760" y="1571612"/>
            <a:ext cx="1905000" cy="1428750"/>
          </a:xfrm>
          <a:prstGeom prst="rect">
            <a:avLst/>
          </a:prstGeom>
          <a:noFill/>
          <a:ln w="41275" cmpd="thickThin">
            <a:solidFill>
              <a:schemeClr val="accent1"/>
            </a:solidFill>
          </a:ln>
        </p:spPr>
      </p:pic>
      <p:sp>
        <p:nvSpPr>
          <p:cNvPr id="26626" name="AutoShape 2" descr="https://volsu.ru/upload/medialibrary/c51/content-img.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6628" name="Picture 4" descr="http://priroda.inc.ru/prazdnik/anima/gifs/xmaskid30.gif"/>
          <p:cNvPicPr>
            <a:picLocks noChangeAspect="1" noChangeArrowheads="1"/>
          </p:cNvPicPr>
          <p:nvPr/>
        </p:nvPicPr>
        <p:blipFill>
          <a:blip r:embed="rId4"/>
          <a:srcRect/>
          <a:stretch>
            <a:fillRect/>
          </a:stretch>
        </p:blipFill>
        <p:spPr bwMode="auto">
          <a:xfrm>
            <a:off x="3786182" y="3214686"/>
            <a:ext cx="3086100" cy="180975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72132" y="428604"/>
            <a:ext cx="3008313" cy="1162050"/>
          </a:xfrm>
        </p:spPr>
        <p:txBody>
          <a:bodyPr/>
          <a:lstStyle/>
          <a:p>
            <a:r>
              <a:rPr lang="ru-RU" sz="2400" dirty="0" smtClean="0">
                <a:solidFill>
                  <a:srgbClr val="0000FF"/>
                </a:solidFill>
                <a:latin typeface="Comic Sans MS" pitchFamily="66" charset="0"/>
              </a:rPr>
              <a:t>"Минута славы" для малышей</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251231" cy="5840435"/>
          </a:xfrm>
        </p:spPr>
        <p:txBody>
          <a:bodyPr/>
          <a:lstStyle/>
          <a:p>
            <a:r>
              <a:rPr lang="ru-RU" dirty="0" smtClean="0"/>
              <a:t>     Свою "минуту славы" получили </a:t>
            </a:r>
            <a:r>
              <a:rPr lang="ru-RU" dirty="0" err="1" smtClean="0"/>
              <a:t>Узловские</a:t>
            </a:r>
            <a:r>
              <a:rPr lang="ru-RU" dirty="0" smtClean="0"/>
              <a:t> малыши 15 января 2019 года.</a:t>
            </a:r>
            <a:br>
              <a:rPr lang="ru-RU" dirty="0" smtClean="0"/>
            </a:br>
            <a:r>
              <a:rPr lang="ru-RU" dirty="0" smtClean="0"/>
              <a:t>В </a:t>
            </a:r>
            <a:r>
              <a:rPr lang="ru-RU" dirty="0" err="1" smtClean="0"/>
              <a:t>Узловском</a:t>
            </a:r>
            <a:r>
              <a:rPr lang="ru-RU" dirty="0" smtClean="0"/>
              <a:t> художественно-краеведческом музее состоялось награждение победителей и призёров выставки-конкурса декоративно-прикладного творчества детей «На пороге Новый год». Авторами поделок выставки-конкурса являлись воспитанники детских садов и дети младшего школьного возраста.</a:t>
            </a:r>
          </a:p>
          <a:p>
            <a:r>
              <a:rPr lang="ru-RU" dirty="0" smtClean="0"/>
              <a:t>         Из 280 работ, представленных на выставке, работа нашей воспитанницы  </a:t>
            </a:r>
            <a:r>
              <a:rPr lang="ru-RU" dirty="0" err="1" smtClean="0"/>
              <a:t>Ульяны</a:t>
            </a:r>
            <a:r>
              <a:rPr lang="ru-RU" dirty="0" smtClean="0"/>
              <a:t> Горбачевой заняла почетное 2 место.</a:t>
            </a:r>
          </a:p>
          <a:p>
            <a:r>
              <a:rPr lang="ru-RU" dirty="0" smtClean="0"/>
              <a:t>      От всей души поздравляем  нашу победительницу  и желаем ей дальнейших творческих успехов!</a:t>
            </a:r>
          </a:p>
          <a:p>
            <a:endParaRPr lang="ru-RU" dirty="0"/>
          </a:p>
        </p:txBody>
      </p:sp>
      <p:pic>
        <p:nvPicPr>
          <p:cNvPr id="34818" name="Picture 2" descr="ÑÐ¾ÑÐ¾  Ð½Ð°Ð³ÑÐ°Ð¶Ð´ÐµÐ½Ð¸Ñ Ð² Ð¼ÑÐ·ÐµÐµ"/>
          <p:cNvPicPr>
            <a:picLocks noChangeAspect="1" noChangeArrowheads="1"/>
          </p:cNvPicPr>
          <p:nvPr/>
        </p:nvPicPr>
        <p:blipFill>
          <a:blip r:embed="rId2"/>
          <a:srcRect/>
          <a:stretch>
            <a:fillRect/>
          </a:stretch>
        </p:blipFill>
        <p:spPr bwMode="auto">
          <a:xfrm>
            <a:off x="3500430" y="571480"/>
            <a:ext cx="1905000" cy="1143001"/>
          </a:xfrm>
          <a:prstGeom prst="rect">
            <a:avLst/>
          </a:prstGeom>
          <a:noFill/>
          <a:ln w="41275" cmpd="thickThin">
            <a:solidFill>
              <a:schemeClr val="accent1"/>
            </a:solidFill>
          </a:ln>
        </p:spPr>
      </p:pic>
      <p:pic>
        <p:nvPicPr>
          <p:cNvPr id="34820" name="Picture 4" descr="c4f63a4b84d20d138ea804105c706fee"/>
          <p:cNvPicPr>
            <a:picLocks noChangeAspect="1" noChangeArrowheads="1"/>
          </p:cNvPicPr>
          <p:nvPr/>
        </p:nvPicPr>
        <p:blipFill>
          <a:blip r:embed="rId3"/>
          <a:srcRect/>
          <a:stretch>
            <a:fillRect/>
          </a:stretch>
        </p:blipFill>
        <p:spPr bwMode="auto">
          <a:xfrm>
            <a:off x="3929058" y="2071678"/>
            <a:ext cx="1028700" cy="1428750"/>
          </a:xfrm>
          <a:prstGeom prst="rect">
            <a:avLst/>
          </a:prstGeom>
          <a:noFill/>
          <a:ln w="41275" cmpd="thickThin">
            <a:solidFill>
              <a:schemeClr val="accent1"/>
            </a:solidFill>
          </a:ln>
        </p:spPr>
      </p:pic>
      <p:pic>
        <p:nvPicPr>
          <p:cNvPr id="25602" name="Picture 2" descr="http://gimn.chernyahovsk.ru/upload/main/e48/e481d417bf4817945197cd5b2f8cc14f.jpg"/>
          <p:cNvPicPr>
            <a:picLocks noChangeAspect="1" noChangeArrowheads="1"/>
          </p:cNvPicPr>
          <p:nvPr/>
        </p:nvPicPr>
        <p:blipFill>
          <a:blip r:embed="rId4">
            <a:clrChange>
              <a:clrFrom>
                <a:srgbClr val="FBFBFB"/>
              </a:clrFrom>
              <a:clrTo>
                <a:srgbClr val="FBFBFB">
                  <a:alpha val="0"/>
                </a:srgbClr>
              </a:clrTo>
            </a:clrChange>
          </a:blip>
          <a:srcRect/>
          <a:stretch>
            <a:fillRect/>
          </a:stretch>
        </p:blipFill>
        <p:spPr bwMode="auto">
          <a:xfrm>
            <a:off x="285720" y="4357694"/>
            <a:ext cx="3305175" cy="1771651"/>
          </a:xfrm>
          <a:prstGeom prst="rect">
            <a:avLst/>
          </a:prstGeom>
          <a:noFill/>
        </p:spPr>
      </p:pic>
      <p:pic>
        <p:nvPicPr>
          <p:cNvPr id="25604" name="Picture 4" descr="https://avatars.mds.yandex.net/get-pdb/70729/a864bb4f-38ad-4198-b1eb-818afb78e90d/s1200?webp=false"/>
          <p:cNvPicPr>
            <a:picLocks noChangeAspect="1" noChangeArrowheads="1"/>
          </p:cNvPicPr>
          <p:nvPr/>
        </p:nvPicPr>
        <p:blipFill>
          <a:blip r:embed="rId5">
            <a:clrChange>
              <a:clrFrom>
                <a:srgbClr val="F7F7F7"/>
              </a:clrFrom>
              <a:clrTo>
                <a:srgbClr val="F7F7F7">
                  <a:alpha val="0"/>
                </a:srgbClr>
              </a:clrTo>
            </a:clrChange>
          </a:blip>
          <a:srcRect/>
          <a:stretch>
            <a:fillRect/>
          </a:stretch>
        </p:blipFill>
        <p:spPr bwMode="auto">
          <a:xfrm>
            <a:off x="4929190" y="1571612"/>
            <a:ext cx="3800642" cy="257176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214290"/>
            <a:ext cx="3008313" cy="1162050"/>
          </a:xfrm>
        </p:spPr>
        <p:txBody>
          <a:bodyPr/>
          <a:lstStyle/>
          <a:p>
            <a:r>
              <a:rPr lang="ru-RU" sz="2400" b="0" dirty="0" smtClean="0">
                <a:solidFill>
                  <a:srgbClr val="0000FF"/>
                </a:solidFill>
                <a:latin typeface="Comic Sans MS" pitchFamily="66" charset="0"/>
              </a:rPr>
              <a:t>Время </a:t>
            </a:r>
            <a:r>
              <a:rPr lang="ru-RU" sz="2400" b="0" dirty="0" err="1" smtClean="0">
                <a:solidFill>
                  <a:srgbClr val="0000FF"/>
                </a:solidFill>
                <a:latin typeface="Comic Sans MS" pitchFamily="66" charset="0"/>
              </a:rPr>
              <a:t>обнимашек</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251231" cy="5840435"/>
          </a:xfrm>
        </p:spPr>
        <p:txBody>
          <a:bodyPr>
            <a:normAutofit fontScale="77500" lnSpcReduction="20000"/>
          </a:bodyPr>
          <a:lstStyle/>
          <a:p>
            <a:r>
              <a:rPr lang="ru-RU" dirty="0" smtClean="0"/>
              <a:t>       В средней группе прошло необычное занятие - «Время </a:t>
            </a:r>
            <a:r>
              <a:rPr lang="ru-RU" dirty="0" err="1" smtClean="0"/>
              <a:t>обнимашек</a:t>
            </a:r>
            <a:r>
              <a:rPr lang="ru-RU" dirty="0" smtClean="0"/>
              <a:t>», приуроченный ко Всемирному дню объятий. Тактильный контакт нужен всем, но детям в особенности. Причем маленьким мальчикам и девочкам в равной мере.</a:t>
            </a:r>
          </a:p>
          <a:p>
            <a:r>
              <a:rPr lang="ru-RU" dirty="0" smtClean="0"/>
              <a:t>      По мнению итальянского профессора медицины, объятия являются эликсиром жизни. Полученное душевное тепло греет, поднимает настроение и даже лечит. Дети узнали, что обниматься можно при встрече, после разлуки, при поздравлениях, при выражении радости и благодарности, даже в моменты грусти.     Для хорошего самочувствия человеку необходимо 7 объятий в день, чтобы почувствовать себя любимым, нужным кому-то, здоровым и счастливым.</a:t>
            </a:r>
          </a:p>
          <a:p>
            <a:r>
              <a:rPr lang="ru-RU" dirty="0" smtClean="0"/>
              <a:t>       Дошкольники устроили приветствие всеобщим братанием: каждый обнимался по  7 раз  с другими присутствующими.</a:t>
            </a:r>
          </a:p>
          <a:p>
            <a:r>
              <a:rPr lang="ru-RU" dirty="0" smtClean="0"/>
              <a:t>       Дети выполнили разминку под музыкальное сопровождение «Что такое доброта?»</a:t>
            </a:r>
          </a:p>
          <a:p>
            <a:r>
              <a:rPr lang="ru-RU" dirty="0" smtClean="0"/>
              <a:t>Поиграли в игру «Передай сердечко добра» с пожеланиями.</a:t>
            </a:r>
          </a:p>
          <a:p>
            <a:r>
              <a:rPr lang="ru-RU" dirty="0" smtClean="0"/>
              <a:t>       Узнали, что животные тоже умеют и любят обниматься. За неимением рук они обнимаются лапами, шеями, хвостами…  Ребята обнимались как слоны: одна рука зажимает нос, другая, продетая в образовавшуюся петлю локтя – это «хобот».Звучала задорная музыка и все обнимались «хоботами»</a:t>
            </a:r>
          </a:p>
          <a:p>
            <a:r>
              <a:rPr lang="ru-RU" dirty="0" smtClean="0"/>
              <a:t>       Поиграли в игру «Чья пара в одном джемпере быстрее добежит», «Пронести шар, вдвоем не придерживая руками», «Проведи друга с завязанными глазами между препятствиями».</a:t>
            </a:r>
          </a:p>
          <a:p>
            <a:r>
              <a:rPr lang="ru-RU" dirty="0" smtClean="0"/>
              <a:t>      Прослушали песни «Вместе весело шагать».</a:t>
            </a:r>
          </a:p>
          <a:p>
            <a:r>
              <a:rPr lang="ru-RU" dirty="0" smtClean="0"/>
              <a:t>      Закончили занятие словами: </a:t>
            </a:r>
          </a:p>
          <a:p>
            <a:r>
              <a:rPr lang="ru-RU" dirty="0" smtClean="0"/>
              <a:t>       Ласка теплых нежных рук</a:t>
            </a:r>
          </a:p>
          <a:p>
            <a:r>
              <a:rPr lang="ru-RU" dirty="0" smtClean="0"/>
              <a:t>                                Исцелит любой недуг.</a:t>
            </a:r>
          </a:p>
          <a:p>
            <a:endParaRPr lang="ru-RU" dirty="0"/>
          </a:p>
        </p:txBody>
      </p:sp>
      <p:pic>
        <p:nvPicPr>
          <p:cNvPr id="35842" name="Picture 2" descr="IMG_3890"/>
          <p:cNvPicPr>
            <a:picLocks noChangeAspect="1" noChangeArrowheads="1"/>
          </p:cNvPicPr>
          <p:nvPr/>
        </p:nvPicPr>
        <p:blipFill>
          <a:blip r:embed="rId2"/>
          <a:srcRect/>
          <a:stretch>
            <a:fillRect/>
          </a:stretch>
        </p:blipFill>
        <p:spPr bwMode="auto">
          <a:xfrm>
            <a:off x="3714744" y="428604"/>
            <a:ext cx="1905000" cy="1428750"/>
          </a:xfrm>
          <a:prstGeom prst="rect">
            <a:avLst/>
          </a:prstGeom>
          <a:noFill/>
          <a:ln w="41275" cmpd="thickThin">
            <a:solidFill>
              <a:schemeClr val="accent1"/>
            </a:solidFill>
          </a:ln>
        </p:spPr>
      </p:pic>
      <p:pic>
        <p:nvPicPr>
          <p:cNvPr id="35846" name="Picture 6" descr="IMG_3899"/>
          <p:cNvPicPr>
            <a:picLocks noChangeAspect="1" noChangeArrowheads="1"/>
          </p:cNvPicPr>
          <p:nvPr/>
        </p:nvPicPr>
        <p:blipFill>
          <a:blip r:embed="rId3"/>
          <a:srcRect/>
          <a:stretch>
            <a:fillRect/>
          </a:stretch>
        </p:blipFill>
        <p:spPr bwMode="auto">
          <a:xfrm>
            <a:off x="6286512" y="1928802"/>
            <a:ext cx="1905000" cy="1428750"/>
          </a:xfrm>
          <a:prstGeom prst="rect">
            <a:avLst/>
          </a:prstGeom>
          <a:noFill/>
          <a:ln w="41275" cmpd="thickThin">
            <a:solidFill>
              <a:srgbClr val="0070C0"/>
            </a:solidFill>
          </a:ln>
        </p:spPr>
      </p:pic>
      <p:pic>
        <p:nvPicPr>
          <p:cNvPr id="24578" name="Picture 2" descr="https://dok7xy59qfw9h.cloudfront.net/74a/778c0/d774/4625/b213/33a1f3c39e80/original/65282.jpg"/>
          <p:cNvPicPr>
            <a:picLocks noChangeAspect="1" noChangeArrowheads="1"/>
          </p:cNvPicPr>
          <p:nvPr/>
        </p:nvPicPr>
        <p:blipFill>
          <a:blip r:embed="rId4">
            <a:clrChange>
              <a:clrFrom>
                <a:srgbClr val="F4F5F0"/>
              </a:clrFrom>
              <a:clrTo>
                <a:srgbClr val="F4F5F0">
                  <a:alpha val="0"/>
                </a:srgbClr>
              </a:clrTo>
            </a:clrChange>
          </a:blip>
          <a:srcRect/>
          <a:stretch>
            <a:fillRect/>
          </a:stretch>
        </p:blipFill>
        <p:spPr bwMode="auto">
          <a:xfrm>
            <a:off x="3660551" y="2071679"/>
            <a:ext cx="2383041" cy="1071569"/>
          </a:xfrm>
          <a:prstGeom prst="rect">
            <a:avLst/>
          </a:prstGeom>
          <a:noFill/>
        </p:spPr>
      </p:pic>
      <p:pic>
        <p:nvPicPr>
          <p:cNvPr id="24580" name="Picture 4" descr="http://itd1.mycdn.me/image?id=861607203952&amp;t=20&amp;plc=WEB&amp;tkn=*oErOByBlpbDgdEKGoDGxZQNNBZI"/>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786182" y="3571876"/>
            <a:ext cx="2928385" cy="292057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thumbs.dreamstime.com/z/%D0%B7%D0%B8%D0%BC%D0%B0-%D0%B2%D0%B0%D0%BB%D0%B0-17330869.jpg"/>
          <p:cNvPicPr>
            <a:picLocks noChangeAspect="1" noChangeArrowheads="1"/>
          </p:cNvPicPr>
          <p:nvPr/>
        </p:nvPicPr>
        <p:blipFill>
          <a:blip r:embed="rId2" cstate="print">
            <a:clrChange>
              <a:clrFrom>
                <a:srgbClr val="FFFFFF"/>
              </a:clrFrom>
              <a:clrTo>
                <a:srgbClr val="FFFFFF">
                  <a:alpha val="0"/>
                </a:srgbClr>
              </a:clrTo>
            </a:clrChange>
          </a:blip>
          <a:srcRect r="8299"/>
          <a:stretch>
            <a:fillRect/>
          </a:stretch>
        </p:blipFill>
        <p:spPr bwMode="auto">
          <a:xfrm>
            <a:off x="2643174" y="3071810"/>
            <a:ext cx="2928958" cy="3448695"/>
          </a:xfrm>
          <a:prstGeom prst="rect">
            <a:avLst/>
          </a:prstGeom>
          <a:noFill/>
        </p:spPr>
      </p:pic>
      <p:sp>
        <p:nvSpPr>
          <p:cNvPr id="2" name="Заголовок 1"/>
          <p:cNvSpPr>
            <a:spLocks noGrp="1"/>
          </p:cNvSpPr>
          <p:nvPr>
            <p:ph type="title"/>
          </p:nvPr>
        </p:nvSpPr>
        <p:spPr/>
        <p:txBody>
          <a:bodyPr/>
          <a:lstStyle/>
          <a:p>
            <a:r>
              <a:rPr lang="ru-RU" dirty="0" smtClean="0">
                <a:solidFill>
                  <a:srgbClr val="0000FF"/>
                </a:solidFill>
                <a:latin typeface="Comic Sans MS" pitchFamily="66" charset="0"/>
              </a:rPr>
              <a:t>Содержание</a:t>
            </a:r>
            <a:r>
              <a:rPr lang="ru-RU" dirty="0" smtClean="0">
                <a:solidFill>
                  <a:srgbClr val="0070C0"/>
                </a:solidFill>
                <a:latin typeface="Comic Sans MS" pitchFamily="66" charset="0"/>
              </a:rPr>
              <a:t> </a:t>
            </a:r>
            <a:endParaRPr lang="ru-RU" dirty="0"/>
          </a:p>
        </p:txBody>
      </p:sp>
      <p:sp>
        <p:nvSpPr>
          <p:cNvPr id="4" name="Содержимое 5"/>
          <p:cNvSpPr txBox="1">
            <a:spLocks/>
          </p:cNvSpPr>
          <p:nvPr/>
        </p:nvSpPr>
        <p:spPr>
          <a:xfrm>
            <a:off x="457200" y="1285860"/>
            <a:ext cx="4038600" cy="4840303"/>
          </a:xfrm>
          <a:prstGeom prst="rect">
            <a:avLst/>
          </a:prstGeom>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1"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ВАМ, РОДИТЕЛИ</a:t>
            </a:r>
            <a:endParaRPr kumimoji="0" lang="ru-RU" sz="36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Поздравляем с Новым</a:t>
            </a:r>
            <a:r>
              <a:rPr kumimoji="0" lang="ru-RU" sz="3600" b="0" i="1" u="none" strike="noStrike" kern="1200" cap="none" spc="0" normalizeH="0" noProof="0" dirty="0" smtClean="0">
                <a:ln>
                  <a:noFill/>
                </a:ln>
                <a:solidFill>
                  <a:schemeClr val="tx1"/>
                </a:solidFill>
                <a:effectLst/>
                <a:uLnTx/>
                <a:uFillTx/>
                <a:latin typeface="Arial" pitchFamily="34" charset="0"/>
                <a:ea typeface="+mn-ea"/>
                <a:cs typeface="Arial" pitchFamily="34" charset="0"/>
              </a:rPr>
              <a:t> годом!</a:t>
            </a:r>
            <a:endParaRPr kumimoji="0" lang="ru-RU" sz="3600" b="1"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1"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НАШИ  ПРАЗДНИКИ</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День </a:t>
            </a:r>
            <a:r>
              <a:rPr lang="ru-RU" sz="3600" dirty="0" smtClean="0">
                <a:latin typeface="Arial" pitchFamily="34" charset="0"/>
                <a:cs typeface="Arial" pitchFamily="34" charset="0"/>
              </a:rPr>
              <a:t>освобождения Узловой!</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Новогодние</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праздники в детском саду</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Сказка</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продолжается!</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ru-RU" sz="3600" b="1"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УВЛЕКАТЕЛЬНЫЙ МИР</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День</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рождения Тютчева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Консультация</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для родителей «Приемы музыкальной памяти»</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Консультация</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для педагогов «Оформление и оснащение</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музыкального уголка в группах»</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Акция</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«Должны смеяться дети»</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Зимние</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забавы</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День</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медведь в детском саду</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Новогодний</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мир волшебства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Конкурс</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рисунков «Многоквартирный дом после капремонта».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Прощание</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с Новогодней елочкой</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Молодежный</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театр в гостях у детей</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«Минута славы» для малышей</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Время</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kumimoji="0" lang="ru-RU" sz="3600"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обнимашек</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День</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рождения А.П.Гайдара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Зимние</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виды спорта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Тульские</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колядки</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Мастер-класс</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«Поделки из бросового материала»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Самый</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умный в нашем детском саду</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ru-RU" sz="36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Самй</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умный - 2019</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День</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памяти юного героя-антифашиста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День</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памяти А.С.Пушкина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Международный</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день стоматолога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Знакомимся</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с новым пособием</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lang="ru-RU" sz="3600" dirty="0" smtClean="0">
                <a:latin typeface="Arial" pitchFamily="34" charset="0"/>
                <a:cs typeface="Arial" pitchFamily="34" charset="0"/>
              </a:rPr>
              <a:t> День рождения И.А. Крылова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Интерактивная</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игра в детском саду</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Зарница</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2019</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Международный</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день родного языка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Дружим</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со спортом</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a:t>
            </a:r>
            <a:r>
              <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Региональная</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педагогическая мастерская </a:t>
            </a:r>
            <a:r>
              <a:rPr kumimoji="0" lang="ru-RU" sz="3600" b="0" i="0" u="none" strike="noStrike" kern="1200" cap="none" spc="0" normalizeH="0" noProof="0" smtClean="0">
                <a:ln>
                  <a:noFill/>
                </a:ln>
                <a:solidFill>
                  <a:schemeClr val="tx1"/>
                </a:solidFill>
                <a:effectLst/>
                <a:uLnTx/>
                <a:uFillTx/>
                <a:latin typeface="Arial" pitchFamily="34" charset="0"/>
                <a:ea typeface="+mn-ea"/>
                <a:cs typeface="Arial" pitchFamily="34" charset="0"/>
              </a:rPr>
              <a:t>«Психологическое</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ru-RU" sz="3600" b="0" i="0" u="none" strike="noStrike" kern="1200" cap="none" spc="0" normalizeH="0" noProof="0" smtClean="0">
                <a:ln>
                  <a:noFill/>
                </a:ln>
                <a:solidFill>
                  <a:schemeClr val="tx1"/>
                </a:solidFill>
                <a:effectLst/>
                <a:uLnTx/>
                <a:uFillTx/>
                <a:latin typeface="Arial" pitchFamily="34" charset="0"/>
                <a:ea typeface="+mn-ea"/>
                <a:cs typeface="Arial" pitchFamily="34" charset="0"/>
              </a:rPr>
              <a:t>сопровождение </a:t>
            </a:r>
            <a:r>
              <a:rPr kumimoji="0" lang="ru-RU" sz="3600" b="0" i="0" u="none" strike="noStrike" kern="1200" cap="none" spc="0" normalizeH="0" noProof="0" dirty="0" err="1" smtClean="0">
                <a:ln>
                  <a:noFill/>
                </a:ln>
                <a:solidFill>
                  <a:schemeClr val="tx1"/>
                </a:solidFill>
                <a:effectLst/>
                <a:uLnTx/>
                <a:uFillTx/>
                <a:latin typeface="Arial" pitchFamily="34" charset="0"/>
                <a:ea typeface="+mn-ea"/>
                <a:cs typeface="Arial" pitchFamily="34" charset="0"/>
              </a:rPr>
              <a:t>креативности</a:t>
            </a:r>
            <a:r>
              <a:rPr kumimoji="0" lang="ru-RU" sz="36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и одаренности ребенка».</a:t>
            </a:r>
            <a:endParaRPr kumimoji="0" lang="ru-RU" sz="3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Содержимое 6"/>
          <p:cNvSpPr>
            <a:spLocks noGrp="1"/>
          </p:cNvSpPr>
          <p:nvPr>
            <p:ph sz="half" idx="4294967295"/>
          </p:nvPr>
        </p:nvSpPr>
        <p:spPr>
          <a:xfrm>
            <a:off x="4648200" y="1214422"/>
            <a:ext cx="4038600" cy="4911741"/>
          </a:xfrm>
          <a:prstGeom prst="rect">
            <a:avLst/>
          </a:prstGeom>
        </p:spPr>
        <p:txBody>
          <a:bodyPr>
            <a:normAutofit/>
          </a:bodyPr>
          <a:lstStyle/>
          <a:p>
            <a:pPr>
              <a:lnSpc>
                <a:spcPct val="80000"/>
              </a:lnSpc>
              <a:buNone/>
            </a:pPr>
            <a:r>
              <a:rPr lang="ru-RU" sz="1200" b="1" i="1" dirty="0" smtClean="0">
                <a:latin typeface="Arial" pitchFamily="34" charset="0"/>
                <a:cs typeface="Arial" pitchFamily="34" charset="0"/>
              </a:rPr>
              <a:t>СОВЕТУЕТ  СПЕЦИАЛИСТ</a:t>
            </a:r>
            <a:endParaRPr lang="ru-RU" sz="1200" i="1" dirty="0" smtClean="0">
              <a:latin typeface="Arial" pitchFamily="34" charset="0"/>
              <a:cs typeface="Arial" pitchFamily="34" charset="0"/>
            </a:endParaRPr>
          </a:p>
          <a:p>
            <a:pPr>
              <a:lnSpc>
                <a:spcPct val="80000"/>
              </a:lnSpc>
              <a:buNone/>
            </a:pPr>
            <a:r>
              <a:rPr lang="ru-RU" sz="1200" i="1" dirty="0" smtClean="0">
                <a:latin typeface="Arial" pitchFamily="34" charset="0"/>
                <a:cs typeface="Arial" pitchFamily="34" charset="0"/>
              </a:rPr>
              <a:t>Подготовил педагог-психолог </a:t>
            </a:r>
            <a:r>
              <a:rPr lang="ru-RU" sz="1200" i="1" dirty="0" err="1" smtClean="0">
                <a:latin typeface="Arial" pitchFamily="34" charset="0"/>
                <a:cs typeface="Arial" pitchFamily="34" charset="0"/>
              </a:rPr>
              <a:t>Бармашова</a:t>
            </a:r>
            <a:r>
              <a:rPr lang="ru-RU" sz="1200" i="1" dirty="0" smtClean="0">
                <a:latin typeface="Arial" pitchFamily="34" charset="0"/>
                <a:cs typeface="Arial" pitchFamily="34" charset="0"/>
              </a:rPr>
              <a:t> Е.В.</a:t>
            </a:r>
            <a:endParaRPr lang="ru-RU" sz="1200" b="1" i="1" dirty="0" smtClean="0">
              <a:latin typeface="Arial" pitchFamily="34" charset="0"/>
              <a:cs typeface="Arial" pitchFamily="34" charset="0"/>
            </a:endParaRPr>
          </a:p>
          <a:p>
            <a:pPr>
              <a:lnSpc>
                <a:spcPct val="80000"/>
              </a:lnSpc>
              <a:buNone/>
            </a:pPr>
            <a:r>
              <a:rPr lang="ru-RU" sz="1200" b="1" i="1" dirty="0" smtClean="0">
                <a:latin typeface="Arial" pitchFamily="34" charset="0"/>
                <a:cs typeface="Arial" pitchFamily="34" charset="0"/>
              </a:rPr>
              <a:t>РАЗВИВАЙКА </a:t>
            </a:r>
            <a:endParaRPr lang="ru-RU" sz="1200" dirty="0" smtClean="0">
              <a:latin typeface="Arial" pitchFamily="34" charset="0"/>
              <a:cs typeface="Arial" pitchFamily="34" charset="0"/>
            </a:endParaRPr>
          </a:p>
          <a:p>
            <a:pPr>
              <a:lnSpc>
                <a:spcPct val="80000"/>
              </a:lnSpc>
              <a:buNone/>
            </a:pPr>
            <a:r>
              <a:rPr lang="ru-RU" sz="1200" dirty="0" smtClean="0">
                <a:latin typeface="Arial" pitchFamily="34" charset="0"/>
                <a:cs typeface="Arial" pitchFamily="34" charset="0"/>
              </a:rPr>
              <a:t>Подготовил воспитатель  </a:t>
            </a:r>
            <a:r>
              <a:rPr lang="ru-RU" sz="1200" dirty="0" smtClean="0">
                <a:latin typeface="Arial" pitchFamily="34" charset="0"/>
                <a:cs typeface="Arial" pitchFamily="34" charset="0"/>
              </a:rPr>
              <a:t>Суханова С.Д.</a:t>
            </a:r>
            <a:endParaRPr lang="ru-RU" sz="1200" b="1" dirty="0" smtClean="0">
              <a:latin typeface="Arial" pitchFamily="34" charset="0"/>
              <a:cs typeface="Arial" pitchFamily="34" charset="0"/>
            </a:endParaRPr>
          </a:p>
          <a:p>
            <a:pPr>
              <a:lnSpc>
                <a:spcPct val="80000"/>
              </a:lnSpc>
              <a:buNone/>
            </a:pPr>
            <a:r>
              <a:rPr lang="ru-RU" sz="1200" b="1" dirty="0" smtClean="0">
                <a:latin typeface="Arial" pitchFamily="34" charset="0"/>
                <a:cs typeface="Arial" pitchFamily="34" charset="0"/>
              </a:rPr>
              <a:t>ВКУСНО  И  ПОЛЕЗНО</a:t>
            </a:r>
            <a:endParaRPr lang="ru-RU" sz="1200" b="1" i="1" dirty="0" smtClean="0">
              <a:latin typeface="Arial" pitchFamily="34" charset="0"/>
              <a:cs typeface="Arial" pitchFamily="34" charset="0"/>
            </a:endParaRPr>
          </a:p>
          <a:p>
            <a:pPr>
              <a:lnSpc>
                <a:spcPct val="80000"/>
              </a:lnSpc>
              <a:buNone/>
            </a:pPr>
            <a:r>
              <a:rPr lang="ru-RU" sz="1200" b="1" i="1" dirty="0" smtClean="0">
                <a:latin typeface="Arial" pitchFamily="34" charset="0"/>
                <a:cs typeface="Arial" pitchFamily="34" charset="0"/>
              </a:rPr>
              <a:t>Редакционная коллегия</a:t>
            </a:r>
            <a:endParaRPr lang="ru-RU" sz="1200" i="1" dirty="0" smtClean="0">
              <a:latin typeface="Arial" pitchFamily="34" charset="0"/>
              <a:cs typeface="Arial" pitchFamily="34" charset="0"/>
            </a:endParaRPr>
          </a:p>
          <a:p>
            <a:pPr>
              <a:lnSpc>
                <a:spcPct val="80000"/>
              </a:lnSpc>
              <a:buNone/>
            </a:pPr>
            <a:r>
              <a:rPr lang="ru-RU" sz="1200" i="1" dirty="0" smtClean="0">
                <a:latin typeface="Arial" pitchFamily="34" charset="0"/>
                <a:cs typeface="Arial" pitchFamily="34" charset="0"/>
              </a:rPr>
              <a:t>Ливенцева Любовь Алексеевна, воспитатель</a:t>
            </a:r>
          </a:p>
          <a:p>
            <a:pPr>
              <a:lnSpc>
                <a:spcPct val="80000"/>
              </a:lnSpc>
              <a:buNone/>
            </a:pPr>
            <a:r>
              <a:rPr lang="ru-RU" sz="1200" i="1" dirty="0" err="1" smtClean="0">
                <a:latin typeface="Arial" pitchFamily="34" charset="0"/>
                <a:cs typeface="Arial" pitchFamily="34" charset="0"/>
              </a:rPr>
              <a:t>Мызникова</a:t>
            </a:r>
            <a:r>
              <a:rPr lang="ru-RU" sz="1200" i="1" dirty="0" smtClean="0">
                <a:latin typeface="Arial" pitchFamily="34" charset="0"/>
                <a:cs typeface="Arial" pitchFamily="34" charset="0"/>
              </a:rPr>
              <a:t> Людмила Дмитриевна, воспитатель</a:t>
            </a:r>
          </a:p>
          <a:p>
            <a:pPr>
              <a:lnSpc>
                <a:spcPct val="80000"/>
              </a:lnSpc>
              <a:buNone/>
            </a:pPr>
            <a:r>
              <a:rPr lang="ru-RU" sz="1200" i="1" dirty="0" smtClean="0">
                <a:latin typeface="Arial" pitchFamily="34" charset="0"/>
                <a:cs typeface="Arial" pitchFamily="34" charset="0"/>
              </a:rPr>
              <a:t>Титкова Валентина Николаевна, воспитатель</a:t>
            </a:r>
          </a:p>
          <a:p>
            <a:pPr>
              <a:lnSpc>
                <a:spcPct val="80000"/>
              </a:lnSpc>
              <a:buNone/>
            </a:pPr>
            <a:r>
              <a:rPr lang="ru-RU" sz="1200" i="1" dirty="0" smtClean="0">
                <a:latin typeface="Arial" pitchFamily="34" charset="0"/>
                <a:cs typeface="Arial" pitchFamily="34" charset="0"/>
              </a:rPr>
              <a:t>Зайцева Жанна Анатольевна, воспитатель</a:t>
            </a:r>
          </a:p>
          <a:p>
            <a:pPr>
              <a:lnSpc>
                <a:spcPct val="80000"/>
              </a:lnSpc>
              <a:buNone/>
            </a:pPr>
            <a:r>
              <a:rPr lang="ru-RU" sz="1200" i="1" dirty="0" err="1" smtClean="0">
                <a:latin typeface="Arial" pitchFamily="34" charset="0"/>
                <a:cs typeface="Arial" pitchFamily="34" charset="0"/>
              </a:rPr>
              <a:t>Раева</a:t>
            </a:r>
            <a:r>
              <a:rPr lang="ru-RU" sz="1200" i="1" dirty="0" smtClean="0">
                <a:latin typeface="Arial" pitchFamily="34" charset="0"/>
                <a:cs typeface="Arial" pitchFamily="34" charset="0"/>
              </a:rPr>
              <a:t> Татьяна Васильевна, воспитатель</a:t>
            </a:r>
          </a:p>
          <a:p>
            <a:pPr>
              <a:lnSpc>
                <a:spcPct val="80000"/>
              </a:lnSpc>
              <a:buNone/>
            </a:pPr>
            <a:r>
              <a:rPr lang="ru-RU" sz="1200" i="1" dirty="0" smtClean="0">
                <a:latin typeface="Arial" pitchFamily="34" charset="0"/>
                <a:cs typeface="Arial" pitchFamily="34" charset="0"/>
              </a:rPr>
              <a:t>Савинова Марина Леонидовна, воспитатель</a:t>
            </a:r>
          </a:p>
          <a:p>
            <a:pPr>
              <a:lnSpc>
                <a:spcPct val="80000"/>
              </a:lnSpc>
              <a:buNone/>
            </a:pPr>
            <a:r>
              <a:rPr lang="ru-RU" sz="1200" i="1" dirty="0" smtClean="0">
                <a:latin typeface="Arial" pitchFamily="34" charset="0"/>
                <a:cs typeface="Arial" pitchFamily="34" charset="0"/>
              </a:rPr>
              <a:t>Суханова Светлана Дмитриевна, воспитатель</a:t>
            </a:r>
          </a:p>
          <a:p>
            <a:pPr>
              <a:lnSpc>
                <a:spcPct val="80000"/>
              </a:lnSpc>
              <a:buNone/>
            </a:pPr>
            <a:r>
              <a:rPr lang="ru-RU" sz="1200" i="1" dirty="0" err="1" smtClean="0">
                <a:latin typeface="Arial" pitchFamily="34" charset="0"/>
                <a:cs typeface="Arial" pitchFamily="34" charset="0"/>
              </a:rPr>
              <a:t>Валова</a:t>
            </a:r>
            <a:r>
              <a:rPr lang="ru-RU" sz="1200" i="1" dirty="0" smtClean="0">
                <a:latin typeface="Arial" pitchFamily="34" charset="0"/>
                <a:cs typeface="Arial" pitchFamily="34" charset="0"/>
              </a:rPr>
              <a:t> Татьяна Александровна, музыкальный</a:t>
            </a:r>
          </a:p>
          <a:p>
            <a:pPr>
              <a:lnSpc>
                <a:spcPct val="80000"/>
              </a:lnSpc>
              <a:buNone/>
            </a:pPr>
            <a:r>
              <a:rPr lang="ru-RU" sz="1200" i="1" dirty="0" smtClean="0">
                <a:latin typeface="Arial" pitchFamily="34" charset="0"/>
                <a:cs typeface="Arial" pitchFamily="34" charset="0"/>
              </a:rPr>
              <a:t>руководитель</a:t>
            </a:r>
            <a:endParaRPr lang="ru-RU" sz="1200" b="1" i="1" dirty="0" smtClean="0">
              <a:latin typeface="Arial" pitchFamily="34" charset="0"/>
              <a:cs typeface="Arial" pitchFamily="34" charset="0"/>
            </a:endParaRPr>
          </a:p>
          <a:p>
            <a:pPr>
              <a:lnSpc>
                <a:spcPct val="80000"/>
              </a:lnSpc>
              <a:buNone/>
            </a:pPr>
            <a:r>
              <a:rPr lang="ru-RU" sz="1200" b="1" i="1" dirty="0" smtClean="0">
                <a:latin typeface="Arial" pitchFamily="34" charset="0"/>
                <a:cs typeface="Arial" pitchFamily="34" charset="0"/>
              </a:rPr>
              <a:t>Экспертный совет</a:t>
            </a:r>
            <a:endParaRPr lang="ru-RU" sz="1200" i="1" dirty="0" smtClean="0">
              <a:latin typeface="Arial" pitchFamily="34" charset="0"/>
              <a:cs typeface="Arial" pitchFamily="34" charset="0"/>
            </a:endParaRPr>
          </a:p>
          <a:p>
            <a:pPr>
              <a:lnSpc>
                <a:spcPct val="80000"/>
              </a:lnSpc>
              <a:buNone/>
            </a:pPr>
            <a:r>
              <a:rPr lang="ru-RU" sz="1200" i="1" dirty="0" err="1" smtClean="0">
                <a:latin typeface="Arial" pitchFamily="34" charset="0"/>
                <a:cs typeface="Arial" pitchFamily="34" charset="0"/>
              </a:rPr>
              <a:t>Кузенкова</a:t>
            </a:r>
            <a:r>
              <a:rPr lang="ru-RU" sz="1200" i="1" dirty="0" smtClean="0">
                <a:latin typeface="Arial" pitchFamily="34" charset="0"/>
                <a:cs typeface="Arial" pitchFamily="34" charset="0"/>
              </a:rPr>
              <a:t> Татьяна Андреевна, заведующий </a:t>
            </a:r>
          </a:p>
          <a:p>
            <a:pPr>
              <a:lnSpc>
                <a:spcPct val="80000"/>
              </a:lnSpc>
              <a:buNone/>
            </a:pPr>
            <a:r>
              <a:rPr lang="ru-RU" sz="1200" i="1" dirty="0" smtClean="0">
                <a:latin typeface="Arial" pitchFamily="34" charset="0"/>
                <a:cs typeface="Arial" pitchFamily="34" charset="0"/>
              </a:rPr>
              <a:t>Сиренко Екатерина Сергеевна, зам. заведующей</a:t>
            </a:r>
            <a:endParaRPr lang="ru-RU"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357166"/>
            <a:ext cx="3008313" cy="1162050"/>
          </a:xfrm>
        </p:spPr>
        <p:txBody>
          <a:bodyPr/>
          <a:lstStyle/>
          <a:p>
            <a:r>
              <a:rPr lang="ru-RU" sz="2400" b="0" dirty="0" smtClean="0">
                <a:solidFill>
                  <a:srgbClr val="0000FF"/>
                </a:solidFill>
                <a:latin typeface="Comic Sans MS" pitchFamily="66" charset="0"/>
              </a:rPr>
              <a:t>День рождения А.П.Гайдара</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251231" cy="5840435"/>
          </a:xfrm>
        </p:spPr>
        <p:txBody>
          <a:bodyPr>
            <a:normAutofit/>
          </a:bodyPr>
          <a:lstStyle/>
          <a:p>
            <a:r>
              <a:rPr lang="ru-RU" dirty="0" smtClean="0"/>
              <a:t>     Дети старшей группы отмечали день рождения Аркадия Петровича Гайдара. Воспитатель с помощью детей оформила выставку книг, написанных Гайдаром. Ребята с удовольствием изучали ее.</a:t>
            </a:r>
          </a:p>
          <a:p>
            <a:r>
              <a:rPr lang="ru-RU" dirty="0" smtClean="0"/>
              <a:t>      Далее дошкольники с веселым задором вошли в зал под музыку </a:t>
            </a:r>
            <a:r>
              <a:rPr lang="ru-RU" dirty="0" err="1" smtClean="0"/>
              <a:t>Пахмутовой</a:t>
            </a:r>
            <a:r>
              <a:rPr lang="ru-RU" dirty="0" smtClean="0"/>
              <a:t> "Гайдар шагает впереди". На груди у каждого сияла алая звезда. Дети </a:t>
            </a:r>
            <a:r>
              <a:rPr lang="ru-RU" dirty="0" err="1" smtClean="0"/>
              <a:t>познакомилисб</a:t>
            </a:r>
            <a:r>
              <a:rPr lang="ru-RU" dirty="0" smtClean="0"/>
              <a:t> с биографией писателя, узнали, каким замечательным, смелым, добрым, отзывчивым был Гайдар. Герои его книг учили доброте, милосердию, взаимовыручке, учили любить свою Родину. Ребятам очень понравились, прочитанные накануне, книги "Чук и Гек", "Тимур и его команда", "Военная тайна".</a:t>
            </a:r>
          </a:p>
          <a:p>
            <a:r>
              <a:rPr lang="ru-RU" dirty="0" smtClean="0"/>
              <a:t>      Веселая игра "Ты скачи, скачи мой конь" сплотила детей. Они быстро скакали проскакали на лошадках, пробежав эстафету. Победила дружба.</a:t>
            </a:r>
          </a:p>
          <a:p>
            <a:endParaRPr lang="ru-RU" dirty="0"/>
          </a:p>
        </p:txBody>
      </p:sp>
      <p:pic>
        <p:nvPicPr>
          <p:cNvPr id="36866" name="Picture 2" descr="IMG_3924"/>
          <p:cNvPicPr>
            <a:picLocks noChangeAspect="1" noChangeArrowheads="1"/>
          </p:cNvPicPr>
          <p:nvPr/>
        </p:nvPicPr>
        <p:blipFill>
          <a:blip r:embed="rId2"/>
          <a:srcRect/>
          <a:stretch>
            <a:fillRect/>
          </a:stretch>
        </p:blipFill>
        <p:spPr bwMode="auto">
          <a:xfrm>
            <a:off x="3643306" y="428604"/>
            <a:ext cx="1905000" cy="1428750"/>
          </a:xfrm>
          <a:prstGeom prst="rect">
            <a:avLst/>
          </a:prstGeom>
          <a:noFill/>
          <a:ln w="41275" cmpd="thickThin">
            <a:solidFill>
              <a:srgbClr val="0070C0"/>
            </a:solidFill>
          </a:ln>
        </p:spPr>
      </p:pic>
      <p:pic>
        <p:nvPicPr>
          <p:cNvPr id="36868" name="Picture 4" descr="IMG_3949"/>
          <p:cNvPicPr>
            <a:picLocks noChangeAspect="1" noChangeArrowheads="1"/>
          </p:cNvPicPr>
          <p:nvPr/>
        </p:nvPicPr>
        <p:blipFill>
          <a:blip r:embed="rId3"/>
          <a:srcRect/>
          <a:stretch>
            <a:fillRect/>
          </a:stretch>
        </p:blipFill>
        <p:spPr bwMode="auto">
          <a:xfrm>
            <a:off x="6143636" y="1785926"/>
            <a:ext cx="1905000" cy="1428750"/>
          </a:xfrm>
          <a:prstGeom prst="rect">
            <a:avLst/>
          </a:prstGeom>
          <a:noFill/>
          <a:ln w="41275" cmpd="thickThin">
            <a:solidFill>
              <a:srgbClr val="0070C0"/>
            </a:solidFill>
          </a:ln>
        </p:spPr>
      </p:pic>
      <p:pic>
        <p:nvPicPr>
          <p:cNvPr id="23554" name="Picture 2" descr="http://usoliecbs.ru/images/%D0%B0%D0%BD%D0%BE%D0%BD%D1%81/0011/%D0%B7%D0%B0%D1%81%D1%82%D0%B0%D0%B2%D0%BA%D0%B01.jpg"/>
          <p:cNvPicPr>
            <a:picLocks noChangeAspect="1" noChangeArrowheads="1"/>
          </p:cNvPicPr>
          <p:nvPr/>
        </p:nvPicPr>
        <p:blipFill>
          <a:blip r:embed="rId4"/>
          <a:srcRect b="7937"/>
          <a:stretch>
            <a:fillRect/>
          </a:stretch>
        </p:blipFill>
        <p:spPr bwMode="auto">
          <a:xfrm>
            <a:off x="3857620" y="3286124"/>
            <a:ext cx="3929090" cy="271464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322" y="285728"/>
            <a:ext cx="3008313" cy="1162050"/>
          </a:xfrm>
        </p:spPr>
        <p:txBody>
          <a:bodyPr>
            <a:noAutofit/>
          </a:bodyPr>
          <a:lstStyle/>
          <a:p>
            <a:r>
              <a:rPr lang="ru-RU" sz="2400" b="0" dirty="0" smtClean="0">
                <a:solidFill>
                  <a:srgbClr val="0000FF"/>
                </a:solidFill>
                <a:latin typeface="Comic Sans MS" pitchFamily="66" charset="0"/>
              </a:rPr>
              <a:t>Зимние виды спорта</a:t>
            </a:r>
            <a:br>
              <a:rPr lang="ru-RU" sz="2400" b="0" dirty="0" smtClean="0">
                <a:solidFill>
                  <a:srgbClr val="0000FF"/>
                </a:solidFill>
                <a:latin typeface="Comic Sans MS" pitchFamily="66" charset="0"/>
              </a:rPr>
            </a:br>
            <a:endParaRPr lang="ru-RU" sz="2400" dirty="0">
              <a:solidFill>
                <a:srgbClr val="0000FF"/>
              </a:solidFill>
              <a:latin typeface="Comic Sans MS" pitchFamily="66" charset="0"/>
            </a:endParaRPr>
          </a:p>
        </p:txBody>
      </p:sp>
      <p:sp>
        <p:nvSpPr>
          <p:cNvPr id="4" name="Текст 3"/>
          <p:cNvSpPr>
            <a:spLocks noGrp="1"/>
          </p:cNvSpPr>
          <p:nvPr>
            <p:ph type="body" sz="half" idx="2"/>
          </p:nvPr>
        </p:nvSpPr>
        <p:spPr>
          <a:xfrm>
            <a:off x="214282" y="214290"/>
            <a:ext cx="3500462" cy="5911873"/>
          </a:xfrm>
        </p:spPr>
        <p:txBody>
          <a:bodyPr>
            <a:normAutofit fontScale="92500" lnSpcReduction="20000"/>
          </a:bodyPr>
          <a:lstStyle/>
          <a:p>
            <a:r>
              <a:rPr lang="ru-RU" dirty="0" smtClean="0"/>
              <a:t>      10 февраля будет отмечаться Международный день зимних видов спорта. В нашем детском саду 25 января в старшей и подготовительной группах прошел первый этап знакомства детей с зимними олимпийскими видами спорта.</a:t>
            </a:r>
          </a:p>
          <a:p>
            <a:r>
              <a:rPr lang="ru-RU" dirty="0" smtClean="0"/>
              <a:t>     Благодаря презентации, ребята не только вспомнили знакомые виды спорта, такие как хоккей, фигурное катание, лыжные гонки, но и узнали о новых.</a:t>
            </a:r>
          </a:p>
          <a:p>
            <a:r>
              <a:rPr lang="ru-RU" dirty="0" smtClean="0"/>
              <a:t>     Детям предложили отгадать загадки, которые закрепили полученные знания.</a:t>
            </a:r>
          </a:p>
          <a:p>
            <a:r>
              <a:rPr lang="ru-RU" dirty="0" smtClean="0"/>
              <a:t>      В ходе мероприятия ребята  посмотрели фильм, где спортсмены демонстрировали разные виды спорта: биатлон, бобслей, скелетон, сноубординг, конькобежный спорт и др.</a:t>
            </a:r>
          </a:p>
          <a:p>
            <a:r>
              <a:rPr lang="ru-RU" dirty="0" smtClean="0"/>
              <a:t>      В гости к ребятам пришел мультипликационный герой Фите, с которым они участвовали в зимней олимпиаде. Вместе со спортсменом  они стреляли из ружья по мишеням в биатлоне, спускались с трамплина, летели на санях в бобслее, катали «камни» в кёрлинге…. Переживали, подбадривали, аплодировали и побеждали.</a:t>
            </a:r>
          </a:p>
          <a:p>
            <a:r>
              <a:rPr lang="ru-RU" dirty="0" smtClean="0"/>
              <a:t>      В заключении детям раздали картинки для раскрашивания  с изображениями разных зимних видов спорта.</a:t>
            </a:r>
          </a:p>
          <a:p>
            <a:r>
              <a:rPr lang="ru-RU" dirty="0" smtClean="0"/>
              <a:t>      Ребята сделали вывод, что надо обязательно заниматься спортом, закаляться, чтобы быть здоровыми, сильными и  выносливыми.</a:t>
            </a:r>
          </a:p>
          <a:p>
            <a:endParaRPr lang="ru-RU" dirty="0"/>
          </a:p>
        </p:txBody>
      </p:sp>
      <p:pic>
        <p:nvPicPr>
          <p:cNvPr id="37890" name="Picture 2" descr="IMG_3957"/>
          <p:cNvPicPr>
            <a:picLocks noChangeAspect="1" noChangeArrowheads="1"/>
          </p:cNvPicPr>
          <p:nvPr/>
        </p:nvPicPr>
        <p:blipFill>
          <a:blip r:embed="rId2"/>
          <a:srcRect/>
          <a:stretch>
            <a:fillRect/>
          </a:stretch>
        </p:blipFill>
        <p:spPr bwMode="auto">
          <a:xfrm>
            <a:off x="3857620" y="571480"/>
            <a:ext cx="1905000" cy="1428750"/>
          </a:xfrm>
          <a:prstGeom prst="rect">
            <a:avLst/>
          </a:prstGeom>
          <a:noFill/>
          <a:ln w="41275" cmpd="thickThin">
            <a:solidFill>
              <a:srgbClr val="0070C0"/>
            </a:solidFill>
          </a:ln>
        </p:spPr>
      </p:pic>
      <p:pic>
        <p:nvPicPr>
          <p:cNvPr id="37892" name="Picture 4" descr="IMG_3963"/>
          <p:cNvPicPr>
            <a:picLocks noChangeAspect="1" noChangeArrowheads="1"/>
          </p:cNvPicPr>
          <p:nvPr/>
        </p:nvPicPr>
        <p:blipFill>
          <a:blip r:embed="rId3"/>
          <a:srcRect/>
          <a:stretch>
            <a:fillRect/>
          </a:stretch>
        </p:blipFill>
        <p:spPr bwMode="auto">
          <a:xfrm>
            <a:off x="5929322" y="1214422"/>
            <a:ext cx="1905000" cy="1428750"/>
          </a:xfrm>
          <a:prstGeom prst="rect">
            <a:avLst/>
          </a:prstGeom>
          <a:noFill/>
          <a:ln w="41275" cmpd="thickThin">
            <a:solidFill>
              <a:srgbClr val="0070C0"/>
            </a:solidFill>
          </a:ln>
        </p:spPr>
      </p:pic>
      <p:pic>
        <p:nvPicPr>
          <p:cNvPr id="22530" name="Picture 2" descr="https://img1.liveinternet.ru/images/attach/c/0/119/53/119053149_5307782_7kl.png"/>
          <p:cNvPicPr>
            <a:picLocks noChangeAspect="1" noChangeArrowheads="1"/>
          </p:cNvPicPr>
          <p:nvPr/>
        </p:nvPicPr>
        <p:blipFill>
          <a:blip r:embed="rId4"/>
          <a:srcRect/>
          <a:stretch>
            <a:fillRect/>
          </a:stretch>
        </p:blipFill>
        <p:spPr bwMode="auto">
          <a:xfrm>
            <a:off x="3214678" y="3200420"/>
            <a:ext cx="3270368" cy="365758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357166"/>
            <a:ext cx="3008313" cy="1162050"/>
          </a:xfrm>
        </p:spPr>
        <p:txBody>
          <a:bodyPr/>
          <a:lstStyle/>
          <a:p>
            <a:r>
              <a:rPr lang="ru-RU" sz="2400" b="0" dirty="0" smtClean="0">
                <a:solidFill>
                  <a:srgbClr val="0000FF"/>
                </a:solidFill>
                <a:latin typeface="Comic Sans MS" pitchFamily="66" charset="0"/>
              </a:rPr>
              <a:t>Тульские колядки</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357586" cy="5840435"/>
          </a:xfrm>
        </p:spPr>
        <p:txBody>
          <a:bodyPr>
            <a:normAutofit fontScale="85000" lnSpcReduction="20000"/>
          </a:bodyPr>
          <a:lstStyle/>
          <a:p>
            <a:r>
              <a:rPr lang="ru-RU" dirty="0" smtClean="0"/>
              <a:t>      29 января наше дошкольное учреждение посетил </a:t>
            </a:r>
            <a:r>
              <a:rPr lang="ru-RU" dirty="0" err="1" smtClean="0"/>
              <a:t>Узловский</a:t>
            </a:r>
            <a:r>
              <a:rPr lang="ru-RU" dirty="0" smtClean="0"/>
              <a:t>   художественно - краеведческий музей с «Тульскими колядками».</a:t>
            </a:r>
          </a:p>
          <a:p>
            <a:r>
              <a:rPr lang="ru-RU" dirty="0" smtClean="0"/>
              <a:t>       Детей встретила Хозяйка и рассказала о старой русской традиции в Рождество приходить в дом ряженым и за песни, танцы и колядки получать сладкое вознаграждение. Для этого дети одели шапочки и превратились в Петрушку, Волка, Красную шапочку, Фею, Дракона и других ряженых героев.</a:t>
            </a:r>
          </a:p>
          <a:p>
            <a:r>
              <a:rPr lang="ru-RU" dirty="0" smtClean="0"/>
              <a:t>       Главным героем колядок была Коза, которая является символом благополучия и достатка в доме. Коляда выучила с ребятами колядку, а также   предложила им перенести шары - счастья в большую корзину.</a:t>
            </a:r>
          </a:p>
          <a:p>
            <a:r>
              <a:rPr lang="ru-RU" dirty="0" smtClean="0"/>
              <a:t>        Злой дух Карачун украл Солнце. Герои колядок просили детей помочь задобрить его и сварить волшебное зелье с Бабой –Ягой. Каждый ребенок помогал перемешивать отвар, вложив туда свое тепло и доброту.  </a:t>
            </a:r>
          </a:p>
          <a:p>
            <a:r>
              <a:rPr lang="ru-RU" dirty="0" smtClean="0"/>
              <a:t>       Отведав волшебного напитка Карачун стал добрым, пел и танцевал с детьми и в завершении предсказал каждому ребенку счастливое будущее.</a:t>
            </a:r>
          </a:p>
          <a:p>
            <a:r>
              <a:rPr lang="ru-RU" dirty="0" smtClean="0"/>
              <a:t>       Колядки прошли на славу. Дети получили заряд доброты, счастья и веселья и познакомились со старинными русскими традициями. Хозяюшка одарила ряженых сладкими гостинцами.</a:t>
            </a:r>
          </a:p>
          <a:p>
            <a:r>
              <a:rPr lang="ru-RU" dirty="0" smtClean="0"/>
              <a:t>       Воспитанники и сотрудники МДОУ № 14 благодарят сотрудников </a:t>
            </a:r>
            <a:r>
              <a:rPr lang="ru-RU" dirty="0" err="1" smtClean="0"/>
              <a:t>Узловского</a:t>
            </a:r>
            <a:r>
              <a:rPr lang="ru-RU" dirty="0" smtClean="0"/>
              <a:t>   художественно - краеведческого музея за интересное и познавательное представление.</a:t>
            </a:r>
          </a:p>
          <a:p>
            <a:endParaRPr lang="ru-RU" dirty="0"/>
          </a:p>
        </p:txBody>
      </p:sp>
      <p:pic>
        <p:nvPicPr>
          <p:cNvPr id="38914" name="Picture 2" descr="IMG_4000"/>
          <p:cNvPicPr>
            <a:picLocks noChangeAspect="1" noChangeArrowheads="1"/>
          </p:cNvPicPr>
          <p:nvPr/>
        </p:nvPicPr>
        <p:blipFill>
          <a:blip r:embed="rId2"/>
          <a:srcRect/>
          <a:stretch>
            <a:fillRect/>
          </a:stretch>
        </p:blipFill>
        <p:spPr bwMode="auto">
          <a:xfrm>
            <a:off x="3714744" y="500042"/>
            <a:ext cx="1905000" cy="1428750"/>
          </a:xfrm>
          <a:prstGeom prst="rect">
            <a:avLst/>
          </a:prstGeom>
          <a:noFill/>
          <a:ln w="41275" cmpd="thickThin">
            <a:solidFill>
              <a:srgbClr val="0070C0"/>
            </a:solidFill>
          </a:ln>
        </p:spPr>
      </p:pic>
      <p:pic>
        <p:nvPicPr>
          <p:cNvPr id="38916" name="Picture 4" descr="IMG_4003"/>
          <p:cNvPicPr>
            <a:picLocks noChangeAspect="1" noChangeArrowheads="1"/>
          </p:cNvPicPr>
          <p:nvPr/>
        </p:nvPicPr>
        <p:blipFill>
          <a:blip r:embed="rId3"/>
          <a:srcRect/>
          <a:stretch>
            <a:fillRect/>
          </a:stretch>
        </p:blipFill>
        <p:spPr bwMode="auto">
          <a:xfrm>
            <a:off x="5929322" y="1428736"/>
            <a:ext cx="1905000" cy="1428750"/>
          </a:xfrm>
          <a:prstGeom prst="rect">
            <a:avLst/>
          </a:prstGeom>
          <a:noFill/>
          <a:ln w="41275" cmpd="thickThin">
            <a:solidFill>
              <a:srgbClr val="0070C0"/>
            </a:solidFill>
          </a:ln>
        </p:spPr>
      </p:pic>
      <p:pic>
        <p:nvPicPr>
          <p:cNvPr id="21506" name="Picture 2" descr="http://polissya.com.ua/nedelya/img/4c015a1df6f91702ae71bff38b7971c2_XL.jpg"/>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3500430" y="2857496"/>
            <a:ext cx="4852392" cy="371477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43636" y="714356"/>
            <a:ext cx="2794031" cy="1162050"/>
          </a:xfrm>
        </p:spPr>
        <p:txBody>
          <a:bodyPr>
            <a:normAutofit fontScale="90000"/>
          </a:bodyPr>
          <a:lstStyle/>
          <a:p>
            <a:r>
              <a:rPr lang="ru-RU" sz="2700" b="0" dirty="0" smtClean="0">
                <a:solidFill>
                  <a:srgbClr val="0000FF"/>
                </a:solidFill>
                <a:latin typeface="Comic Sans MS" pitchFamily="66" charset="0"/>
              </a:rPr>
              <a:t>Мастер-класс "Поделки из бросового материала</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14290"/>
            <a:ext cx="3643338" cy="5911873"/>
          </a:xfrm>
        </p:spPr>
        <p:txBody>
          <a:bodyPr>
            <a:normAutofit/>
          </a:bodyPr>
          <a:lstStyle/>
          <a:p>
            <a:r>
              <a:rPr lang="ru-RU" dirty="0" smtClean="0"/>
              <a:t>      30 января наше дошкольное учреждение посетили родители детей, не посещающих детские сады. Воспитателем средней группы было предложено сделать поделки из бросового материала: "</a:t>
            </a:r>
            <a:r>
              <a:rPr lang="ru-RU" dirty="0" err="1" smtClean="0"/>
              <a:t>Пингвинят</a:t>
            </a:r>
            <a:r>
              <a:rPr lang="ru-RU" dirty="0" smtClean="0"/>
              <a:t>", "Гусеницу", "Подставку для ручек и карандашей". Педагог показала возможность использования бросового материала в создании поделок, заинтересовала и вовлекла в работу, объяснила, что из втулок можно сделать оригинальные и красочные вещи. Родители получили опыт  и массу положительной энергии, ведь теперь они и дома вместе со своими детьми могут создавать </a:t>
            </a:r>
            <a:r>
              <a:rPr lang="ru-RU" dirty="0" err="1" smtClean="0"/>
              <a:t>поделки,по</a:t>
            </a:r>
            <a:r>
              <a:rPr lang="ru-RU" dirty="0" smtClean="0"/>
              <a:t> поводу и просто так, так как они развивают воображение и творческое мышление ребенка, позволяют почувствовать, что значит вещь, созданная своими руками. Детские поделки из рулона для туалетной бумаги - что может быть доступнее и проще!</a:t>
            </a:r>
            <a:endParaRPr lang="ru-RU" dirty="0"/>
          </a:p>
        </p:txBody>
      </p:sp>
      <p:pic>
        <p:nvPicPr>
          <p:cNvPr id="39938" name="Picture 2" descr="IMG_4086"/>
          <p:cNvPicPr>
            <a:picLocks noChangeAspect="1" noChangeArrowheads="1"/>
          </p:cNvPicPr>
          <p:nvPr/>
        </p:nvPicPr>
        <p:blipFill>
          <a:blip r:embed="rId2"/>
          <a:srcRect/>
          <a:stretch>
            <a:fillRect/>
          </a:stretch>
        </p:blipFill>
        <p:spPr bwMode="auto">
          <a:xfrm>
            <a:off x="4071934" y="428604"/>
            <a:ext cx="1905000" cy="1428750"/>
          </a:xfrm>
          <a:prstGeom prst="rect">
            <a:avLst/>
          </a:prstGeom>
          <a:noFill/>
          <a:ln w="41275" cmpd="thickThin">
            <a:solidFill>
              <a:srgbClr val="0070C0"/>
            </a:solidFill>
          </a:ln>
        </p:spPr>
      </p:pic>
      <p:pic>
        <p:nvPicPr>
          <p:cNvPr id="39942" name="Picture 6" descr="IMG_4092"/>
          <p:cNvPicPr>
            <a:picLocks noChangeAspect="1" noChangeArrowheads="1"/>
          </p:cNvPicPr>
          <p:nvPr/>
        </p:nvPicPr>
        <p:blipFill>
          <a:blip r:embed="rId3"/>
          <a:srcRect/>
          <a:stretch>
            <a:fillRect/>
          </a:stretch>
        </p:blipFill>
        <p:spPr bwMode="auto">
          <a:xfrm>
            <a:off x="6143636" y="1714488"/>
            <a:ext cx="1905000" cy="1428750"/>
          </a:xfrm>
          <a:prstGeom prst="rect">
            <a:avLst/>
          </a:prstGeom>
          <a:noFill/>
          <a:ln w="41275" cmpd="thickThin">
            <a:solidFill>
              <a:srgbClr val="0070C0"/>
            </a:solidFill>
          </a:ln>
        </p:spPr>
      </p:pic>
      <p:pic>
        <p:nvPicPr>
          <p:cNvPr id="20482" name="Picture 2" descr="https://static.tildacdn.com/tild6133-3036-4638-b861-356636323364/headerisMasterClass.png"/>
          <p:cNvPicPr>
            <a:picLocks noChangeAspect="1" noChangeArrowheads="1"/>
          </p:cNvPicPr>
          <p:nvPr/>
        </p:nvPicPr>
        <p:blipFill>
          <a:blip r:embed="rId4" cstate="print"/>
          <a:srcRect/>
          <a:stretch>
            <a:fillRect/>
          </a:stretch>
        </p:blipFill>
        <p:spPr bwMode="auto">
          <a:xfrm>
            <a:off x="0" y="4071942"/>
            <a:ext cx="3571900" cy="2525174"/>
          </a:xfrm>
          <a:prstGeom prst="rect">
            <a:avLst/>
          </a:prstGeom>
          <a:noFill/>
        </p:spPr>
      </p:pic>
      <p:pic>
        <p:nvPicPr>
          <p:cNvPr id="20484" name="Picture 4" descr="https://lvivanova-kashkorsch.edumsko.ru/uploads/7000/25815/persona/news/.thumbs/risuyut.jpg?149332482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000496" y="3214686"/>
            <a:ext cx="4570874" cy="2571768"/>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00760" y="714356"/>
            <a:ext cx="3008313" cy="1162050"/>
          </a:xfrm>
        </p:spPr>
        <p:txBody>
          <a:bodyPr>
            <a:normAutofit fontScale="90000"/>
          </a:bodyPr>
          <a:lstStyle/>
          <a:p>
            <a:r>
              <a:rPr lang="ru-RU" sz="2700" b="0" dirty="0" smtClean="0">
                <a:solidFill>
                  <a:srgbClr val="0000FF"/>
                </a:solidFill>
                <a:latin typeface="Comic Sans MS" pitchFamily="66" charset="0"/>
              </a:rPr>
              <a:t>Самый умный в нашем детском саду</a:t>
            </a:r>
            <a:r>
              <a:rPr lang="ru-RU" b="0" dirty="0" smtClean="0"/>
              <a:t/>
            </a:r>
            <a:br>
              <a:rPr lang="ru-RU" b="0" dirty="0" smtClean="0"/>
            </a:br>
            <a:r>
              <a:rPr lang="ru-RU" dirty="0" smtClean="0"/>
              <a:t/>
            </a:r>
            <a:br>
              <a:rPr lang="ru-RU" dirty="0" smtClean="0"/>
            </a:br>
            <a:endParaRPr lang="ru-RU" dirty="0"/>
          </a:p>
        </p:txBody>
      </p:sp>
      <p:sp>
        <p:nvSpPr>
          <p:cNvPr id="4" name="Текст 3"/>
          <p:cNvSpPr>
            <a:spLocks noGrp="1"/>
          </p:cNvSpPr>
          <p:nvPr>
            <p:ph type="body" sz="half" idx="2"/>
          </p:nvPr>
        </p:nvSpPr>
        <p:spPr>
          <a:xfrm>
            <a:off x="214282" y="214290"/>
            <a:ext cx="3571900" cy="5911873"/>
          </a:xfrm>
        </p:spPr>
        <p:txBody>
          <a:bodyPr>
            <a:normAutofit/>
          </a:bodyPr>
          <a:lstStyle/>
          <a:p>
            <a:r>
              <a:rPr lang="ru-RU" dirty="0" smtClean="0"/>
              <a:t>      4 февраля на базе Муниципального дошкольного образовательного учреждения центр развития ребенка – детский сад №14 прошел конкурс «Самый умный-2019»</a:t>
            </a:r>
          </a:p>
          <a:p>
            <a:r>
              <a:rPr lang="ru-RU" dirty="0" smtClean="0"/>
              <a:t>     Участвовали в конкурсе воспитанники подготовительной группы  детского сада. Целью данного мероприятия стала необходимость выбора участника для районного конкурса «Самый умный»</a:t>
            </a:r>
          </a:p>
          <a:p>
            <a:r>
              <a:rPr lang="ru-RU" dirty="0" smtClean="0"/>
              <a:t>     Подготовлены конкурсанты были  не по-детски.  Маленькие умницы и умники показали навыки в умении отгадывать загадки, логические и арифметические задачи, ребусы, ориентироваться на листе бумаги.</a:t>
            </a:r>
          </a:p>
          <a:p>
            <a:r>
              <a:rPr lang="ru-RU" dirty="0" smtClean="0"/>
              <a:t>      Победителем, набравшим максимальное количество баллов, стала Потапова Александра, которую награждали дипломом. Все участники конкурса получили сладкие призы.</a:t>
            </a:r>
          </a:p>
          <a:p>
            <a:endParaRPr lang="ru-RU" dirty="0"/>
          </a:p>
        </p:txBody>
      </p:sp>
      <p:pic>
        <p:nvPicPr>
          <p:cNvPr id="40962" name="Picture 2" descr="IMG_4208"/>
          <p:cNvPicPr>
            <a:picLocks noChangeAspect="1" noChangeArrowheads="1"/>
          </p:cNvPicPr>
          <p:nvPr/>
        </p:nvPicPr>
        <p:blipFill>
          <a:blip r:embed="rId2"/>
          <a:srcRect/>
          <a:stretch>
            <a:fillRect/>
          </a:stretch>
        </p:blipFill>
        <p:spPr bwMode="auto">
          <a:xfrm>
            <a:off x="4000496" y="214290"/>
            <a:ext cx="1905000" cy="1428750"/>
          </a:xfrm>
          <a:prstGeom prst="rect">
            <a:avLst/>
          </a:prstGeom>
          <a:noFill/>
          <a:ln w="41275" cmpd="thickThin">
            <a:solidFill>
              <a:srgbClr val="0070C0"/>
            </a:solidFill>
          </a:ln>
        </p:spPr>
      </p:pic>
      <p:pic>
        <p:nvPicPr>
          <p:cNvPr id="40966" name="Picture 6" descr="IMG_4210"/>
          <p:cNvPicPr>
            <a:picLocks noChangeAspect="1" noChangeArrowheads="1"/>
          </p:cNvPicPr>
          <p:nvPr/>
        </p:nvPicPr>
        <p:blipFill>
          <a:blip r:embed="rId3"/>
          <a:srcRect/>
          <a:stretch>
            <a:fillRect/>
          </a:stretch>
        </p:blipFill>
        <p:spPr bwMode="auto">
          <a:xfrm>
            <a:off x="6500826" y="2071678"/>
            <a:ext cx="1905000" cy="1428750"/>
          </a:xfrm>
          <a:prstGeom prst="rect">
            <a:avLst/>
          </a:prstGeom>
          <a:noFill/>
          <a:ln w="41275" cmpd="thickThin">
            <a:solidFill>
              <a:srgbClr val="0070C0"/>
            </a:solidFill>
          </a:ln>
        </p:spPr>
      </p:pic>
      <p:pic>
        <p:nvPicPr>
          <p:cNvPr id="19458" name="Picture 2" descr="https://mmedia.ozone.ru/multimedia/1015989251.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500430" y="1643050"/>
            <a:ext cx="3208757" cy="350046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57884" y="142852"/>
            <a:ext cx="3008313" cy="1162050"/>
          </a:xfrm>
        </p:spPr>
        <p:txBody>
          <a:bodyPr/>
          <a:lstStyle/>
          <a:p>
            <a:r>
              <a:rPr lang="ru-RU" sz="2400" b="0" dirty="0" smtClean="0">
                <a:solidFill>
                  <a:srgbClr val="0000FF"/>
                </a:solidFill>
                <a:latin typeface="Comic Sans MS" pitchFamily="66" charset="0"/>
              </a:rPr>
              <a:t>Самый умный - 2019</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14290"/>
            <a:ext cx="3571900" cy="5911873"/>
          </a:xfrm>
        </p:spPr>
        <p:txBody>
          <a:bodyPr>
            <a:normAutofit/>
          </a:bodyPr>
          <a:lstStyle/>
          <a:p>
            <a:r>
              <a:rPr lang="ru-RU" dirty="0" smtClean="0"/>
              <a:t>      В детском саду № 46 прошла познавательная викторина для детей старшего дошкольного возраста "Самый умный-2019". Здесь собрались  23 умнейших ребенка со всего района, каждый из которых в честной борьбе завоевал это звание, став победителем в своем детсаду. Их тепло приветствовали глава администрации района Николай Терехов, председатель комитета образования Марина </a:t>
            </a:r>
            <a:r>
              <a:rPr lang="ru-RU" dirty="0" err="1" smtClean="0"/>
              <a:t>Генералова</a:t>
            </a:r>
            <a:r>
              <a:rPr lang="ru-RU" dirty="0" smtClean="0"/>
              <a:t>, консультант комитета Оксана </a:t>
            </a:r>
            <a:r>
              <a:rPr lang="ru-RU" dirty="0" err="1" smtClean="0"/>
              <a:t>Гусарова</a:t>
            </a:r>
            <a:r>
              <a:rPr lang="ru-RU" dirty="0" smtClean="0"/>
              <a:t>. Юным знатокам пришлось пройти множество нелегких, но интересных испытаний. Через все задания красной нитью проходила тема театра, ведь этот год объявлен президентом Владимиром Путиным Годом театра. </a:t>
            </a:r>
            <a:br>
              <a:rPr lang="ru-RU" dirty="0" smtClean="0"/>
            </a:br>
            <a:r>
              <a:rPr lang="ru-RU" dirty="0" smtClean="0"/>
              <a:t>       Строгому жюри пришлось непросто, многие ребята продемонстрировали прочные знания. В итоге второе место заняла наша воспитанница Александра Потапова! Поздравляем маленькую умницу!</a:t>
            </a:r>
            <a:endParaRPr lang="ru-RU" dirty="0"/>
          </a:p>
        </p:txBody>
      </p:sp>
      <p:pic>
        <p:nvPicPr>
          <p:cNvPr id="41986" name="Picture 2" descr="IMG_5072"/>
          <p:cNvPicPr>
            <a:picLocks noChangeAspect="1" noChangeArrowheads="1"/>
          </p:cNvPicPr>
          <p:nvPr/>
        </p:nvPicPr>
        <p:blipFill>
          <a:blip r:embed="rId2"/>
          <a:srcRect/>
          <a:stretch>
            <a:fillRect/>
          </a:stretch>
        </p:blipFill>
        <p:spPr bwMode="auto">
          <a:xfrm>
            <a:off x="3929058" y="285728"/>
            <a:ext cx="1905000" cy="1266826"/>
          </a:xfrm>
          <a:prstGeom prst="rect">
            <a:avLst/>
          </a:prstGeom>
          <a:noFill/>
          <a:ln w="41275" cmpd="thickThin">
            <a:solidFill>
              <a:srgbClr val="0070C0"/>
            </a:solidFill>
          </a:ln>
        </p:spPr>
      </p:pic>
      <p:pic>
        <p:nvPicPr>
          <p:cNvPr id="41990" name="Picture 6" descr="IMG_5005"/>
          <p:cNvPicPr>
            <a:picLocks noChangeAspect="1" noChangeArrowheads="1"/>
          </p:cNvPicPr>
          <p:nvPr/>
        </p:nvPicPr>
        <p:blipFill>
          <a:blip r:embed="rId3"/>
          <a:srcRect/>
          <a:stretch>
            <a:fillRect/>
          </a:stretch>
        </p:blipFill>
        <p:spPr bwMode="auto">
          <a:xfrm>
            <a:off x="6000760" y="1142984"/>
            <a:ext cx="1905000" cy="1266826"/>
          </a:xfrm>
          <a:prstGeom prst="rect">
            <a:avLst/>
          </a:prstGeom>
          <a:noFill/>
          <a:ln w="41275" cmpd="thickThin">
            <a:solidFill>
              <a:srgbClr val="0070C0"/>
            </a:solidFill>
          </a:ln>
        </p:spPr>
      </p:pic>
      <p:pic>
        <p:nvPicPr>
          <p:cNvPr id="18434" name="Picture 2" descr="http://geaplamp2.cipal.be/images/uploads/Wuustwezel/voorlezen-uilen.jpg"/>
          <p:cNvPicPr>
            <a:picLocks noChangeAspect="1" noChangeArrowheads="1"/>
          </p:cNvPicPr>
          <p:nvPr/>
        </p:nvPicPr>
        <p:blipFill>
          <a:blip r:embed="rId4"/>
          <a:srcRect/>
          <a:stretch>
            <a:fillRect/>
          </a:stretch>
        </p:blipFill>
        <p:spPr bwMode="auto">
          <a:xfrm>
            <a:off x="3857620" y="2786058"/>
            <a:ext cx="4944839" cy="204786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322" y="285728"/>
            <a:ext cx="3008313" cy="1162050"/>
          </a:xfrm>
        </p:spPr>
        <p:txBody>
          <a:bodyPr>
            <a:normAutofit fontScale="90000"/>
          </a:bodyPr>
          <a:lstStyle/>
          <a:p>
            <a:r>
              <a:rPr lang="ru-RU" sz="2400" b="0" dirty="0" smtClean="0">
                <a:solidFill>
                  <a:srgbClr val="0000FF"/>
                </a:solidFill>
                <a:latin typeface="Comic Sans MS" pitchFamily="66" charset="0"/>
              </a:rPr>
              <a:t>День памяти юного героя-антифашиста</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500462" cy="5840435"/>
          </a:xfrm>
        </p:spPr>
        <p:txBody>
          <a:bodyPr/>
          <a:lstStyle/>
          <a:p>
            <a:r>
              <a:rPr lang="ru-RU" dirty="0" smtClean="0"/>
              <a:t>      8 февраля день памяти  юного  героя-антифашиста, один из самых главных в то же  время самых печальных  дней нашего народа.</a:t>
            </a:r>
          </a:p>
          <a:p>
            <a:r>
              <a:rPr lang="ru-RU" dirty="0" smtClean="0"/>
              <a:t>      В старшей группе  была проведена </a:t>
            </a:r>
            <a:r>
              <a:rPr lang="ru-RU" dirty="0" err="1" smtClean="0"/>
              <a:t>фото-выставка</a:t>
            </a:r>
            <a:r>
              <a:rPr lang="ru-RU" dirty="0" smtClean="0"/>
              <a:t> юного героя. Дети с интересом слушали рассказ о событиях и переломных моментах  в истории нашей страны.</a:t>
            </a:r>
          </a:p>
          <a:p>
            <a:r>
              <a:rPr lang="ru-RU" dirty="0" smtClean="0"/>
              <a:t>     Парадным  шагом  прошли  дети к выставке и возложили цветы.</a:t>
            </a:r>
          </a:p>
          <a:p>
            <a:r>
              <a:rPr lang="ru-RU" dirty="0" smtClean="0"/>
              <a:t>      Юных героев-антифашистов, отдавших жизнь для общей победы, почтили минутой молчания.</a:t>
            </a:r>
          </a:p>
          <a:p>
            <a:r>
              <a:rPr lang="ru-RU" dirty="0" smtClean="0"/>
              <a:t>      Воспитатель старшей группы постаралась  научить детей сопереживать юным героям и восхищаться их подвигом, помнить  историю нашей страны.</a:t>
            </a:r>
          </a:p>
          <a:p>
            <a:endParaRPr lang="ru-RU" dirty="0"/>
          </a:p>
        </p:txBody>
      </p:sp>
      <p:pic>
        <p:nvPicPr>
          <p:cNvPr id="43010" name="Picture 2" descr="IMG_4075"/>
          <p:cNvPicPr>
            <a:picLocks noChangeAspect="1" noChangeArrowheads="1"/>
          </p:cNvPicPr>
          <p:nvPr/>
        </p:nvPicPr>
        <p:blipFill>
          <a:blip r:embed="rId2"/>
          <a:srcRect/>
          <a:stretch>
            <a:fillRect/>
          </a:stretch>
        </p:blipFill>
        <p:spPr bwMode="auto">
          <a:xfrm>
            <a:off x="3929058" y="428604"/>
            <a:ext cx="1905000" cy="1428750"/>
          </a:xfrm>
          <a:prstGeom prst="rect">
            <a:avLst/>
          </a:prstGeom>
          <a:noFill/>
          <a:ln w="41275" cmpd="thickThin">
            <a:solidFill>
              <a:srgbClr val="0070C0"/>
            </a:solidFill>
          </a:ln>
        </p:spPr>
      </p:pic>
      <p:pic>
        <p:nvPicPr>
          <p:cNvPr id="43012" name="Picture 4" descr="IMG_4077"/>
          <p:cNvPicPr>
            <a:picLocks noChangeAspect="1" noChangeArrowheads="1"/>
          </p:cNvPicPr>
          <p:nvPr/>
        </p:nvPicPr>
        <p:blipFill>
          <a:blip r:embed="rId3"/>
          <a:srcRect/>
          <a:stretch>
            <a:fillRect/>
          </a:stretch>
        </p:blipFill>
        <p:spPr bwMode="auto">
          <a:xfrm>
            <a:off x="6715140" y="1285860"/>
            <a:ext cx="1905000" cy="1428750"/>
          </a:xfrm>
          <a:prstGeom prst="rect">
            <a:avLst/>
          </a:prstGeom>
          <a:noFill/>
          <a:ln w="41275" cmpd="thickThin">
            <a:solidFill>
              <a:srgbClr val="0070C0"/>
            </a:solidFill>
          </a:ln>
        </p:spPr>
      </p:pic>
      <p:pic>
        <p:nvPicPr>
          <p:cNvPr id="17410" name="Picture 2" descr="http://gymn116.ru/images/news/2016-2017/heroes/2.jpg"/>
          <p:cNvPicPr>
            <a:picLocks noChangeAspect="1" noChangeArrowheads="1"/>
          </p:cNvPicPr>
          <p:nvPr/>
        </p:nvPicPr>
        <p:blipFill>
          <a:blip r:embed="rId4"/>
          <a:srcRect/>
          <a:stretch>
            <a:fillRect/>
          </a:stretch>
        </p:blipFill>
        <p:spPr bwMode="auto">
          <a:xfrm>
            <a:off x="3929058" y="2786058"/>
            <a:ext cx="4214810" cy="316110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0694" y="428604"/>
            <a:ext cx="3008313" cy="1162050"/>
          </a:xfrm>
        </p:spPr>
        <p:txBody>
          <a:bodyPr>
            <a:noAutofit/>
          </a:bodyPr>
          <a:lstStyle/>
          <a:p>
            <a:r>
              <a:rPr lang="ru-RU" sz="2400" b="0" dirty="0" smtClean="0">
                <a:solidFill>
                  <a:srgbClr val="0000FF"/>
                </a:solidFill>
                <a:latin typeface="Comic Sans MS" pitchFamily="66" charset="0"/>
              </a:rPr>
              <a:t>День памяти А.С. Пушкина (1799-1837)</a:t>
            </a:r>
            <a:br>
              <a:rPr lang="ru-RU" sz="2400" b="0" dirty="0" smtClean="0">
                <a:solidFill>
                  <a:srgbClr val="0000FF"/>
                </a:solidFill>
                <a:latin typeface="Comic Sans MS" pitchFamily="66" charset="0"/>
              </a:rPr>
            </a:br>
            <a:endParaRPr lang="ru-RU" sz="2400" dirty="0">
              <a:solidFill>
                <a:srgbClr val="0000FF"/>
              </a:solidFill>
              <a:latin typeface="Comic Sans MS" pitchFamily="66" charset="0"/>
            </a:endParaRPr>
          </a:p>
        </p:txBody>
      </p:sp>
      <p:sp>
        <p:nvSpPr>
          <p:cNvPr id="4" name="Текст 3"/>
          <p:cNvSpPr>
            <a:spLocks noGrp="1"/>
          </p:cNvSpPr>
          <p:nvPr>
            <p:ph type="body" sz="half" idx="2"/>
          </p:nvPr>
        </p:nvSpPr>
        <p:spPr>
          <a:xfrm>
            <a:off x="214282" y="214290"/>
            <a:ext cx="3251231" cy="5911873"/>
          </a:xfrm>
        </p:spPr>
        <p:txBody>
          <a:bodyPr/>
          <a:lstStyle/>
          <a:p>
            <a:r>
              <a:rPr lang="ru-RU" dirty="0" smtClean="0"/>
              <a:t>      8 февраля - печальная дата в российской истории. В этот день завершилось земное бытие великого поэта А.С.Пушкина.</a:t>
            </a:r>
          </a:p>
          <a:p>
            <a:r>
              <a:rPr lang="ru-RU" dirty="0" smtClean="0"/>
              <a:t>      Воспитатель 2 младшей группы рассказала детям о великом русском поэте А.С.Пушкине. Познакомила ребят с биографией и творческой деятельностью Александра Сергеевича.       Далее дошкольники увидели мультфильмы по сказкам Пушкина: "Золотая рыбка", "У лукоморья дуб зеленый", "Сказка о золотом петушке".    Итогом знакомства стало творческое изображение своих впечатлений в рисунках.</a:t>
            </a:r>
          </a:p>
          <a:p>
            <a:endParaRPr lang="ru-RU" dirty="0"/>
          </a:p>
        </p:txBody>
      </p:sp>
      <p:pic>
        <p:nvPicPr>
          <p:cNvPr id="44034" name="Picture 2" descr="photo_1549872968"/>
          <p:cNvPicPr>
            <a:picLocks noChangeAspect="1" noChangeArrowheads="1"/>
          </p:cNvPicPr>
          <p:nvPr/>
        </p:nvPicPr>
        <p:blipFill>
          <a:blip r:embed="rId2"/>
          <a:srcRect/>
          <a:stretch>
            <a:fillRect/>
          </a:stretch>
        </p:blipFill>
        <p:spPr bwMode="auto">
          <a:xfrm>
            <a:off x="3571868" y="214290"/>
            <a:ext cx="1905000" cy="1428750"/>
          </a:xfrm>
          <a:prstGeom prst="rect">
            <a:avLst/>
          </a:prstGeom>
          <a:noFill/>
          <a:ln w="41275" cmpd="thickThin">
            <a:solidFill>
              <a:srgbClr val="0070C0"/>
            </a:solidFill>
          </a:ln>
        </p:spPr>
      </p:pic>
      <p:pic>
        <p:nvPicPr>
          <p:cNvPr id="44036" name="Picture 4" descr="photo_1549873017"/>
          <p:cNvPicPr>
            <a:picLocks noChangeAspect="1" noChangeArrowheads="1"/>
          </p:cNvPicPr>
          <p:nvPr/>
        </p:nvPicPr>
        <p:blipFill>
          <a:blip r:embed="rId3"/>
          <a:srcRect/>
          <a:stretch>
            <a:fillRect/>
          </a:stretch>
        </p:blipFill>
        <p:spPr bwMode="auto">
          <a:xfrm>
            <a:off x="5857884" y="1428736"/>
            <a:ext cx="2765342" cy="1285884"/>
          </a:xfrm>
          <a:prstGeom prst="rect">
            <a:avLst/>
          </a:prstGeom>
          <a:noFill/>
          <a:ln w="41275" cmpd="thickThin">
            <a:solidFill>
              <a:srgbClr val="0070C0"/>
            </a:solidFill>
          </a:ln>
        </p:spPr>
      </p:pic>
      <p:pic>
        <p:nvPicPr>
          <p:cNvPr id="16386" name="Picture 2" descr="http://biblio-vluki.ru/images/248946828a558f4084c5653bac35fcbe.jpg"/>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3929058" y="2714620"/>
            <a:ext cx="4386255" cy="2916515"/>
          </a:xfrm>
          <a:prstGeom prst="rect">
            <a:avLst/>
          </a:prstGeom>
          <a:noFill/>
        </p:spPr>
      </p:pic>
      <p:pic>
        <p:nvPicPr>
          <p:cNvPr id="16388" name="Picture 4" descr="http://itd3.mycdn.me/image?id=851564797894&amp;t=20&amp;plc=WEB&amp;tkn=*hWgAaRYn7bXZqwDxqPmfpcBmEds"/>
          <p:cNvPicPr>
            <a:picLocks noChangeAspect="1" noChangeArrowheads="1"/>
          </p:cNvPicPr>
          <p:nvPr/>
        </p:nvPicPr>
        <p:blipFill>
          <a:blip r:embed="rId5" cstate="print"/>
          <a:srcRect b="5567"/>
          <a:stretch>
            <a:fillRect/>
          </a:stretch>
        </p:blipFill>
        <p:spPr bwMode="auto">
          <a:xfrm>
            <a:off x="428596" y="3786190"/>
            <a:ext cx="2824803" cy="185738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4942" y="285728"/>
            <a:ext cx="3008313" cy="1162050"/>
          </a:xfrm>
        </p:spPr>
        <p:txBody>
          <a:bodyPr/>
          <a:lstStyle/>
          <a:p>
            <a:r>
              <a:rPr lang="ru-RU" sz="2400" b="0" dirty="0" smtClean="0">
                <a:solidFill>
                  <a:srgbClr val="0000FF"/>
                </a:solidFill>
                <a:latin typeface="Comic Sans MS" pitchFamily="66" charset="0"/>
              </a:rPr>
              <a:t>Международный день стоматолога</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429024" cy="5840435"/>
          </a:xfrm>
        </p:spPr>
        <p:txBody>
          <a:bodyPr>
            <a:normAutofit/>
          </a:bodyPr>
          <a:lstStyle/>
          <a:p>
            <a:r>
              <a:rPr lang="ru-RU" dirty="0" smtClean="0"/>
              <a:t>     9 февраля - прошел Международный день стоматолога. Воспитатель 2 младшей группы провела тематическое мероприятие, посвященное этому дню.    Ребята развивали навыки исследовательской деятельности, вырабатывали у себя здоровые привычки, знакомились с рассказами: "С зубками нужно дружить", "Про маленький, но вредный кариес". Воспитатель рассказала о правилах гигиены полости рта, о строении и функциях зубов, о причинах заболеваний зубов., показала видео-презентацию, познавательные мультфильмы: "Королева Зубная щетка", "Зубная паста" (</a:t>
            </a:r>
            <a:r>
              <a:rPr lang="ru-RU" dirty="0" err="1" smtClean="0"/>
              <a:t>фиксики</a:t>
            </a:r>
            <a:r>
              <a:rPr lang="ru-RU" dirty="0" smtClean="0"/>
              <a:t>), "Зубная щетка" (</a:t>
            </a:r>
            <a:r>
              <a:rPr lang="ru-RU" dirty="0" err="1" smtClean="0"/>
              <a:t>фиксики</a:t>
            </a:r>
            <a:r>
              <a:rPr lang="ru-RU" dirty="0" smtClean="0"/>
              <a:t>).</a:t>
            </a:r>
          </a:p>
          <a:p>
            <a:r>
              <a:rPr lang="ru-RU" dirty="0" smtClean="0"/>
              <a:t>     Итогом знакомства стала аппликация детей под названием "Зубные щетки для всей семьи".</a:t>
            </a:r>
            <a:endParaRPr lang="ru-RU" dirty="0"/>
          </a:p>
        </p:txBody>
      </p:sp>
      <p:pic>
        <p:nvPicPr>
          <p:cNvPr id="45058" name="Picture 2" descr="photo_1550062292"/>
          <p:cNvPicPr>
            <a:picLocks noChangeAspect="1" noChangeArrowheads="1"/>
          </p:cNvPicPr>
          <p:nvPr/>
        </p:nvPicPr>
        <p:blipFill>
          <a:blip r:embed="rId2"/>
          <a:srcRect/>
          <a:stretch>
            <a:fillRect/>
          </a:stretch>
        </p:blipFill>
        <p:spPr bwMode="auto">
          <a:xfrm>
            <a:off x="3857620" y="428604"/>
            <a:ext cx="1297790" cy="1785950"/>
          </a:xfrm>
          <a:prstGeom prst="rect">
            <a:avLst/>
          </a:prstGeom>
          <a:noFill/>
          <a:ln w="41275" cmpd="thickThin">
            <a:solidFill>
              <a:srgbClr val="0070C0"/>
            </a:solidFill>
          </a:ln>
        </p:spPr>
      </p:pic>
      <p:pic>
        <p:nvPicPr>
          <p:cNvPr id="45076" name="Picture 20" descr="photo_1550062312"/>
          <p:cNvPicPr>
            <a:picLocks noChangeAspect="1" noChangeArrowheads="1"/>
          </p:cNvPicPr>
          <p:nvPr/>
        </p:nvPicPr>
        <p:blipFill>
          <a:blip r:embed="rId3"/>
          <a:srcRect/>
          <a:stretch>
            <a:fillRect/>
          </a:stretch>
        </p:blipFill>
        <p:spPr bwMode="auto">
          <a:xfrm>
            <a:off x="5143504" y="1714488"/>
            <a:ext cx="1238250" cy="1428750"/>
          </a:xfrm>
          <a:prstGeom prst="rect">
            <a:avLst/>
          </a:prstGeom>
          <a:noFill/>
          <a:ln w="41275" cmpd="thickThin">
            <a:solidFill>
              <a:srgbClr val="0070C0"/>
            </a:solidFill>
          </a:ln>
        </p:spPr>
      </p:pic>
      <p:pic>
        <p:nvPicPr>
          <p:cNvPr id="15362" name="Picture 2" descr="http://lihachkraz.ru/wp-content/uploads/2014/02/S-dnyom-stomatologa.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29388" y="1071546"/>
            <a:ext cx="2454284" cy="2357454"/>
          </a:xfrm>
          <a:prstGeom prst="rect">
            <a:avLst/>
          </a:prstGeom>
          <a:noFill/>
        </p:spPr>
      </p:pic>
      <p:pic>
        <p:nvPicPr>
          <p:cNvPr id="15364" name="Picture 4" descr="http://www.novstom21.med.cap.ru/UserFiles/novstom21/SiteMap/shkoli-zdorovjya/blobid1531400735596.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14678" y="2786058"/>
            <a:ext cx="3729014" cy="372901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322" y="357166"/>
            <a:ext cx="3008313" cy="1162050"/>
          </a:xfrm>
        </p:spPr>
        <p:txBody>
          <a:bodyPr/>
          <a:lstStyle/>
          <a:p>
            <a:r>
              <a:rPr lang="ru-RU" sz="2400" b="0" dirty="0" smtClean="0">
                <a:solidFill>
                  <a:srgbClr val="0000FF"/>
                </a:solidFill>
                <a:latin typeface="Comic Sans MS" pitchFamily="66" charset="0"/>
              </a:rPr>
              <a:t>Знакомимся с новым пособием</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14290"/>
            <a:ext cx="3643338" cy="5911873"/>
          </a:xfrm>
        </p:spPr>
        <p:txBody>
          <a:bodyPr>
            <a:normAutofit fontScale="92500" lnSpcReduction="10000"/>
          </a:bodyPr>
          <a:lstStyle/>
          <a:p>
            <a:r>
              <a:rPr lang="ru-RU" dirty="0" smtClean="0"/>
              <a:t>     Использование дидактических пособий нового поколения является необходимым условием успешного развития детей дошкольного возраста.</a:t>
            </a:r>
          </a:p>
          <a:p>
            <a:r>
              <a:rPr lang="ru-RU" dirty="0" smtClean="0"/>
              <a:t>      Наиболее актуальной сейчас становится проблема воспитания человека мыслящего, творчески думающего, ищущего, умеющего решать нетрадиционные задачи, основываясь на логике мысли. Ребенок с развитым логическим мышлением всегда имеет больше шансов быть успешным в обучении.</a:t>
            </a:r>
          </a:p>
          <a:p>
            <a:r>
              <a:rPr lang="ru-RU" dirty="0" smtClean="0"/>
              <a:t>       Одним из современных средств развития логического мышления является учебно-дидактическое пособие «</a:t>
            </a:r>
            <a:r>
              <a:rPr lang="ru-RU" dirty="0" err="1" smtClean="0"/>
              <a:t>Логико-Малыш</a:t>
            </a:r>
            <a:r>
              <a:rPr lang="ru-RU" dirty="0" smtClean="0"/>
              <a:t>», с которым познакомились дети старшей и подготовительной групп.  Данное пособие является одной из эффективных разработок, направленных на развитие логического мышления детей дошкольного возраста.</a:t>
            </a:r>
          </a:p>
          <a:p>
            <a:r>
              <a:rPr lang="ru-RU" dirty="0" smtClean="0"/>
              <a:t>       Пособие «</a:t>
            </a:r>
            <a:r>
              <a:rPr lang="ru-RU" dirty="0" err="1" smtClean="0"/>
              <a:t>Логико-Малыш</a:t>
            </a:r>
            <a:r>
              <a:rPr lang="ru-RU" dirty="0" smtClean="0"/>
              <a:t>» позволяет быстро осуществлять контроль уровня знаний и развития детей; в игровой форме закреплять и систематизировать освоенный материал; комплексно развивать логическое мышление, внимание, память, воображение и речь.</a:t>
            </a:r>
          </a:p>
          <a:p>
            <a:r>
              <a:rPr lang="ru-RU" dirty="0" smtClean="0"/>
              <a:t>       Овладев логическими операциями, наши дети  станут  более внимательными, научатся мыслить ясно и четко, сумеют в нужный момент сконцентрироваться на сути проблемы, убедить других в своей правоте.</a:t>
            </a:r>
            <a:endParaRPr lang="ru-RU" dirty="0"/>
          </a:p>
        </p:txBody>
      </p:sp>
      <p:pic>
        <p:nvPicPr>
          <p:cNvPr id="46082" name="Picture 2" descr="IMG_4266"/>
          <p:cNvPicPr>
            <a:picLocks noChangeAspect="1" noChangeArrowheads="1"/>
          </p:cNvPicPr>
          <p:nvPr/>
        </p:nvPicPr>
        <p:blipFill>
          <a:blip r:embed="rId2"/>
          <a:srcRect/>
          <a:stretch>
            <a:fillRect/>
          </a:stretch>
        </p:blipFill>
        <p:spPr bwMode="auto">
          <a:xfrm>
            <a:off x="4000496" y="785794"/>
            <a:ext cx="1905000" cy="1428750"/>
          </a:xfrm>
          <a:prstGeom prst="rect">
            <a:avLst/>
          </a:prstGeom>
          <a:noFill/>
          <a:ln w="41275" cmpd="thickThin">
            <a:solidFill>
              <a:srgbClr val="0070C0"/>
            </a:solidFill>
          </a:ln>
        </p:spPr>
      </p:pic>
      <p:pic>
        <p:nvPicPr>
          <p:cNvPr id="46084" name="Picture 4" descr="IMG_4277"/>
          <p:cNvPicPr>
            <a:picLocks noChangeAspect="1" noChangeArrowheads="1"/>
          </p:cNvPicPr>
          <p:nvPr/>
        </p:nvPicPr>
        <p:blipFill>
          <a:blip r:embed="rId3"/>
          <a:srcRect/>
          <a:stretch>
            <a:fillRect/>
          </a:stretch>
        </p:blipFill>
        <p:spPr bwMode="auto">
          <a:xfrm>
            <a:off x="6429388" y="1643050"/>
            <a:ext cx="1905000" cy="1428750"/>
          </a:xfrm>
          <a:prstGeom prst="rect">
            <a:avLst/>
          </a:prstGeom>
          <a:noFill/>
          <a:ln w="41275" cmpd="thickThin">
            <a:solidFill>
              <a:srgbClr val="0070C0"/>
            </a:solidFill>
          </a:ln>
        </p:spPr>
      </p:pic>
      <p:pic>
        <p:nvPicPr>
          <p:cNvPr id="14338" name="Picture 2" descr="https://firsova-ivant-dou8.edumsko.ru/uploads/23400/23364/section/638337/.thumbs/130420161849.jpg?154220247471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071934" y="3357562"/>
            <a:ext cx="4643438" cy="261076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214974" cy="1143000"/>
          </a:xfrm>
        </p:spPr>
        <p:txBody>
          <a:bodyPr/>
          <a:lstStyle/>
          <a:p>
            <a:r>
              <a:rPr lang="ru-RU" dirty="0" smtClean="0">
                <a:solidFill>
                  <a:srgbClr val="0000FF"/>
                </a:solidFill>
                <a:latin typeface="Comic Sans MS" pitchFamily="66" charset="0"/>
              </a:rPr>
              <a:t>Вам родители!</a:t>
            </a:r>
            <a:endParaRPr lang="ru-RU" dirty="0"/>
          </a:p>
        </p:txBody>
      </p:sp>
      <p:sp>
        <p:nvSpPr>
          <p:cNvPr id="1026" name="AutoShape 2" descr="https://med.ranepa.ru/files/images/n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7" name="Picture 3" descr="C:\Users\User\Desktop\ny.jpg"/>
          <p:cNvPicPr>
            <a:picLocks noChangeAspect="1" noChangeArrowheads="1"/>
          </p:cNvPicPr>
          <p:nvPr/>
        </p:nvPicPr>
        <p:blipFill>
          <a:blip r:embed="rId2"/>
          <a:srcRect/>
          <a:stretch>
            <a:fillRect/>
          </a:stretch>
        </p:blipFill>
        <p:spPr bwMode="auto">
          <a:xfrm>
            <a:off x="0" y="1285860"/>
            <a:ext cx="9144000" cy="557214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29322" y="357166"/>
            <a:ext cx="3008313" cy="1162050"/>
          </a:xfrm>
        </p:spPr>
        <p:txBody>
          <a:bodyPr/>
          <a:lstStyle/>
          <a:p>
            <a:r>
              <a:rPr lang="ru-RU" sz="2400" b="0" dirty="0" smtClean="0">
                <a:solidFill>
                  <a:srgbClr val="0000FF"/>
                </a:solidFill>
                <a:latin typeface="Comic Sans MS" pitchFamily="66" charset="0"/>
              </a:rPr>
              <a:t>День рождения И.А.Крылова</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14290"/>
            <a:ext cx="3357586" cy="5911873"/>
          </a:xfrm>
        </p:spPr>
        <p:txBody>
          <a:bodyPr>
            <a:normAutofit/>
          </a:bodyPr>
          <a:lstStyle/>
          <a:p>
            <a:r>
              <a:rPr lang="ru-RU" dirty="0" smtClean="0"/>
              <a:t>      13 февраля - 250 лет со дня рождения писателя  и драматурга И.А.Крылова.</a:t>
            </a:r>
          </a:p>
          <a:p>
            <a:r>
              <a:rPr lang="ru-RU" dirty="0" smtClean="0"/>
              <a:t>     Дети старшей группы  послушали краткую биографию писателя и с большим интересом рассматривали выставку детских книг И.А.Крылова.</a:t>
            </a:r>
          </a:p>
          <a:p>
            <a:r>
              <a:rPr lang="ru-RU" dirty="0" smtClean="0"/>
              <a:t>     Дети узнали, что главные произведения писателя были басни.  Девять книг включают более 200 басен.</a:t>
            </a:r>
          </a:p>
          <a:p>
            <a:r>
              <a:rPr lang="ru-RU" dirty="0" smtClean="0"/>
              <a:t>     Небольшие игры: « Кто лишний», «О ком говориться в тексте?»,  «Из какой басни герой?», « Кому принадлежит предмет?» позволили закрепить знания о книгах  писателя.</a:t>
            </a:r>
          </a:p>
          <a:p>
            <a:r>
              <a:rPr lang="ru-RU" dirty="0" smtClean="0"/>
              <a:t>     Дети познакомились с произведением Крылова «Ворона и лисица». В завершении воспитатель предложила нарисовать картинку по уже знакомой басне.</a:t>
            </a:r>
          </a:p>
          <a:p>
            <a:r>
              <a:rPr lang="ru-RU" dirty="0" smtClean="0"/>
              <a:t>      Воспитатель старшей группы широко и наглядно познакомила детей с творчеством И.А.Крылова.</a:t>
            </a:r>
          </a:p>
          <a:p>
            <a:endParaRPr lang="ru-RU" dirty="0"/>
          </a:p>
        </p:txBody>
      </p:sp>
      <p:pic>
        <p:nvPicPr>
          <p:cNvPr id="47106" name="Picture 2" descr="IMG_4060"/>
          <p:cNvPicPr>
            <a:picLocks noChangeAspect="1" noChangeArrowheads="1"/>
          </p:cNvPicPr>
          <p:nvPr/>
        </p:nvPicPr>
        <p:blipFill>
          <a:blip r:embed="rId2"/>
          <a:srcRect/>
          <a:stretch>
            <a:fillRect/>
          </a:stretch>
        </p:blipFill>
        <p:spPr bwMode="auto">
          <a:xfrm>
            <a:off x="3786182" y="285728"/>
            <a:ext cx="1905000" cy="1428750"/>
          </a:xfrm>
          <a:prstGeom prst="rect">
            <a:avLst/>
          </a:prstGeom>
          <a:noFill/>
          <a:ln w="41275" cmpd="thickThin">
            <a:solidFill>
              <a:srgbClr val="0070C0"/>
            </a:solidFill>
          </a:ln>
        </p:spPr>
      </p:pic>
      <p:pic>
        <p:nvPicPr>
          <p:cNvPr id="47108" name="Picture 4" descr="IMG_4011"/>
          <p:cNvPicPr>
            <a:picLocks noChangeAspect="1" noChangeArrowheads="1"/>
          </p:cNvPicPr>
          <p:nvPr/>
        </p:nvPicPr>
        <p:blipFill>
          <a:blip r:embed="rId3"/>
          <a:srcRect/>
          <a:stretch>
            <a:fillRect/>
          </a:stretch>
        </p:blipFill>
        <p:spPr bwMode="auto">
          <a:xfrm>
            <a:off x="6000760" y="1500174"/>
            <a:ext cx="1905000" cy="1428750"/>
          </a:xfrm>
          <a:prstGeom prst="rect">
            <a:avLst/>
          </a:prstGeom>
          <a:noFill/>
          <a:ln w="41275" cmpd="thickThin">
            <a:solidFill>
              <a:srgbClr val="0070C0"/>
            </a:solidFill>
          </a:ln>
        </p:spPr>
      </p:pic>
      <p:pic>
        <p:nvPicPr>
          <p:cNvPr id="13314" name="Picture 2" descr="http://stendik.com/image/cache/data/stendik/Russian/22.08-19-3%20%D0%A0%C2%98-590x400.png"/>
          <p:cNvPicPr>
            <a:picLocks noChangeAspect="1" noChangeArrowheads="1"/>
          </p:cNvPicPr>
          <p:nvPr/>
        </p:nvPicPr>
        <p:blipFill>
          <a:blip r:embed="rId4"/>
          <a:srcRect/>
          <a:stretch>
            <a:fillRect/>
          </a:stretch>
        </p:blipFill>
        <p:spPr bwMode="auto">
          <a:xfrm>
            <a:off x="2000232" y="1928802"/>
            <a:ext cx="5619750" cy="3810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00760" y="571480"/>
            <a:ext cx="3008313" cy="1162050"/>
          </a:xfrm>
        </p:spPr>
        <p:txBody>
          <a:bodyPr>
            <a:normAutofit fontScale="90000"/>
          </a:bodyPr>
          <a:lstStyle/>
          <a:p>
            <a:r>
              <a:rPr lang="ru-RU" sz="2700" b="0" dirty="0" smtClean="0">
                <a:solidFill>
                  <a:srgbClr val="0000FF"/>
                </a:solidFill>
                <a:latin typeface="Comic Sans MS" pitchFamily="66" charset="0"/>
              </a:rPr>
              <a:t>Интерактивная игра в детском саду</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14290"/>
            <a:ext cx="3571900" cy="5911873"/>
          </a:xfrm>
        </p:spPr>
        <p:txBody>
          <a:bodyPr>
            <a:normAutofit fontScale="62500" lnSpcReduction="20000"/>
          </a:bodyPr>
          <a:lstStyle/>
          <a:p>
            <a:r>
              <a:rPr lang="ru-RU" dirty="0" smtClean="0"/>
              <a:t>       Новые современные возможности инициируют педагогов нашего учреждения к решению  образовательных задач разными путями, один из которых - применение новых средств ИКТ. Участие информационно-коммуникативных технологий </a:t>
            </a:r>
            <a:r>
              <a:rPr lang="ru-RU" i="1" dirty="0" smtClean="0"/>
              <a:t>(ИКТ)</a:t>
            </a:r>
            <a:r>
              <a:rPr lang="ru-RU" dirty="0" smtClean="0"/>
              <a:t> в воспитательном процессе в дошкольном образовательном учреждении — одно из новых и актуальных направлений в отечественной дошкольной педагогике. Современное развитие общества тесно связано с расширением информационного пространства, увеличением значимости информационных ресурсов. Умение работать с компьютером постепенно становится требованием не только в начальной школе, но и дошкольном учреждении.</a:t>
            </a:r>
          </a:p>
          <a:p>
            <a:r>
              <a:rPr lang="ru-RU" dirty="0" smtClean="0"/>
              <a:t>         Информационно-коммуникативные технологии развивают в детях умение ориентироваться в информационных потоках, учат работать с информацией, знакомят с современными техническими устройствами. Ребенок перестает быть пассивным объектом обучения и становится активным участником педагогического процесса, что способствует осознанному усвоению знаний.</a:t>
            </a:r>
          </a:p>
          <a:p>
            <a:r>
              <a:rPr lang="ru-RU" dirty="0" smtClean="0"/>
              <a:t>         В </a:t>
            </a:r>
            <a:r>
              <a:rPr lang="ru-RU" b="1" dirty="0" smtClean="0"/>
              <a:t>Интернете существуют готовые интерактивные игры и упражнения</a:t>
            </a:r>
            <a:r>
              <a:rPr lang="ru-RU" dirty="0" smtClean="0"/>
              <a:t>, доступные для свободного пользования, однако при необходимости не составит труда самостоятельно создать собственный продукт, или переработать уже имеющийся материал. Работа с </a:t>
            </a:r>
            <a:r>
              <a:rPr lang="ru-RU" b="1" dirty="0" smtClean="0"/>
              <a:t>интерактивными играми</a:t>
            </a:r>
            <a:r>
              <a:rPr lang="ru-RU" dirty="0" smtClean="0"/>
              <a:t> позволяет по-новому использовать в образовательной деятельности дидактические </a:t>
            </a:r>
            <a:r>
              <a:rPr lang="ru-RU" b="1" dirty="0" smtClean="0"/>
              <a:t>игры и упражнения</a:t>
            </a:r>
            <a:r>
              <a:rPr lang="ru-RU" dirty="0" smtClean="0"/>
              <a:t>, коммуникативные </a:t>
            </a:r>
            <a:r>
              <a:rPr lang="ru-RU" b="1" dirty="0" smtClean="0"/>
              <a:t>игры</a:t>
            </a:r>
            <a:r>
              <a:rPr lang="ru-RU" dirty="0" smtClean="0"/>
              <a:t>, творческие задания.</a:t>
            </a:r>
          </a:p>
          <a:p>
            <a:r>
              <a:rPr lang="ru-RU" dirty="0" smtClean="0"/>
              <a:t>         На эту тему в нашем дошкольном учреждении прошел педагогический совет. В рамках которого педагоги делились опытом работы с интерактивными играми. Воспитатель средней группы показала открытое занятие с применением интерактивной игры на практике, воспитатель 2 младшей группы обучала педагогов работе с интерактивными играми в обучающих планшетах, педагог-психолог познакомила педагогов с влиянием интерактивных игр на детей и взрослых, с плюсами и минусами их использования в детском саду, заместитель заведующего привлекла самих воспитателей в интерактивную игру.</a:t>
            </a:r>
          </a:p>
          <a:p>
            <a:r>
              <a:rPr lang="ru-RU" b="1" dirty="0" smtClean="0"/>
              <a:t>          ИКТ</a:t>
            </a:r>
            <a:r>
              <a:rPr lang="ru-RU" dirty="0" smtClean="0"/>
              <a:t> являются перспективным средством в развивающей работе с детьми. Преимущество компьютера перед классическим занятием в том, что анимационные картинки, мелькающие на экране, притягивают ребенка, позволяют сконцентрировать внимание. Предъявление информации на экране компьютера в игровой форме вызывает у детей огромный </a:t>
            </a:r>
            <a:r>
              <a:rPr lang="ru-RU" b="1" dirty="0" smtClean="0"/>
              <a:t>интерес</a:t>
            </a:r>
            <a:r>
              <a:rPr lang="ru-RU" dirty="0" smtClean="0"/>
              <a:t>; несет в себе образный тип информации, понятный дошкольникам; обладает стимулом познавательной активности детей; предоставляет возможность индивидуализации обучения; в процессе своей деятельности за компьютером дошкольник приобретает уверенность в себе.</a:t>
            </a:r>
          </a:p>
          <a:p>
            <a:endParaRPr lang="ru-RU" dirty="0"/>
          </a:p>
        </p:txBody>
      </p:sp>
      <p:pic>
        <p:nvPicPr>
          <p:cNvPr id="48130" name="Picture 2" descr="IMG_4255"/>
          <p:cNvPicPr>
            <a:picLocks noChangeAspect="1" noChangeArrowheads="1"/>
          </p:cNvPicPr>
          <p:nvPr/>
        </p:nvPicPr>
        <p:blipFill>
          <a:blip r:embed="rId2"/>
          <a:srcRect/>
          <a:stretch>
            <a:fillRect/>
          </a:stretch>
        </p:blipFill>
        <p:spPr bwMode="auto">
          <a:xfrm>
            <a:off x="3929058" y="500042"/>
            <a:ext cx="1905000" cy="1428750"/>
          </a:xfrm>
          <a:prstGeom prst="rect">
            <a:avLst/>
          </a:prstGeom>
          <a:noFill/>
          <a:ln w="41275" cmpd="thickThin">
            <a:solidFill>
              <a:srgbClr val="0070C0"/>
            </a:solidFill>
          </a:ln>
        </p:spPr>
      </p:pic>
      <p:pic>
        <p:nvPicPr>
          <p:cNvPr id="48132" name="Picture 4" descr="IMG_4222"/>
          <p:cNvPicPr>
            <a:picLocks noChangeAspect="1" noChangeArrowheads="1"/>
          </p:cNvPicPr>
          <p:nvPr/>
        </p:nvPicPr>
        <p:blipFill>
          <a:blip r:embed="rId3"/>
          <a:srcRect/>
          <a:stretch>
            <a:fillRect/>
          </a:stretch>
        </p:blipFill>
        <p:spPr bwMode="auto">
          <a:xfrm>
            <a:off x="6072198" y="1643050"/>
            <a:ext cx="1905000" cy="1428750"/>
          </a:xfrm>
          <a:prstGeom prst="rect">
            <a:avLst/>
          </a:prstGeom>
          <a:noFill/>
          <a:ln w="41275" cmpd="thickThin">
            <a:solidFill>
              <a:srgbClr val="0070C0"/>
            </a:solidFill>
          </a:ln>
        </p:spPr>
      </p:pic>
      <p:pic>
        <p:nvPicPr>
          <p:cNvPr id="12290" name="Picture 2" descr="https://ds-10-belochka.nubex.ru/resources/i17473-image-original-b03c15.jpg"/>
          <p:cNvPicPr>
            <a:picLocks noChangeAspect="1" noChangeArrowheads="1"/>
          </p:cNvPicPr>
          <p:nvPr/>
        </p:nvPicPr>
        <p:blipFill>
          <a:blip r:embed="rId4" cstate="print"/>
          <a:srcRect/>
          <a:stretch>
            <a:fillRect/>
          </a:stretch>
        </p:blipFill>
        <p:spPr bwMode="auto">
          <a:xfrm>
            <a:off x="4000496" y="3214686"/>
            <a:ext cx="4071966" cy="305397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142852"/>
            <a:ext cx="3008313" cy="1162050"/>
          </a:xfrm>
        </p:spPr>
        <p:txBody>
          <a:bodyPr>
            <a:normAutofit/>
          </a:bodyPr>
          <a:lstStyle/>
          <a:p>
            <a:r>
              <a:rPr lang="ru-RU" sz="2400" b="0" dirty="0" smtClean="0">
                <a:solidFill>
                  <a:srgbClr val="0000FF"/>
                </a:solidFill>
                <a:latin typeface="Comic Sans MS" pitchFamily="66" charset="0"/>
              </a:rPr>
              <a:t>Зарница 2019</a:t>
            </a:r>
            <a:br>
              <a:rPr lang="ru-RU" sz="2400" b="0" dirty="0" smtClean="0">
                <a:solidFill>
                  <a:srgbClr val="0000FF"/>
                </a:solidFill>
                <a:latin typeface="Comic Sans MS" pitchFamily="66" charset="0"/>
              </a:rPr>
            </a:br>
            <a:endParaRPr lang="ru-RU" sz="2400" dirty="0">
              <a:solidFill>
                <a:srgbClr val="0000FF"/>
              </a:solidFill>
              <a:latin typeface="Comic Sans MS" pitchFamily="66" charset="0"/>
            </a:endParaRPr>
          </a:p>
        </p:txBody>
      </p:sp>
      <p:sp>
        <p:nvSpPr>
          <p:cNvPr id="4" name="Текст 3"/>
          <p:cNvSpPr>
            <a:spLocks noGrp="1"/>
          </p:cNvSpPr>
          <p:nvPr>
            <p:ph type="body" sz="half" idx="2"/>
          </p:nvPr>
        </p:nvSpPr>
        <p:spPr>
          <a:xfrm>
            <a:off x="214282" y="214290"/>
            <a:ext cx="3429024" cy="5911873"/>
          </a:xfrm>
        </p:spPr>
        <p:txBody>
          <a:bodyPr>
            <a:normAutofit fontScale="70000" lnSpcReduction="20000"/>
          </a:bodyPr>
          <a:lstStyle/>
          <a:p>
            <a:r>
              <a:rPr lang="ru-RU" dirty="0" smtClean="0"/>
              <a:t>        На кануне 23 февраля, ко Дню защитника Отечества, в детских садах </a:t>
            </a:r>
            <a:r>
              <a:rPr lang="ru-RU" dirty="0" err="1" smtClean="0"/>
              <a:t>Узловского</a:t>
            </a:r>
            <a:r>
              <a:rPr lang="ru-RU" dirty="0" smtClean="0"/>
              <a:t> района проводится традиционная военно-спортивная игра «</a:t>
            </a:r>
            <a:r>
              <a:rPr lang="ru-RU" dirty="0" err="1" smtClean="0"/>
              <a:t>Зарничка</a:t>
            </a:r>
            <a:r>
              <a:rPr lang="ru-RU" dirty="0" smtClean="0"/>
              <a:t>». В нашем детском саду эта игра прошла 19 февраля.</a:t>
            </a:r>
          </a:p>
          <a:p>
            <a:r>
              <a:rPr lang="ru-RU" dirty="0" smtClean="0"/>
              <a:t>         Как солдаты в бою, дети закаляют свой характер, волю, стремление к победе в игре. В ходе соревнований ребята соревнуются в ловкости, быстроте, меткости, выносливости, смекалке.</a:t>
            </a:r>
          </a:p>
          <a:p>
            <a:r>
              <a:rPr lang="ru-RU" dirty="0" smtClean="0"/>
              <a:t>         Команды «Солдаты» и «Матросы» прошли несколько этапов соревнования. Первый этап – эстафета. Участникам нужно было преодолеть «змейкой» препятствия в виде параллельных гимнастических палок, перепрыгнуть  через натянутый шнур, пролезть через обручи и в конце эстафеты постараться попасть мешочком в корзину. Всё как на «линии фронта».</a:t>
            </a:r>
          </a:p>
          <a:p>
            <a:r>
              <a:rPr lang="ru-RU" dirty="0" smtClean="0"/>
              <a:t>         На станции «Шифровка» дети старались логически думать быстро и правильно, потому что они отгадывали кроссворды, ребусы и загадки на военную тему, ведь военному необходимо думать логично, принимать быстрые и правильные решения.</a:t>
            </a:r>
          </a:p>
          <a:p>
            <a:r>
              <a:rPr lang="ru-RU" dirty="0" smtClean="0"/>
              <a:t>         Следующая станция - «Снайперы». Ребята стремились подбить «вражеский» танк. Они метко метали мешочки и часто «граната» достигала цели. «Противник» был разгромлен.</a:t>
            </a:r>
          </a:p>
          <a:p>
            <a:r>
              <a:rPr lang="ru-RU" dirty="0" smtClean="0"/>
              <a:t>         Внимание! Следующая станция «Минное поле» Минеры должны быстро обнаружить «мины», выкопать их из снежных сугробов  и обезопасить проход «войск» к следующему этапу. Не прошло и минуты, как «мины»  были обнаружены, и поле было разминировано. Молодцы, ребята!</a:t>
            </a:r>
          </a:p>
          <a:p>
            <a:r>
              <a:rPr lang="ru-RU" dirty="0" smtClean="0"/>
              <a:t>         Последним этапом соревнований был лыжный кросс. Участники ловко одели лыжи и отправились на марш-бросок  на разведку. В скором времени они возвратились без потерь в расположение части.</a:t>
            </a:r>
          </a:p>
          <a:p>
            <a:r>
              <a:rPr lang="ru-RU" dirty="0" smtClean="0"/>
              <a:t>         Солнце, веселье, азарт способствовали хорошему настроению и прекрасно проведенному дню. Вернувшись в детский сад, «на привале», их ждал обед и вкусная «солдатская каша». Участники с победой закончили «военные состязания», ведь в первую очередь они немного победили себя.</a:t>
            </a:r>
          </a:p>
          <a:p>
            <a:endParaRPr lang="ru-RU" dirty="0"/>
          </a:p>
        </p:txBody>
      </p:sp>
      <p:pic>
        <p:nvPicPr>
          <p:cNvPr id="49154" name="Picture 2" descr="IMG_4287"/>
          <p:cNvPicPr>
            <a:picLocks noChangeAspect="1" noChangeArrowheads="1"/>
          </p:cNvPicPr>
          <p:nvPr/>
        </p:nvPicPr>
        <p:blipFill>
          <a:blip r:embed="rId2"/>
          <a:srcRect/>
          <a:stretch>
            <a:fillRect/>
          </a:stretch>
        </p:blipFill>
        <p:spPr bwMode="auto">
          <a:xfrm>
            <a:off x="3786182" y="571480"/>
            <a:ext cx="1905000" cy="1428750"/>
          </a:xfrm>
          <a:prstGeom prst="rect">
            <a:avLst/>
          </a:prstGeom>
          <a:noFill/>
          <a:ln w="41275" cmpd="thickThin">
            <a:solidFill>
              <a:srgbClr val="0070C0"/>
            </a:solidFill>
          </a:ln>
        </p:spPr>
      </p:pic>
      <p:pic>
        <p:nvPicPr>
          <p:cNvPr id="49156" name="Picture 4" descr="IMG_4289"/>
          <p:cNvPicPr>
            <a:picLocks noChangeAspect="1" noChangeArrowheads="1"/>
          </p:cNvPicPr>
          <p:nvPr/>
        </p:nvPicPr>
        <p:blipFill>
          <a:blip r:embed="rId3"/>
          <a:srcRect/>
          <a:stretch>
            <a:fillRect/>
          </a:stretch>
        </p:blipFill>
        <p:spPr bwMode="auto">
          <a:xfrm>
            <a:off x="6357950" y="1285860"/>
            <a:ext cx="1905000" cy="1428750"/>
          </a:xfrm>
          <a:prstGeom prst="rect">
            <a:avLst/>
          </a:prstGeom>
          <a:noFill/>
          <a:ln w="41275" cmpd="thickThin">
            <a:solidFill>
              <a:srgbClr val="0070C0"/>
            </a:solidFill>
          </a:ln>
        </p:spPr>
      </p:pic>
      <p:pic>
        <p:nvPicPr>
          <p:cNvPr id="11266" name="Picture 2" descr="https://afipskiylicey.ru/attachments/Image/Bezymyannyysyayay_1.png?template=generic"/>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43306" y="2500306"/>
            <a:ext cx="2928958" cy="281843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00760" y="285728"/>
            <a:ext cx="3008313" cy="1162050"/>
          </a:xfrm>
        </p:spPr>
        <p:txBody>
          <a:bodyPr>
            <a:normAutofit fontScale="90000"/>
          </a:bodyPr>
          <a:lstStyle/>
          <a:p>
            <a:r>
              <a:rPr lang="ru-RU" sz="2400" b="0" dirty="0" smtClean="0">
                <a:solidFill>
                  <a:srgbClr val="0000FF"/>
                </a:solidFill>
                <a:latin typeface="Comic Sans MS" pitchFamily="66" charset="0"/>
              </a:rPr>
              <a:t>Международный день родного языка</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714776" cy="5840435"/>
          </a:xfrm>
        </p:spPr>
        <p:txBody>
          <a:bodyPr>
            <a:normAutofit fontScale="62500" lnSpcReduction="20000"/>
          </a:bodyPr>
          <a:lstStyle/>
          <a:p>
            <a:pPr algn="r"/>
            <a:r>
              <a:rPr lang="ru-RU" dirty="0" smtClean="0"/>
              <a:t>Берегите наш язык, наш прекрасный русский язык –</a:t>
            </a:r>
          </a:p>
          <a:p>
            <a:pPr algn="r"/>
            <a:r>
              <a:rPr lang="ru-RU" dirty="0" smtClean="0"/>
              <a:t>                                                                 это клад, это достояние, переданное нам нашими   </a:t>
            </a:r>
          </a:p>
          <a:p>
            <a:pPr algn="r"/>
            <a:r>
              <a:rPr lang="ru-RU" dirty="0" smtClean="0"/>
              <a:t>                                                                   предшественниками! Обращайтесь почтительно с     </a:t>
            </a:r>
          </a:p>
          <a:p>
            <a:pPr algn="r"/>
            <a:r>
              <a:rPr lang="ru-RU" dirty="0" smtClean="0"/>
              <a:t>                                                                    этим могущественным орудием; в руках умелых о    </a:t>
            </a:r>
          </a:p>
          <a:p>
            <a:pPr algn="r"/>
            <a:r>
              <a:rPr lang="ru-RU" dirty="0" smtClean="0"/>
              <a:t>                               состоянии совершать чудеса.</a:t>
            </a:r>
          </a:p>
          <a:p>
            <a:r>
              <a:rPr lang="ru-RU" dirty="0" smtClean="0"/>
              <a:t> </a:t>
            </a:r>
          </a:p>
          <a:p>
            <a:pPr algn="r"/>
            <a:r>
              <a:rPr lang="ru-RU" dirty="0" smtClean="0"/>
              <a:t>                                                                                                             И.С. Тургенев</a:t>
            </a:r>
          </a:p>
          <a:p>
            <a:r>
              <a:rPr lang="ru-RU" dirty="0" smtClean="0"/>
              <a:t>            Сберечь язык - очень важная задача. Обычно первый язык, на котором учится говорить человек - материнский или родной язык.</a:t>
            </a:r>
          </a:p>
          <a:p>
            <a:r>
              <a:rPr lang="ru-RU" dirty="0" smtClean="0"/>
              <a:t>        В нашем детском саду день родного языка отмечался впервые. До это дня в учреждении проводились  занятия, беседы, дидактические игры и театрализованные игры,  развлечения, посвященные  дню родного языка.</a:t>
            </a:r>
          </a:p>
          <a:p>
            <a:r>
              <a:rPr lang="ru-RU" dirty="0" smtClean="0"/>
              <a:t>         А 21 февраля в старшей группе детского сада № 14 звучала веселая задорная музыка, располагающая детей к празднику.</a:t>
            </a:r>
          </a:p>
          <a:p>
            <a:r>
              <a:rPr lang="ru-RU" dirty="0" smtClean="0"/>
              <a:t>         Воспитатель </a:t>
            </a:r>
            <a:r>
              <a:rPr lang="ru-RU" dirty="0" err="1" smtClean="0"/>
              <a:t>Мызникова</a:t>
            </a:r>
            <a:r>
              <a:rPr lang="ru-RU" dirty="0" smtClean="0"/>
              <a:t> Л.Д.  напомнила, что у каждого человека есть своя Родина и родной язык, на котором говорят мамы, папы, бабушки и дедушки. Дети познакомились с различными странами и узнали, что там  проживают люди разных национальностей и говорят они на своем родном языке.</a:t>
            </a:r>
          </a:p>
          <a:p>
            <a:r>
              <a:rPr lang="ru-RU" dirty="0" smtClean="0"/>
              <a:t>         Воспитатель напомнила, что в России живет очень много народов и у каждого из них есть свои обычаи, песни, танцы и костюмы. В познавательной игре дети познакомились с русским национальным костюмом и костюмами народов России.</a:t>
            </a:r>
          </a:p>
          <a:p>
            <a:r>
              <a:rPr lang="ru-RU" dirty="0" smtClean="0"/>
              <a:t>         В гости к детям пришла русская Девица – пословица, которая загадывала детям загадки, провела интересную игру </a:t>
            </a:r>
            <a:r>
              <a:rPr lang="ru-RU" i="1" dirty="0" smtClean="0"/>
              <a:t>«Мы тебя знаем».</a:t>
            </a:r>
            <a:r>
              <a:rPr lang="ru-RU" dirty="0" smtClean="0"/>
              <a:t> Она говорила начало пословицы, а дети ее продолжали.</a:t>
            </a:r>
          </a:p>
          <a:p>
            <a:r>
              <a:rPr lang="ru-RU" dirty="0" smtClean="0"/>
              <a:t>         Людмила Дмитриевна отметила, что все народы нашей страны говорят на русском языке и очень дружны.  И предложила:</a:t>
            </a:r>
          </a:p>
          <a:p>
            <a:r>
              <a:rPr lang="ru-RU" dirty="0" smtClean="0"/>
              <a:t>Давайте за руки друг друга возьмем,</a:t>
            </a:r>
            <a:br>
              <a:rPr lang="ru-RU" dirty="0" smtClean="0"/>
            </a:br>
            <a:r>
              <a:rPr lang="ru-RU" dirty="0" smtClean="0"/>
              <a:t>И потанцуем на шаре земном!</a:t>
            </a:r>
          </a:p>
          <a:p>
            <a:r>
              <a:rPr lang="ru-RU" dirty="0" smtClean="0"/>
              <a:t>         Все участники встали  в круг и водили  хоровод  под песню </a:t>
            </a:r>
            <a:r>
              <a:rPr lang="ru-RU" i="1" dirty="0" smtClean="0"/>
              <a:t>«Дружат дети всей земли».</a:t>
            </a:r>
            <a:endParaRPr lang="ru-RU" dirty="0" smtClean="0"/>
          </a:p>
          <a:p>
            <a:r>
              <a:rPr lang="ru-RU" i="1" dirty="0" smtClean="0"/>
              <a:t>         В конце праздника Девица – пословица попрощалась и сказала, что </a:t>
            </a:r>
            <a:r>
              <a:rPr lang="ru-RU" dirty="0" smtClean="0"/>
              <a:t>действительно, все языки прекрасны, каждый язык красивый. Не забывайте, любите свой родной язык, берегите его, гордитесь им! Живите дружно в мире и согласии с детьми разных национальностей. Счастья вам, здоровья, доброты. И</a:t>
            </a:r>
          </a:p>
          <a:p>
            <a:r>
              <a:rPr lang="ru-RU" i="1" dirty="0" smtClean="0"/>
              <a:t>подарила  всем сладкие подарки.</a:t>
            </a:r>
            <a:endParaRPr lang="ru-RU" dirty="0" smtClean="0"/>
          </a:p>
          <a:p>
            <a:endParaRPr lang="ru-RU" dirty="0"/>
          </a:p>
        </p:txBody>
      </p:sp>
      <p:pic>
        <p:nvPicPr>
          <p:cNvPr id="50178" name="Picture 2" descr="IMG_4337"/>
          <p:cNvPicPr>
            <a:picLocks noChangeAspect="1" noChangeArrowheads="1"/>
          </p:cNvPicPr>
          <p:nvPr/>
        </p:nvPicPr>
        <p:blipFill>
          <a:blip r:embed="rId2"/>
          <a:srcRect/>
          <a:stretch>
            <a:fillRect/>
          </a:stretch>
        </p:blipFill>
        <p:spPr bwMode="auto">
          <a:xfrm>
            <a:off x="4000496" y="357166"/>
            <a:ext cx="1905000" cy="1428750"/>
          </a:xfrm>
          <a:prstGeom prst="rect">
            <a:avLst/>
          </a:prstGeom>
          <a:noFill/>
          <a:ln w="41275" cmpd="thickThin">
            <a:solidFill>
              <a:srgbClr val="0070C0"/>
            </a:solidFill>
          </a:ln>
        </p:spPr>
      </p:pic>
      <p:pic>
        <p:nvPicPr>
          <p:cNvPr id="50180" name="Picture 4" descr="IMG_4327"/>
          <p:cNvPicPr>
            <a:picLocks noChangeAspect="1" noChangeArrowheads="1"/>
          </p:cNvPicPr>
          <p:nvPr/>
        </p:nvPicPr>
        <p:blipFill>
          <a:blip r:embed="rId3"/>
          <a:srcRect/>
          <a:stretch>
            <a:fillRect/>
          </a:stretch>
        </p:blipFill>
        <p:spPr bwMode="auto">
          <a:xfrm>
            <a:off x="6143636" y="1285860"/>
            <a:ext cx="1905000" cy="1428750"/>
          </a:xfrm>
          <a:prstGeom prst="rect">
            <a:avLst/>
          </a:prstGeom>
          <a:noFill/>
          <a:ln w="41275" cmpd="thickThin">
            <a:solidFill>
              <a:srgbClr val="0070C0"/>
            </a:solidFill>
          </a:ln>
        </p:spPr>
      </p:pic>
      <p:pic>
        <p:nvPicPr>
          <p:cNvPr id="10242" name="Picture 2" descr="https://4.bp.blogspot.com/-m3ysynS-jRk/Vsl_ApDmAZI/AAAAAAAAbh8/_uL0EJqAMfM/w1200-h630-p-k-no-nu/22543-NUEZD3.jpg"/>
          <p:cNvPicPr>
            <a:picLocks noChangeAspect="1" noChangeArrowheads="1"/>
          </p:cNvPicPr>
          <p:nvPr/>
        </p:nvPicPr>
        <p:blipFill>
          <a:blip r:embed="rId4">
            <a:clrChange>
              <a:clrFrom>
                <a:srgbClr val="FFFFFF"/>
              </a:clrFrom>
              <a:clrTo>
                <a:srgbClr val="FFFFFF">
                  <a:alpha val="0"/>
                </a:srgbClr>
              </a:clrTo>
            </a:clrChange>
          </a:blip>
          <a:srcRect l="4257" r="3514"/>
          <a:stretch>
            <a:fillRect/>
          </a:stretch>
        </p:blipFill>
        <p:spPr bwMode="auto">
          <a:xfrm>
            <a:off x="4214810" y="2857496"/>
            <a:ext cx="4643470" cy="264320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00760" y="214290"/>
            <a:ext cx="3008313" cy="1162050"/>
          </a:xfrm>
        </p:spPr>
        <p:txBody>
          <a:bodyPr/>
          <a:lstStyle/>
          <a:p>
            <a:r>
              <a:rPr lang="ru-RU" sz="2400" b="0" dirty="0" smtClean="0">
                <a:solidFill>
                  <a:srgbClr val="0000FF"/>
                </a:solidFill>
                <a:latin typeface="Comic Sans MS" pitchFamily="66" charset="0"/>
              </a:rPr>
              <a:t>Дружим со спортом</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85728"/>
            <a:ext cx="3714776" cy="5840435"/>
          </a:xfrm>
        </p:spPr>
        <p:txBody>
          <a:bodyPr>
            <a:normAutofit lnSpcReduction="10000"/>
          </a:bodyPr>
          <a:lstStyle/>
          <a:p>
            <a:r>
              <a:rPr lang="ru-RU" dirty="0" smtClean="0"/>
              <a:t>      В нашем дошкольном учреждении № 14 большое внимание уделяется физическому развитию детей.</a:t>
            </a:r>
          </a:p>
          <a:p>
            <a:r>
              <a:rPr lang="ru-RU" dirty="0" smtClean="0"/>
              <a:t>      25 февраля инструктор по физическому воспитанию  Туркина В.В. провела  викторину по зимним видам спорта,  дети отгадывали мультипликационные загадки, смотрели  видео презентацию  по  олимпийским видам спорта в Сочи в 2014 году. Очень интересно и познавательно для ребят прошло это мероприятие. В заключении им было предложено нарисовать спортсменов или спортивный инвентарь к различным видам зимнего спорта. Многие ребята рисовали не только хоккей, лыжников,  фигуристов,  но и </a:t>
            </a:r>
            <a:r>
              <a:rPr lang="ru-RU" dirty="0" err="1" smtClean="0"/>
              <a:t>сноубордистов</a:t>
            </a:r>
            <a:r>
              <a:rPr lang="ru-RU" dirty="0" smtClean="0"/>
              <a:t>, керлинг, скелетон, биатлонистов и др.</a:t>
            </a:r>
          </a:p>
          <a:p>
            <a:r>
              <a:rPr lang="ru-RU" dirty="0" smtClean="0"/>
              <a:t>     А потом  провели малую зимнюю Олимпиаду. Ребята участвовали в лыжных гонках, хоккее. Радость переполняла дошколят, когда они  на санках весело спускались с горы  и  соревновались на спуске с трамплина.</a:t>
            </a:r>
          </a:p>
          <a:p>
            <a:r>
              <a:rPr lang="ru-RU" dirty="0" smtClean="0"/>
              <a:t>      И пусть пока они только делают первые шаги в спорте, но возможно среди них растут будущие Олимпийские чемпионы.</a:t>
            </a:r>
          </a:p>
          <a:p>
            <a:endParaRPr lang="ru-RU" dirty="0"/>
          </a:p>
        </p:txBody>
      </p:sp>
      <p:pic>
        <p:nvPicPr>
          <p:cNvPr id="51202" name="Picture 2" descr="IMG_4185"/>
          <p:cNvPicPr>
            <a:picLocks noChangeAspect="1" noChangeArrowheads="1"/>
          </p:cNvPicPr>
          <p:nvPr/>
        </p:nvPicPr>
        <p:blipFill>
          <a:blip r:embed="rId2"/>
          <a:srcRect/>
          <a:stretch>
            <a:fillRect/>
          </a:stretch>
        </p:blipFill>
        <p:spPr bwMode="auto">
          <a:xfrm>
            <a:off x="4071934" y="285728"/>
            <a:ext cx="1905000" cy="1428750"/>
          </a:xfrm>
          <a:prstGeom prst="rect">
            <a:avLst/>
          </a:prstGeom>
          <a:noFill/>
          <a:ln w="41275" cmpd="thickThin">
            <a:solidFill>
              <a:srgbClr val="0070C0"/>
            </a:solidFill>
          </a:ln>
        </p:spPr>
      </p:pic>
      <p:pic>
        <p:nvPicPr>
          <p:cNvPr id="51204" name="Picture 4" descr="IMG_4204"/>
          <p:cNvPicPr>
            <a:picLocks noChangeAspect="1" noChangeArrowheads="1"/>
          </p:cNvPicPr>
          <p:nvPr/>
        </p:nvPicPr>
        <p:blipFill>
          <a:blip r:embed="rId3"/>
          <a:srcRect/>
          <a:stretch>
            <a:fillRect/>
          </a:stretch>
        </p:blipFill>
        <p:spPr bwMode="auto">
          <a:xfrm>
            <a:off x="6929454" y="5143512"/>
            <a:ext cx="1905000" cy="1428750"/>
          </a:xfrm>
          <a:prstGeom prst="rect">
            <a:avLst/>
          </a:prstGeom>
          <a:noFill/>
          <a:ln w="41275" cmpd="thickThin">
            <a:solidFill>
              <a:srgbClr val="0070C0"/>
            </a:solidFill>
          </a:ln>
        </p:spPr>
      </p:pic>
      <p:pic>
        <p:nvPicPr>
          <p:cNvPr id="9218" name="Picture 2" descr="http://co42tula.ru/wp-content/uploads/sport.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214810" y="1643050"/>
            <a:ext cx="4286280" cy="304802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6446" y="285728"/>
            <a:ext cx="3008313" cy="1162050"/>
          </a:xfrm>
        </p:spPr>
        <p:txBody>
          <a:bodyPr/>
          <a:lstStyle/>
          <a:p>
            <a:r>
              <a:rPr lang="ru-RU" sz="2400" b="0" dirty="0" smtClean="0">
                <a:solidFill>
                  <a:srgbClr val="0000FF"/>
                </a:solidFill>
                <a:latin typeface="Comic Sans MS" pitchFamily="66" charset="0"/>
              </a:rPr>
              <a:t>Всемирный день кошек!</a:t>
            </a:r>
            <a:r>
              <a:rPr lang="ru-RU" b="0" dirty="0" smtClean="0"/>
              <a:t/>
            </a:r>
            <a:br>
              <a:rPr lang="ru-RU" b="0" dirty="0" smtClean="0"/>
            </a:br>
            <a:endParaRPr lang="ru-RU" dirty="0"/>
          </a:p>
        </p:txBody>
      </p:sp>
      <p:sp>
        <p:nvSpPr>
          <p:cNvPr id="4" name="Текст 3"/>
          <p:cNvSpPr>
            <a:spLocks noGrp="1"/>
          </p:cNvSpPr>
          <p:nvPr>
            <p:ph type="body" sz="half" idx="2"/>
          </p:nvPr>
        </p:nvSpPr>
        <p:spPr>
          <a:xfrm>
            <a:off x="214282" y="214290"/>
            <a:ext cx="3251231" cy="5911873"/>
          </a:xfrm>
        </p:spPr>
        <p:txBody>
          <a:bodyPr>
            <a:normAutofit/>
          </a:bodyPr>
          <a:lstStyle/>
          <a:p>
            <a:r>
              <a:rPr lang="ru-RU" dirty="0" smtClean="0"/>
              <a:t>Лежебока - рыжий кот</a:t>
            </a:r>
          </a:p>
          <a:p>
            <a:r>
              <a:rPr lang="ru-RU" dirty="0" smtClean="0"/>
              <a:t>Отлежал себе живот</a:t>
            </a:r>
          </a:p>
          <a:p>
            <a:r>
              <a:rPr lang="ru-RU" dirty="0" smtClean="0"/>
              <a:t>Кушать хочется,</a:t>
            </a:r>
          </a:p>
          <a:p>
            <a:r>
              <a:rPr lang="ru-RU" dirty="0" smtClean="0"/>
              <a:t>Но лень ворочаться.</a:t>
            </a:r>
          </a:p>
          <a:p>
            <a:r>
              <a:rPr lang="ru-RU" dirty="0" smtClean="0"/>
              <a:t>Вот лежит себе и ждет -</a:t>
            </a:r>
          </a:p>
          <a:p>
            <a:r>
              <a:rPr lang="ru-RU" dirty="0" smtClean="0"/>
              <a:t>Может миска приползет?...</a:t>
            </a:r>
          </a:p>
          <a:p>
            <a:r>
              <a:rPr lang="ru-RU" dirty="0" smtClean="0"/>
              <a:t> </a:t>
            </a:r>
          </a:p>
          <a:p>
            <a:r>
              <a:rPr lang="ru-RU" dirty="0" smtClean="0"/>
              <a:t>      1 марта - Всемирный день кошек. Воспитатель средней группы провела тематическое мероприятие, посвященное этому празднику.    Побеседовала с детьми о внешнем виде кошек, их повадках, о разнообразии пород.  Ребята много узнали о том, что животные наши друзья и о них надо заботиться, ухаживать за ними и любить. Воспитанники посмотрели видеоролик и презентацию о истории приручения кошек, рассмотрели иллюстрации в книгах и альбомах. Веселый мультик "Котенок по имени Гав" поднял им настроение. Подытожив занятие, педагог предложила детям нарисовать ладошками кошечку.</a:t>
            </a:r>
          </a:p>
          <a:p>
            <a:endParaRPr lang="ru-RU" dirty="0"/>
          </a:p>
        </p:txBody>
      </p:sp>
      <p:pic>
        <p:nvPicPr>
          <p:cNvPr id="52226" name="Picture 2" descr="photo_1551342069"/>
          <p:cNvPicPr>
            <a:picLocks noChangeAspect="1" noChangeArrowheads="1"/>
          </p:cNvPicPr>
          <p:nvPr/>
        </p:nvPicPr>
        <p:blipFill>
          <a:blip r:embed="rId2"/>
          <a:srcRect/>
          <a:stretch>
            <a:fillRect/>
          </a:stretch>
        </p:blipFill>
        <p:spPr bwMode="auto">
          <a:xfrm>
            <a:off x="3571868" y="357166"/>
            <a:ext cx="1905000" cy="1428750"/>
          </a:xfrm>
          <a:prstGeom prst="rect">
            <a:avLst/>
          </a:prstGeom>
          <a:noFill/>
          <a:ln w="41275" cmpd="thickThin">
            <a:solidFill>
              <a:srgbClr val="0070C0"/>
            </a:solidFill>
          </a:ln>
        </p:spPr>
      </p:pic>
      <p:pic>
        <p:nvPicPr>
          <p:cNvPr id="52228" name="Picture 4" descr="photo_1551342166"/>
          <p:cNvPicPr>
            <a:picLocks noChangeAspect="1" noChangeArrowheads="1"/>
          </p:cNvPicPr>
          <p:nvPr/>
        </p:nvPicPr>
        <p:blipFill>
          <a:blip r:embed="rId3"/>
          <a:srcRect/>
          <a:stretch>
            <a:fillRect/>
          </a:stretch>
        </p:blipFill>
        <p:spPr bwMode="auto">
          <a:xfrm>
            <a:off x="5143504" y="1912987"/>
            <a:ext cx="1357322" cy="1801755"/>
          </a:xfrm>
          <a:prstGeom prst="rect">
            <a:avLst/>
          </a:prstGeom>
          <a:noFill/>
          <a:ln w="41275" cmpd="thickThin">
            <a:solidFill>
              <a:srgbClr val="0070C0"/>
            </a:solidFill>
          </a:ln>
        </p:spPr>
      </p:pic>
      <p:pic>
        <p:nvPicPr>
          <p:cNvPr id="52230" name="Picture 6" descr="photo_1551342211"/>
          <p:cNvPicPr>
            <a:picLocks noChangeAspect="1" noChangeArrowheads="1"/>
          </p:cNvPicPr>
          <p:nvPr/>
        </p:nvPicPr>
        <p:blipFill>
          <a:blip r:embed="rId4"/>
          <a:srcRect/>
          <a:stretch>
            <a:fillRect/>
          </a:stretch>
        </p:blipFill>
        <p:spPr bwMode="auto">
          <a:xfrm>
            <a:off x="6786578" y="1285860"/>
            <a:ext cx="1905000" cy="1428750"/>
          </a:xfrm>
          <a:prstGeom prst="rect">
            <a:avLst/>
          </a:prstGeom>
          <a:noFill/>
          <a:ln w="41275" cmpd="thickThin">
            <a:solidFill>
              <a:srgbClr val="0070C0"/>
            </a:solidFill>
          </a:ln>
        </p:spPr>
      </p:pic>
      <p:sp>
        <p:nvSpPr>
          <p:cNvPr id="8194" name="AutoShape 2" descr="https://mtdata.ru/u23/photo1782/20645405702-0/original.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196" name="Picture 4" descr="http://zoosovet.spb-gov.ru/media/cache/99/3c/993c0113aac78ec413b69d997c46ee5a.jpg"/>
          <p:cNvPicPr>
            <a:picLocks noChangeAspect="1" noChangeArrowheads="1"/>
          </p:cNvPicPr>
          <p:nvPr/>
        </p:nvPicPr>
        <p:blipFill>
          <a:blip r:embed="rId5">
            <a:clrChange>
              <a:clrFrom>
                <a:srgbClr val="EFEA74"/>
              </a:clrFrom>
              <a:clrTo>
                <a:srgbClr val="EFEA74">
                  <a:alpha val="0"/>
                </a:srgbClr>
              </a:clrTo>
            </a:clrChange>
          </a:blip>
          <a:srcRect/>
          <a:stretch>
            <a:fillRect/>
          </a:stretch>
        </p:blipFill>
        <p:spPr bwMode="auto">
          <a:xfrm>
            <a:off x="5357818" y="3837826"/>
            <a:ext cx="2714644" cy="228125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512744"/>
          </a:xfrm>
        </p:spPr>
        <p:txBody>
          <a:bodyPr/>
          <a:lstStyle/>
          <a:p>
            <a:r>
              <a:rPr lang="ru-RU" dirty="0" smtClean="0">
                <a:solidFill>
                  <a:srgbClr val="0000FF"/>
                </a:solidFill>
                <a:latin typeface="Comic Sans MS" pitchFamily="66" charset="0"/>
              </a:rPr>
              <a:t>Советует специалист</a:t>
            </a:r>
            <a:endParaRPr lang="ru-RU" dirty="0">
              <a:solidFill>
                <a:srgbClr val="0000FF"/>
              </a:solidFill>
              <a:latin typeface="Comic Sans MS" pitchFamily="66" charset="0"/>
            </a:endParaRPr>
          </a:p>
        </p:txBody>
      </p:sp>
      <p:sp>
        <p:nvSpPr>
          <p:cNvPr id="4" name="Текст 3"/>
          <p:cNvSpPr>
            <a:spLocks noGrp="1"/>
          </p:cNvSpPr>
          <p:nvPr>
            <p:ph type="body" sz="half" idx="2"/>
          </p:nvPr>
        </p:nvSpPr>
        <p:spPr>
          <a:xfrm>
            <a:off x="457200" y="857232"/>
            <a:ext cx="3971924" cy="5268931"/>
          </a:xfrm>
        </p:spPr>
        <p:txBody>
          <a:bodyPr>
            <a:normAutofit fontScale="70000" lnSpcReduction="20000"/>
          </a:bodyPr>
          <a:lstStyle/>
          <a:p>
            <a:pPr algn="ctr"/>
            <a:r>
              <a:rPr lang="ru-RU" b="1" dirty="0" smtClean="0"/>
              <a:t>Вежливость для взрослых</a:t>
            </a:r>
            <a:endParaRPr lang="ru-RU" dirty="0" smtClean="0"/>
          </a:p>
          <a:p>
            <a:r>
              <a:rPr lang="ru-RU" dirty="0" smtClean="0"/>
              <a:t>       Вежливость во все времена высоко ценилась в обществе. Невоспитанный человек воспринимается негативно, даже если он обладает массой других замечательных качеств.</a:t>
            </a:r>
          </a:p>
          <a:p>
            <a:r>
              <a:rPr lang="ru-RU" dirty="0" smtClean="0"/>
              <a:t>Безусловно, учить ребенка здороваться с окружающими необходимо. Но не стоит заставлять его это делать. Существует несколько способов, способных помочь в решении данной проблемы.</a:t>
            </a:r>
          </a:p>
          <a:p>
            <a:r>
              <a:rPr lang="ru-RU" b="1" dirty="0" smtClean="0"/>
              <a:t>      Личный пример.</a:t>
            </a:r>
            <a:r>
              <a:rPr lang="ru-RU" dirty="0" smtClean="0"/>
              <a:t> Самый простой способ научить малыша здороваться - это пример самих родителей. Если хотите, чтобы ребенок здоровался с соседями, - здоровайтесь с ними первыми и громко. Ребенку останется только повторить за вами. Ведь часто он просто не успевает вспомнить, что нужно сказать.</a:t>
            </a:r>
          </a:p>
          <a:p>
            <a:r>
              <a:rPr lang="ru-RU" b="1" dirty="0" smtClean="0"/>
              <a:t>     Игра.</a:t>
            </a:r>
            <a:r>
              <a:rPr lang="ru-RU" dirty="0" smtClean="0"/>
              <a:t> Создайте игровую ситуацию, где все игрушки говорят различные слова приветствия друг другу. Если увлечь ребенка и поиграть с ним в такую игру несколько дней, то будет легко донести до него, что люди также используют слова приветствия.</a:t>
            </a:r>
          </a:p>
          <a:p>
            <a:r>
              <a:rPr lang="ru-RU" b="1" dirty="0" smtClean="0"/>
              <a:t>     Чтение.</a:t>
            </a:r>
            <a:r>
              <a:rPr lang="ru-RU" dirty="0" smtClean="0"/>
              <a:t> Подберите сказку или детскую историю, где герои приветствуют друг друга. После прочтения нужно подчеркнуть, как важно здороваться друг с другом. Или придумайте сами сказку «Что случится, если люди перестанут здороваться?». Попросите малыша стать соавтором сказки.</a:t>
            </a:r>
          </a:p>
          <a:p>
            <a:r>
              <a:rPr lang="ru-RU" b="1" dirty="0" smtClean="0"/>
              <a:t>     Представление права выбора.</a:t>
            </a:r>
            <a:r>
              <a:rPr lang="ru-RU" dirty="0" smtClean="0"/>
              <a:t> Можно позволить ребенку не здороваться, но при этом надо обязательно объяснить, что чувствует человек, которому не сказали «Здравствуйте!», ярко описать эмоции человека, обделенного приветствием. Спросите малыша, как он будет себя чувствовать, если его не заметят и не скажут хороших </a:t>
            </a:r>
            <a:r>
              <a:rPr lang="ru-RU" i="1" dirty="0" smtClean="0"/>
              <a:t>(волшебных)</a:t>
            </a:r>
            <a:r>
              <a:rPr lang="ru-RU" dirty="0" smtClean="0"/>
              <a:t> слов.</a:t>
            </a:r>
          </a:p>
          <a:p>
            <a:r>
              <a:rPr lang="ru-RU" b="1" dirty="0" smtClean="0"/>
              <a:t>     Похвала</a:t>
            </a:r>
            <a:r>
              <a:rPr lang="ru-RU" dirty="0" smtClean="0"/>
              <a:t> для маленьких детей - замечательный стимул осваивать правила поведения. Дети очень хорошо улавливают позитивную реакцию мамы или папы и так приобретают жизненный опыт. Фразы «Мне понравилось, как ты поздоровался с …» или «Сразу видно, что ты уже большой и понимаешь, как важно людям желать добра!» Помогут принять детям правила человеческой жизни.</a:t>
            </a:r>
          </a:p>
          <a:p>
            <a:r>
              <a:rPr lang="ru-RU" dirty="0" smtClean="0"/>
              <a:t>      Следуя приведенным правилам и используя эти методические приемы, вы можете быть уверенными, что ваш ребенок вырастет воспитанным, доброжелательным и приветливым человеком.</a:t>
            </a:r>
          </a:p>
          <a:p>
            <a:r>
              <a:rPr lang="ru-RU" u="sng" dirty="0" smtClean="0"/>
              <a:t>Подготовила педагог-психолог </a:t>
            </a:r>
            <a:r>
              <a:rPr lang="ru-RU" u="sng" dirty="0" err="1" smtClean="0"/>
              <a:t>Бармашова</a:t>
            </a:r>
            <a:r>
              <a:rPr lang="ru-RU" u="sng" dirty="0" smtClean="0"/>
              <a:t> Е.В.</a:t>
            </a:r>
          </a:p>
          <a:p>
            <a:endParaRPr lang="ru-RU" dirty="0"/>
          </a:p>
        </p:txBody>
      </p:sp>
      <p:pic>
        <p:nvPicPr>
          <p:cNvPr id="7170" name="Picture 2" descr="https://gorshkova-ds13sp.edumsko.ru/uploads/37600/37573/section/813834/.thumbs/kisspng-politeness-etiquette-behavior-culture-society-5b3812fcea3e98.0174879015304015329595.jpg?154141335038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432590" y="571481"/>
            <a:ext cx="4573273" cy="2571768"/>
          </a:xfrm>
          <a:prstGeom prst="rect">
            <a:avLst/>
          </a:prstGeom>
          <a:noFill/>
        </p:spPr>
      </p:pic>
      <p:pic>
        <p:nvPicPr>
          <p:cNvPr id="7172" name="Picture 4" descr="https://www.xn--80adhenyc1c9b7d.xn--p1ai/wa-data/public/shop/products/50/52/15250/images/51807/51807.970.png"/>
          <p:cNvPicPr>
            <a:picLocks noChangeAspect="1" noChangeArrowheads="1"/>
          </p:cNvPicPr>
          <p:nvPr/>
        </p:nvPicPr>
        <p:blipFill>
          <a:blip r:embed="rId3" cstate="print">
            <a:clrChange>
              <a:clrFrom>
                <a:srgbClr val="F9F9F9"/>
              </a:clrFrom>
              <a:clrTo>
                <a:srgbClr val="F9F9F9">
                  <a:alpha val="0"/>
                </a:srgbClr>
              </a:clrTo>
            </a:clrChange>
          </a:blip>
          <a:srcRect/>
          <a:stretch>
            <a:fillRect/>
          </a:stretch>
        </p:blipFill>
        <p:spPr bwMode="auto">
          <a:xfrm>
            <a:off x="4500562" y="3143248"/>
            <a:ext cx="2704666" cy="2000264"/>
          </a:xfrm>
          <a:prstGeom prst="rect">
            <a:avLst/>
          </a:prstGeom>
          <a:noFill/>
        </p:spPr>
      </p:pic>
      <p:pic>
        <p:nvPicPr>
          <p:cNvPr id="7174" name="Picture 6" descr="https://www.xn--80adhenyc1c9b7d.xn--p1ai/wa-data/public/shop/products/50/52/15250/images/51806/51806.970.png"/>
          <p:cNvPicPr>
            <a:picLocks noChangeAspect="1" noChangeArrowheads="1"/>
          </p:cNvPicPr>
          <p:nvPr/>
        </p:nvPicPr>
        <p:blipFill>
          <a:blip r:embed="rId4" cstate="print">
            <a:clrChange>
              <a:clrFrom>
                <a:srgbClr val="F9F9F9"/>
              </a:clrFrom>
              <a:clrTo>
                <a:srgbClr val="F9F9F9">
                  <a:alpha val="0"/>
                </a:srgbClr>
              </a:clrTo>
            </a:clrChange>
          </a:blip>
          <a:srcRect/>
          <a:stretch>
            <a:fillRect/>
          </a:stretch>
        </p:blipFill>
        <p:spPr bwMode="auto">
          <a:xfrm>
            <a:off x="6143636" y="4643446"/>
            <a:ext cx="2786082" cy="205481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3008313" cy="434992"/>
          </a:xfrm>
        </p:spPr>
        <p:txBody>
          <a:bodyPr/>
          <a:lstStyle/>
          <a:p>
            <a:r>
              <a:rPr lang="ru-RU" dirty="0" smtClean="0"/>
              <a:t>Развивай-ка!</a:t>
            </a:r>
            <a:endParaRPr lang="ru-RU" dirty="0"/>
          </a:p>
        </p:txBody>
      </p:sp>
      <p:sp>
        <p:nvSpPr>
          <p:cNvPr id="3" name="Содержимое 2"/>
          <p:cNvSpPr>
            <a:spLocks noGrp="1"/>
          </p:cNvSpPr>
          <p:nvPr>
            <p:ph idx="1"/>
          </p:nvPr>
        </p:nvSpPr>
        <p:spPr>
          <a:xfrm>
            <a:off x="3575050" y="142853"/>
            <a:ext cx="5354668" cy="3643337"/>
          </a:xfrm>
        </p:spPr>
        <p:txBody>
          <a:bodyPr>
            <a:normAutofit fontScale="32500" lnSpcReduction="20000"/>
          </a:bodyPr>
          <a:lstStyle/>
          <a:p>
            <a:pPr>
              <a:buNone/>
            </a:pPr>
            <a:r>
              <a:rPr lang="ru-RU" dirty="0" smtClean="0"/>
              <a:t>                 Для </a:t>
            </a:r>
            <a:r>
              <a:rPr lang="ru-RU" dirty="0" smtClean="0"/>
              <a:t>детей раннего возраста целесообразно высаживать более крупные семена, корнеплоды. Рекомендуем родителям выращивать растения разными способами, создавая для них разные условия: для одной - тепло, воду, свет; для другой - тепло, воду, темноту; для третьей - холод, воду, свет. Организуя такой опыт и проводя с детьми ежедневные наблюдения за прорастанием лука, с последующим фиксированием результатов с помощью рисунков в календаре. Родители достигают многого - на конкретном примере убеждают детей в значимости отдельных факторов внешней среды для роста и развития растений.</a:t>
            </a:r>
          </a:p>
          <a:p>
            <a:pPr>
              <a:buNone/>
            </a:pPr>
            <a:r>
              <a:rPr lang="ru-RU" dirty="0" smtClean="0"/>
              <a:t>                 Родителям </a:t>
            </a:r>
            <a:r>
              <a:rPr lang="ru-RU" dirty="0" smtClean="0"/>
              <a:t>предлагается выбрать для посадки: лук репку, дольки чеснока, семена фасоли, капусты, салата, </a:t>
            </a:r>
            <a:r>
              <a:rPr lang="ru-RU" dirty="0" err="1" smtClean="0"/>
              <a:t>рукколы</a:t>
            </a:r>
            <a:r>
              <a:rPr lang="ru-RU" dirty="0" smtClean="0"/>
              <a:t>, петрушки, укропа. Все, что подрастет, нужно использовать, как витаминную добавку к обеду.</a:t>
            </a:r>
          </a:p>
          <a:p>
            <a:pPr>
              <a:buNone/>
            </a:pPr>
            <a:r>
              <a:rPr lang="ru-RU" dirty="0" smtClean="0"/>
              <a:t>                 Родителям </a:t>
            </a:r>
            <a:r>
              <a:rPr lang="ru-RU" dirty="0" smtClean="0"/>
              <a:t>вместе с детьми рекомендуется вести дневник наблюдений, в котором нужно фиксировать, при помощи рисунков, изменения роста растений.</a:t>
            </a:r>
          </a:p>
          <a:p>
            <a:pPr>
              <a:buNone/>
            </a:pPr>
            <a:r>
              <a:rPr lang="ru-RU" dirty="0" smtClean="0"/>
              <a:t> </a:t>
            </a:r>
            <a:r>
              <a:rPr lang="ru-RU" dirty="0" smtClean="0"/>
              <a:t>               Следует </a:t>
            </a:r>
            <a:r>
              <a:rPr lang="ru-RU" dirty="0" smtClean="0"/>
              <a:t>помнить, что трудовая деятельность для дошкольников еще не основная. Взрослые лишь приобщают его к посильному соучастию в семейном труде.</a:t>
            </a:r>
          </a:p>
          <a:p>
            <a:pPr>
              <a:buNone/>
            </a:pPr>
            <a:r>
              <a:rPr lang="ru-RU" dirty="0" smtClean="0"/>
              <a:t>                В </a:t>
            </a:r>
            <a:r>
              <a:rPr lang="ru-RU" dirty="0" smtClean="0"/>
              <a:t>дошкольном возрасте труд - это прежде всего воспитание таких важных качеств, как ответственность за выполнение поручения, за получаемый результат, обязанность, целеустремленность. Уход за растениями чрезвычайно важен и имеет гуманистический смысл: от него зависит жизнь и состояние живых существ.</a:t>
            </a:r>
          </a:p>
          <a:p>
            <a:pPr>
              <a:buNone/>
            </a:pPr>
            <a:r>
              <a:rPr lang="ru-RU" dirty="0" smtClean="0"/>
              <a:t>                Такая </a:t>
            </a:r>
            <a:r>
              <a:rPr lang="ru-RU" dirty="0" smtClean="0"/>
              <a:t>работа развивает наблюдательность, приучает внимательно всматриваться в окружающую среду, устанавливать последовательность и связь явлений, их причины.</a:t>
            </a:r>
          </a:p>
          <a:p>
            <a:pPr>
              <a:buNone/>
            </a:pPr>
            <a:r>
              <a:rPr lang="ru-RU" dirty="0" smtClean="0"/>
              <a:t>                Создание </a:t>
            </a:r>
            <a:r>
              <a:rPr lang="ru-RU" dirty="0" smtClean="0"/>
              <a:t>в домашних условиях "</a:t>
            </a:r>
            <a:r>
              <a:rPr lang="ru-RU" dirty="0" err="1" smtClean="0"/>
              <a:t>Чудо-огорода</a:t>
            </a:r>
            <a:r>
              <a:rPr lang="ru-RU" dirty="0" smtClean="0"/>
              <a:t> на окне" позволит родителям всесторонне развивать своего ребенка. Эта совместная деятельность даст возможность сблизиться с ребенком, увлечь совместной работой и в тоже самое время проникнуть в детский мир, узнать насколько мир ребенка разнообразен и велик, а сам ребенок талантлив</a:t>
            </a:r>
            <a:r>
              <a:rPr lang="ru-RU" dirty="0" smtClean="0"/>
              <a:t>. (подготовил воспитатель Суханова С.Д.)</a:t>
            </a:r>
            <a:endParaRPr lang="ru-RU" dirty="0" smtClean="0"/>
          </a:p>
          <a:p>
            <a:endParaRPr lang="ru-RU" dirty="0"/>
          </a:p>
        </p:txBody>
      </p:sp>
      <p:sp>
        <p:nvSpPr>
          <p:cNvPr id="4" name="Текст 3"/>
          <p:cNvSpPr>
            <a:spLocks noGrp="1"/>
          </p:cNvSpPr>
          <p:nvPr>
            <p:ph type="body" sz="half" idx="2"/>
          </p:nvPr>
        </p:nvSpPr>
        <p:spPr>
          <a:xfrm>
            <a:off x="142844" y="571480"/>
            <a:ext cx="3322669" cy="5554683"/>
          </a:xfrm>
        </p:spPr>
        <p:txBody>
          <a:bodyPr>
            <a:normAutofit fontScale="62500" lnSpcReduction="20000"/>
          </a:bodyPr>
          <a:lstStyle/>
          <a:p>
            <a:r>
              <a:rPr lang="ru-RU" dirty="0" smtClean="0"/>
              <a:t>     Все </a:t>
            </a:r>
            <a:r>
              <a:rPr lang="ru-RU" dirty="0" smtClean="0"/>
              <a:t>мы без исключения любим все живое. Чтобы создать необычный живой интерьер в домашних условиях, можно воспользоваться идеей создания "</a:t>
            </a:r>
            <a:r>
              <a:rPr lang="ru-RU" dirty="0" err="1" smtClean="0"/>
              <a:t>Чудо-огорода</a:t>
            </a:r>
            <a:r>
              <a:rPr lang="ru-RU" dirty="0" smtClean="0"/>
              <a:t>" на подоконнике.</a:t>
            </a:r>
          </a:p>
          <a:p>
            <a:r>
              <a:rPr lang="ru-RU" dirty="0" smtClean="0"/>
              <a:t>     Огородное </a:t>
            </a:r>
            <a:r>
              <a:rPr lang="ru-RU" dirty="0" smtClean="0"/>
              <a:t>царство овощных культур в зимне-весенний период начнет вызывать к себе интерес детей, если мы, взрослые, постепенно, с раннего возраста, будем вовлекать их к его созданию , т.е. к посадке различного посадочного материала: луковиц, корнеплодов моркови, картофеля, свеклы, редиса на зелень; семян гороха, овса, фасоли, салата, помидор. Таким образом, дети увидят удивительное разнообразие посадочного материала, научатся описывать их внешний вид, сравнивать, анализировать.</a:t>
            </a:r>
          </a:p>
          <a:p>
            <a:r>
              <a:rPr lang="ru-RU" dirty="0" smtClean="0"/>
              <a:t>      Зеленое </a:t>
            </a:r>
            <a:r>
              <a:rPr lang="ru-RU" dirty="0" smtClean="0"/>
              <a:t>царство начнет вызывать интерес ребенка, если взрослые научат наблюдать за растениями, видеть в зеленом ростке особое живое существо, жизнь которого целиком зависит от того, получит он уход или нет. Так, с помощью взрослых, дошкольники усваивают то, какие условия необходимы для роста и развития овощных культур: тепло, свет, влага, почва, воздух.</a:t>
            </a:r>
          </a:p>
          <a:p>
            <a:r>
              <a:rPr lang="ru-RU" dirty="0" smtClean="0"/>
              <a:t>     Приучая </a:t>
            </a:r>
            <a:r>
              <a:rPr lang="ru-RU" dirty="0" smtClean="0"/>
              <a:t>детей к наблюдениям, взрослые показывают им окраску, строение, рисунок на листьях овощных культур. Дети научатся замечать, что даже чисто зеленый цвет и тот бывает не одинаков у разных растений (можете сравнить ботву моркови и свеклы; листья салата и перья лука). Так под руководством взрослых дошкольники замечают, какое же богатство цветовых оттенков, симметричных и не симметричных рисунков имеется на ботве овощных культур, какой их вкус.</a:t>
            </a:r>
          </a:p>
          <a:p>
            <a:r>
              <a:rPr lang="ru-RU" dirty="0" smtClean="0"/>
              <a:t>     Постепенно</a:t>
            </a:r>
            <a:r>
              <a:rPr lang="ru-RU" dirty="0" smtClean="0"/>
              <a:t>, наблюдая, дети смогут отличать здоровое и сильное растение от слабого и хилого, требующего "лечения". Научившись понимать состояние растений, ребенок будет сочувствовать и ухаживать за ним.</a:t>
            </a:r>
          </a:p>
          <a:p>
            <a:r>
              <a:rPr lang="ru-RU" dirty="0" smtClean="0"/>
              <a:t>     Так </a:t>
            </a:r>
            <a:r>
              <a:rPr lang="ru-RU" dirty="0" smtClean="0"/>
              <a:t>во время практической деятельности дети учатся сажать, сеять, поливать, рыхлить, опрыскивать, подкармливать, обрезать, пикировать овощные культуры.</a:t>
            </a:r>
          </a:p>
          <a:p>
            <a:r>
              <a:rPr lang="ru-RU" dirty="0" smtClean="0"/>
              <a:t>     Постепенно </a:t>
            </a:r>
            <a:r>
              <a:rPr lang="ru-RU" dirty="0" smtClean="0"/>
              <a:t>у детей формируются трудовые навыки, интерес к опытнической и исследовательской деятельности. Таким образом решаются задачи познавательно-исследовательского, социально-личностного и эстетического развития ребенка.</a:t>
            </a:r>
          </a:p>
          <a:p>
            <a:r>
              <a:rPr lang="ru-RU" dirty="0" smtClean="0"/>
              <a:t>     Маленькие </a:t>
            </a:r>
            <a:r>
              <a:rPr lang="ru-RU" dirty="0" smtClean="0"/>
              <a:t>дети любят действовать. Мир вокруг себя они познают практически, а свои действия с наблюдениями за результатами.</a:t>
            </a:r>
          </a:p>
          <a:p>
            <a:r>
              <a:rPr lang="ru-RU" dirty="0" smtClean="0"/>
              <a:t>     Огород </a:t>
            </a:r>
            <a:r>
              <a:rPr lang="ru-RU" dirty="0" smtClean="0"/>
              <a:t>на подоконнике помогает в развитии детей.</a:t>
            </a:r>
          </a:p>
          <a:p>
            <a:endParaRPr lang="ru-RU" dirty="0"/>
          </a:p>
        </p:txBody>
      </p:sp>
      <p:pic>
        <p:nvPicPr>
          <p:cNvPr id="1026" name="Picture 2" descr="C:\Users\User\Desktop\разное\мероприятия\Миниогород Суханова\photo_1555420500.jpg"/>
          <p:cNvPicPr>
            <a:picLocks noChangeAspect="1" noChangeArrowheads="1"/>
          </p:cNvPicPr>
          <p:nvPr/>
        </p:nvPicPr>
        <p:blipFill>
          <a:blip r:embed="rId2" cstate="print"/>
          <a:srcRect/>
          <a:stretch>
            <a:fillRect/>
          </a:stretch>
        </p:blipFill>
        <p:spPr bwMode="auto">
          <a:xfrm>
            <a:off x="3643306" y="3714752"/>
            <a:ext cx="2411026" cy="2143140"/>
          </a:xfrm>
          <a:prstGeom prst="rect">
            <a:avLst/>
          </a:prstGeom>
          <a:noFill/>
          <a:ln w="44450" cmpd="thinThick">
            <a:solidFill>
              <a:schemeClr val="accent1"/>
            </a:solidFill>
          </a:ln>
        </p:spPr>
      </p:pic>
      <p:pic>
        <p:nvPicPr>
          <p:cNvPr id="1027" name="Picture 3" descr="C:\Users\User\Desktop\разное\мероприятия\Миниогород Суханова\photo_1555420703.jpg"/>
          <p:cNvPicPr>
            <a:picLocks noChangeAspect="1" noChangeArrowheads="1"/>
          </p:cNvPicPr>
          <p:nvPr/>
        </p:nvPicPr>
        <p:blipFill>
          <a:blip r:embed="rId3" cstate="print"/>
          <a:srcRect/>
          <a:stretch>
            <a:fillRect/>
          </a:stretch>
        </p:blipFill>
        <p:spPr bwMode="auto">
          <a:xfrm>
            <a:off x="7286644" y="3500438"/>
            <a:ext cx="1500198" cy="1860759"/>
          </a:xfrm>
          <a:prstGeom prst="rect">
            <a:avLst/>
          </a:prstGeom>
          <a:noFill/>
          <a:ln w="44450" cmpd="thinThick">
            <a:solidFill>
              <a:schemeClr val="accent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543428" cy="798496"/>
          </a:xfrm>
        </p:spPr>
        <p:txBody>
          <a:bodyPr>
            <a:noAutofit/>
          </a:bodyPr>
          <a:lstStyle/>
          <a:p>
            <a:r>
              <a:rPr lang="ru-RU" sz="2800" dirty="0" smtClean="0">
                <a:solidFill>
                  <a:srgbClr val="0000FF"/>
                </a:solidFill>
                <a:latin typeface="Comic Sans MS" pitchFamily="66" charset="0"/>
              </a:rPr>
              <a:t>Вкусно и полезно</a:t>
            </a:r>
            <a:endParaRPr lang="ru-RU" sz="2800" dirty="0">
              <a:solidFill>
                <a:srgbClr val="0000FF"/>
              </a:solidFill>
              <a:latin typeface="Comic Sans MS" pitchFamily="66" charset="0"/>
            </a:endParaRPr>
          </a:p>
        </p:txBody>
      </p:sp>
      <p:sp>
        <p:nvSpPr>
          <p:cNvPr id="4" name="Текст 3"/>
          <p:cNvSpPr>
            <a:spLocks noGrp="1"/>
          </p:cNvSpPr>
          <p:nvPr>
            <p:ph type="body" sz="half" idx="2"/>
          </p:nvPr>
        </p:nvSpPr>
        <p:spPr>
          <a:xfrm>
            <a:off x="5643570" y="571480"/>
            <a:ext cx="3008313" cy="4691063"/>
          </a:xfrm>
        </p:spPr>
        <p:txBody>
          <a:bodyPr/>
          <a:lstStyle/>
          <a:p>
            <a:r>
              <a:rPr lang="ru-RU" sz="1800" b="1" dirty="0" smtClean="0"/>
              <a:t>Постные картофельные оладьи</a:t>
            </a:r>
          </a:p>
          <a:p>
            <a:endParaRPr lang="ru-RU" sz="1800" b="1" dirty="0" smtClean="0"/>
          </a:p>
          <a:p>
            <a:pPr fontAlgn="t"/>
            <a:r>
              <a:rPr lang="ru-RU" sz="1800" b="1" dirty="0" smtClean="0"/>
              <a:t>Нам понадобится:</a:t>
            </a:r>
          </a:p>
          <a:p>
            <a:pPr fontAlgn="t"/>
            <a:r>
              <a:rPr lang="ru-RU" sz="1800" dirty="0" smtClean="0"/>
              <a:t>50 г дрожжей</a:t>
            </a:r>
          </a:p>
          <a:p>
            <a:pPr fontAlgn="t"/>
            <a:r>
              <a:rPr lang="ru-RU" sz="1800" dirty="0" smtClean="0"/>
              <a:t>2 ст. л. сахара</a:t>
            </a:r>
          </a:p>
          <a:p>
            <a:pPr fontAlgn="t"/>
            <a:r>
              <a:rPr lang="ru-RU" sz="1800" dirty="0" smtClean="0"/>
              <a:t>250 мл теплой воды</a:t>
            </a:r>
          </a:p>
          <a:p>
            <a:pPr fontAlgn="t"/>
            <a:r>
              <a:rPr lang="ru-RU" sz="1800" dirty="0" smtClean="0"/>
              <a:t>2 ст. муки</a:t>
            </a:r>
          </a:p>
          <a:p>
            <a:pPr fontAlgn="t"/>
            <a:r>
              <a:rPr lang="ru-RU" sz="1800" dirty="0" smtClean="0"/>
              <a:t>1,5 ст. л. приправы «</a:t>
            </a:r>
            <a:r>
              <a:rPr lang="ru-RU" sz="1800" dirty="0" err="1" smtClean="0"/>
              <a:t>Мивина</a:t>
            </a:r>
            <a:r>
              <a:rPr lang="ru-RU" sz="1800" dirty="0" smtClean="0"/>
              <a:t>»</a:t>
            </a:r>
          </a:p>
          <a:p>
            <a:pPr fontAlgn="t"/>
            <a:r>
              <a:rPr lang="ru-RU" sz="1800" dirty="0" smtClean="0"/>
              <a:t>1 небольшая луковица</a:t>
            </a:r>
          </a:p>
          <a:p>
            <a:pPr fontAlgn="t"/>
            <a:r>
              <a:rPr lang="ru-RU" sz="1800" dirty="0" smtClean="0"/>
              <a:t>3 зубка чеснока</a:t>
            </a:r>
          </a:p>
          <a:p>
            <a:pPr fontAlgn="t"/>
            <a:r>
              <a:rPr lang="ru-RU" sz="1800" dirty="0" smtClean="0"/>
              <a:t>3-4 средние картофелины</a:t>
            </a:r>
          </a:p>
          <a:p>
            <a:endParaRPr lang="ru-RU" b="1" dirty="0" smtClean="0"/>
          </a:p>
          <a:p>
            <a:endParaRPr lang="ru-RU" dirty="0"/>
          </a:p>
        </p:txBody>
      </p:sp>
      <p:pic>
        <p:nvPicPr>
          <p:cNvPr id="53250" name="Picture 2" descr="ÐÐ¾ÑÑÐ½ÑÐµ ÐºÐ°ÑÑÐ¾ÑÐµÐ»ÑÐ½ÑÐµ Ð¾Ð»Ð°Ð´ÑÐ¸ "/>
          <p:cNvPicPr>
            <a:picLocks noChangeAspect="1" noChangeArrowheads="1"/>
          </p:cNvPicPr>
          <p:nvPr/>
        </p:nvPicPr>
        <p:blipFill>
          <a:blip r:embed="rId2"/>
          <a:srcRect/>
          <a:stretch>
            <a:fillRect/>
          </a:stretch>
        </p:blipFill>
        <p:spPr bwMode="auto">
          <a:xfrm>
            <a:off x="714348" y="1643050"/>
            <a:ext cx="4286278" cy="3214710"/>
          </a:xfrm>
          <a:prstGeom prst="rect">
            <a:avLst/>
          </a:prstGeom>
          <a:noFill/>
          <a:ln w="41275" cmpd="thickThin">
            <a:solidFill>
              <a:srgbClr val="0070C0"/>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614734" cy="441306"/>
          </a:xfrm>
        </p:spPr>
        <p:txBody>
          <a:bodyPr>
            <a:noAutofit/>
          </a:bodyPr>
          <a:lstStyle/>
          <a:p>
            <a:r>
              <a:rPr lang="ru-RU" sz="2800" dirty="0" smtClean="0">
                <a:solidFill>
                  <a:srgbClr val="0000FF"/>
                </a:solidFill>
                <a:latin typeface="Comic Sans MS" pitchFamily="66" charset="0"/>
              </a:rPr>
              <a:t>Вкусно и полезно</a:t>
            </a:r>
            <a:endParaRPr lang="ru-RU" sz="2800" dirty="0">
              <a:solidFill>
                <a:srgbClr val="0000FF"/>
              </a:solidFill>
              <a:latin typeface="Comic Sans MS" pitchFamily="66" charset="0"/>
            </a:endParaRPr>
          </a:p>
        </p:txBody>
      </p:sp>
      <p:pic>
        <p:nvPicPr>
          <p:cNvPr id="56322" name="Picture 2" descr="ÐÐ¾ÑÑÐ½ÑÐµ ÐºÐ°ÑÑÐ¾ÑÐµÐ»ÑÐ½ÑÐµ Ð¾Ð»Ð°Ð´ÑÐ¸  - ÑÐ°Ð³ 1"/>
          <p:cNvPicPr>
            <a:picLocks noChangeAspect="1" noChangeArrowheads="1"/>
          </p:cNvPicPr>
          <p:nvPr/>
        </p:nvPicPr>
        <p:blipFill>
          <a:blip r:embed="rId2"/>
          <a:srcRect/>
          <a:stretch>
            <a:fillRect/>
          </a:stretch>
        </p:blipFill>
        <p:spPr bwMode="auto">
          <a:xfrm>
            <a:off x="214282" y="1000109"/>
            <a:ext cx="2286014" cy="1714511"/>
          </a:xfrm>
          <a:prstGeom prst="rect">
            <a:avLst/>
          </a:prstGeom>
          <a:noFill/>
          <a:ln w="41275" cmpd="thickThin">
            <a:solidFill>
              <a:srgbClr val="0070C0"/>
            </a:solidFill>
          </a:ln>
        </p:spPr>
      </p:pic>
      <p:pic>
        <p:nvPicPr>
          <p:cNvPr id="56324" name="Picture 4" descr="ÐÐ¾ÑÑÐ½ÑÐµ ÐºÐ°ÑÑÐ¾ÑÐµÐ»ÑÐ½ÑÐµ Ð¾Ð»Ð°Ð´ÑÐ¸  - ÑÐ°Ð³ 2"/>
          <p:cNvPicPr>
            <a:picLocks noChangeAspect="1" noChangeArrowheads="1"/>
          </p:cNvPicPr>
          <p:nvPr/>
        </p:nvPicPr>
        <p:blipFill>
          <a:blip r:embed="rId3"/>
          <a:srcRect/>
          <a:stretch>
            <a:fillRect/>
          </a:stretch>
        </p:blipFill>
        <p:spPr bwMode="auto">
          <a:xfrm>
            <a:off x="214282" y="3286124"/>
            <a:ext cx="2285992" cy="1714495"/>
          </a:xfrm>
          <a:prstGeom prst="rect">
            <a:avLst/>
          </a:prstGeom>
          <a:noFill/>
          <a:ln w="41275" cmpd="thickThin">
            <a:solidFill>
              <a:srgbClr val="0070C0"/>
            </a:solidFill>
          </a:ln>
        </p:spPr>
      </p:pic>
      <p:sp>
        <p:nvSpPr>
          <p:cNvPr id="7" name="Овал 6"/>
          <p:cNvSpPr/>
          <p:nvPr/>
        </p:nvSpPr>
        <p:spPr>
          <a:xfrm>
            <a:off x="3786182" y="857232"/>
            <a:ext cx="4429156" cy="19288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1. </a:t>
            </a:r>
            <a:r>
              <a:rPr lang="ru-RU" dirty="0" smtClean="0">
                <a:solidFill>
                  <a:schemeClr val="tx1"/>
                </a:solidFill>
              </a:rPr>
              <a:t>Дрожжи развести в теплой воде, добавить сахар и оставить на 20 минут. Если используете сухие дрожи, действуйте согласно инструкции.</a:t>
            </a:r>
            <a:endParaRPr lang="ru-RU" dirty="0">
              <a:solidFill>
                <a:schemeClr val="tx1"/>
              </a:solidFill>
            </a:endParaRPr>
          </a:p>
        </p:txBody>
      </p:sp>
      <p:sp>
        <p:nvSpPr>
          <p:cNvPr id="8" name="Овал 7"/>
          <p:cNvSpPr/>
          <p:nvPr/>
        </p:nvSpPr>
        <p:spPr>
          <a:xfrm>
            <a:off x="3857620" y="3000372"/>
            <a:ext cx="4429156" cy="19288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 Картофель, лук и чеснок потереть на мелкой терке, добавить к дрожжам.</a:t>
            </a:r>
            <a:endParaRPr lang="ru-RU" dirty="0">
              <a:solidFill>
                <a:schemeClr val="tx1"/>
              </a:solidFill>
            </a:endParaRPr>
          </a:p>
        </p:txBody>
      </p:sp>
      <p:cxnSp>
        <p:nvCxnSpPr>
          <p:cNvPr id="11" name="Скругленная соединительная линия 10"/>
          <p:cNvCxnSpPr/>
          <p:nvPr/>
        </p:nvCxnSpPr>
        <p:spPr>
          <a:xfrm>
            <a:off x="2500298" y="1071546"/>
            <a:ext cx="1214446" cy="642942"/>
          </a:xfrm>
          <a:prstGeom prst="curvedConnector3">
            <a:avLst>
              <a:gd name="adj1" fmla="val 50000"/>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Скругленная соединительная линия 12"/>
          <p:cNvCxnSpPr/>
          <p:nvPr/>
        </p:nvCxnSpPr>
        <p:spPr>
          <a:xfrm flipV="1">
            <a:off x="2571736" y="3929066"/>
            <a:ext cx="1214446" cy="1000132"/>
          </a:xfrm>
          <a:prstGeom prst="curvedConnector3">
            <a:avLst>
              <a:gd name="adj1" fmla="val 50000"/>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6400816" cy="1143000"/>
          </a:xfrm>
        </p:spPr>
        <p:txBody>
          <a:bodyPr/>
          <a:lstStyle/>
          <a:p>
            <a:r>
              <a:rPr lang="ru-RU" dirty="0" smtClean="0">
                <a:solidFill>
                  <a:srgbClr val="0000FF"/>
                </a:solidFill>
                <a:latin typeface="Comic Sans MS" pitchFamily="66" charset="0"/>
              </a:rPr>
              <a:t>Наши праздники</a:t>
            </a:r>
            <a:endParaRPr lang="ru-RU" dirty="0"/>
          </a:p>
        </p:txBody>
      </p:sp>
      <p:sp>
        <p:nvSpPr>
          <p:cNvPr id="3" name="Содержимое 2"/>
          <p:cNvSpPr>
            <a:spLocks noGrp="1"/>
          </p:cNvSpPr>
          <p:nvPr>
            <p:ph idx="1"/>
          </p:nvPr>
        </p:nvSpPr>
        <p:spPr>
          <a:xfrm>
            <a:off x="457200" y="1285860"/>
            <a:ext cx="4757742" cy="4840303"/>
          </a:xfrm>
        </p:spPr>
        <p:txBody>
          <a:bodyPr>
            <a:normAutofit fontScale="47500" lnSpcReduction="20000"/>
          </a:bodyPr>
          <a:lstStyle/>
          <a:p>
            <a:pPr algn="ctr">
              <a:buNone/>
            </a:pPr>
            <a:r>
              <a:rPr lang="ru-RU" b="1" i="1" dirty="0" smtClean="0"/>
              <a:t>День освобождения Узловой!</a:t>
            </a:r>
          </a:p>
          <a:p>
            <a:pPr>
              <a:buNone/>
            </a:pPr>
            <a:r>
              <a:rPr lang="ru-RU" dirty="0" smtClean="0"/>
              <a:t>              14 декабря знаменательная дата  в жизни нашего города. В этот день был освобожден наш любимый город от фашистских захватчиков.</a:t>
            </a:r>
          </a:p>
          <a:p>
            <a:pPr>
              <a:buNone/>
            </a:pPr>
            <a:r>
              <a:rPr lang="ru-RU" dirty="0" smtClean="0"/>
              <a:t>              Педагоги нашего дошкольного учреждения провели тематическое занятие, на котором  рассказали об истории города, о названии улицы 14 Декабря, вспомнили героев - воинов, освобождавших наш любимый город.</a:t>
            </a:r>
          </a:p>
          <a:p>
            <a:pPr>
              <a:buNone/>
            </a:pPr>
            <a:r>
              <a:rPr lang="ru-RU" dirty="0" smtClean="0"/>
              <a:t>              В честь  праздника дети пели песни военных лет, танцевали танцы «Катюша», «Солдатский перепляс»</a:t>
            </a:r>
          </a:p>
          <a:p>
            <a:pPr>
              <a:buNone/>
            </a:pPr>
            <a:r>
              <a:rPr lang="ru-RU" dirty="0" smtClean="0"/>
              <a:t>              Были проведены интересные конкурсы на сообразительность и знание боевой техники военных лет. Мальчики очень быстро смогли собрать картинки  танков и самолетов из предложенных </a:t>
            </a:r>
            <a:r>
              <a:rPr lang="ru-RU" dirty="0" err="1" smtClean="0"/>
              <a:t>пазлов</a:t>
            </a:r>
            <a:r>
              <a:rPr lang="ru-RU" dirty="0" smtClean="0"/>
              <a:t>.</a:t>
            </a:r>
          </a:p>
          <a:p>
            <a:pPr>
              <a:buNone/>
            </a:pPr>
            <a:r>
              <a:rPr lang="ru-RU" dirty="0" smtClean="0"/>
              <a:t>              Настроение у детей было очень торжественным. В заключение  занятия дети  почтили память героев минутой молчания. Такие мероприятия позволяют воспитать    чувства любви и гордости к своей Родине,  к своему городу, к нашим защитникам.</a:t>
            </a:r>
          </a:p>
          <a:p>
            <a:endParaRPr lang="ru-RU" dirty="0"/>
          </a:p>
        </p:txBody>
      </p:sp>
      <p:pic>
        <p:nvPicPr>
          <p:cNvPr id="20482" name="Picture 2" descr="IMG_3607"/>
          <p:cNvPicPr>
            <a:picLocks noChangeAspect="1" noChangeArrowheads="1"/>
          </p:cNvPicPr>
          <p:nvPr/>
        </p:nvPicPr>
        <p:blipFill>
          <a:blip r:embed="rId2"/>
          <a:srcRect/>
          <a:stretch>
            <a:fillRect/>
          </a:stretch>
        </p:blipFill>
        <p:spPr bwMode="auto">
          <a:xfrm>
            <a:off x="6143636" y="357166"/>
            <a:ext cx="1905000" cy="1428750"/>
          </a:xfrm>
          <a:prstGeom prst="rect">
            <a:avLst/>
          </a:prstGeom>
          <a:noFill/>
          <a:ln w="41275" cmpd="thinThick">
            <a:solidFill>
              <a:srgbClr val="0000FF"/>
            </a:solidFill>
          </a:ln>
        </p:spPr>
      </p:pic>
      <p:pic>
        <p:nvPicPr>
          <p:cNvPr id="20486" name="Picture 6" descr="IMG_3608"/>
          <p:cNvPicPr>
            <a:picLocks noChangeAspect="1" noChangeArrowheads="1"/>
          </p:cNvPicPr>
          <p:nvPr/>
        </p:nvPicPr>
        <p:blipFill>
          <a:blip r:embed="rId3"/>
          <a:srcRect/>
          <a:stretch>
            <a:fillRect/>
          </a:stretch>
        </p:blipFill>
        <p:spPr bwMode="auto">
          <a:xfrm>
            <a:off x="5429256" y="2143116"/>
            <a:ext cx="1905000" cy="1428750"/>
          </a:xfrm>
          <a:prstGeom prst="rect">
            <a:avLst/>
          </a:prstGeom>
          <a:noFill/>
          <a:ln w="41275" cmpd="thinThick">
            <a:solidFill>
              <a:srgbClr val="0000FF"/>
            </a:solidFill>
          </a:ln>
        </p:spPr>
      </p:pic>
      <p:pic>
        <p:nvPicPr>
          <p:cNvPr id="10242" name="Picture 2" descr="https://library.kissclipart.com/20181204/jqw/kissclipart-clipart-victory-day-great-pa-3f990c6f5dd0be1c.png"/>
          <p:cNvPicPr>
            <a:picLocks noChangeAspect="1" noChangeArrowheads="1"/>
          </p:cNvPicPr>
          <p:nvPr/>
        </p:nvPicPr>
        <p:blipFill>
          <a:blip r:embed="rId4" cstate="print">
            <a:clrChange>
              <a:clrFrom>
                <a:srgbClr val="DDDDDD"/>
              </a:clrFrom>
              <a:clrTo>
                <a:srgbClr val="DDDDDD">
                  <a:alpha val="0"/>
                </a:srgbClr>
              </a:clrTo>
            </a:clrChange>
          </a:blip>
          <a:srcRect/>
          <a:stretch>
            <a:fillRect/>
          </a:stretch>
        </p:blipFill>
        <p:spPr bwMode="auto">
          <a:xfrm>
            <a:off x="5929354" y="3429000"/>
            <a:ext cx="2643146" cy="264314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543296" cy="441306"/>
          </a:xfrm>
        </p:spPr>
        <p:txBody>
          <a:bodyPr>
            <a:noAutofit/>
          </a:bodyPr>
          <a:lstStyle/>
          <a:p>
            <a:r>
              <a:rPr lang="ru-RU" sz="2800" dirty="0" smtClean="0">
                <a:solidFill>
                  <a:srgbClr val="0000FF"/>
                </a:solidFill>
                <a:latin typeface="Comic Sans MS" pitchFamily="66" charset="0"/>
              </a:rPr>
              <a:t>Вкусно и полезно</a:t>
            </a:r>
            <a:endParaRPr lang="ru-RU" sz="2800" dirty="0">
              <a:solidFill>
                <a:srgbClr val="0000FF"/>
              </a:solidFill>
              <a:latin typeface="Comic Sans MS" pitchFamily="66" charset="0"/>
            </a:endParaRPr>
          </a:p>
        </p:txBody>
      </p:sp>
      <p:pic>
        <p:nvPicPr>
          <p:cNvPr id="57346" name="Picture 2" descr="ÐÐ¾ÑÑÐ½ÑÐµ ÐºÐ°ÑÑÐ¾ÑÐµÐ»ÑÐ½ÑÐµ Ð¾Ð»Ð°Ð´ÑÐ¸  - ÑÐ°Ð³ 3"/>
          <p:cNvPicPr>
            <a:picLocks noChangeAspect="1" noChangeArrowheads="1"/>
          </p:cNvPicPr>
          <p:nvPr/>
        </p:nvPicPr>
        <p:blipFill>
          <a:blip r:embed="rId2"/>
          <a:srcRect/>
          <a:stretch>
            <a:fillRect/>
          </a:stretch>
        </p:blipFill>
        <p:spPr bwMode="auto">
          <a:xfrm>
            <a:off x="142844" y="1000109"/>
            <a:ext cx="2571766" cy="1928825"/>
          </a:xfrm>
          <a:prstGeom prst="rect">
            <a:avLst/>
          </a:prstGeom>
          <a:noFill/>
          <a:ln w="41275" cmpd="thickThin">
            <a:solidFill>
              <a:schemeClr val="accent1">
                <a:shade val="95000"/>
                <a:satMod val="105000"/>
              </a:schemeClr>
            </a:solidFill>
          </a:ln>
        </p:spPr>
      </p:pic>
      <p:pic>
        <p:nvPicPr>
          <p:cNvPr id="57348" name="Picture 4" descr="ÐÐ¾ÑÑÐ½ÑÐµ ÐºÐ°ÑÑÐ¾ÑÐµÐ»ÑÐ½ÑÐµ Ð¾Ð»Ð°Ð´ÑÐ¸  - ÑÐ°Ð³ 4"/>
          <p:cNvPicPr>
            <a:picLocks noChangeAspect="1" noChangeArrowheads="1"/>
          </p:cNvPicPr>
          <p:nvPr/>
        </p:nvPicPr>
        <p:blipFill>
          <a:blip r:embed="rId3"/>
          <a:srcRect/>
          <a:stretch>
            <a:fillRect/>
          </a:stretch>
        </p:blipFill>
        <p:spPr bwMode="auto">
          <a:xfrm>
            <a:off x="142845" y="3357563"/>
            <a:ext cx="2600341" cy="2000263"/>
          </a:xfrm>
          <a:prstGeom prst="rect">
            <a:avLst/>
          </a:prstGeom>
          <a:noFill/>
          <a:ln w="38100" cmpd="thickThin">
            <a:solidFill>
              <a:schemeClr val="accent1">
                <a:shade val="95000"/>
                <a:satMod val="105000"/>
              </a:schemeClr>
            </a:solidFill>
          </a:ln>
        </p:spPr>
      </p:pic>
      <p:sp>
        <p:nvSpPr>
          <p:cNvPr id="7" name="Овал 6"/>
          <p:cNvSpPr/>
          <p:nvPr/>
        </p:nvSpPr>
        <p:spPr>
          <a:xfrm>
            <a:off x="4572000" y="642918"/>
            <a:ext cx="3714776" cy="22145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 Ко всей смеси добавить 2 стакана муки. Выдержать примерно 1 час и жарить на сковороде как обычные оладьи.</a:t>
            </a:r>
            <a:endParaRPr lang="ru-RU" dirty="0">
              <a:solidFill>
                <a:schemeClr val="tx1"/>
              </a:solidFill>
            </a:endParaRPr>
          </a:p>
        </p:txBody>
      </p:sp>
      <p:sp>
        <p:nvSpPr>
          <p:cNvPr id="8" name="Овал 7"/>
          <p:cNvSpPr/>
          <p:nvPr/>
        </p:nvSpPr>
        <p:spPr>
          <a:xfrm>
            <a:off x="4643438" y="3143248"/>
            <a:ext cx="3714776" cy="22145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4. Получается очень вкусное постное блюдо.</a:t>
            </a:r>
            <a:endParaRPr lang="ru-RU" dirty="0">
              <a:solidFill>
                <a:schemeClr val="tx1"/>
              </a:solidFill>
            </a:endParaRPr>
          </a:p>
        </p:txBody>
      </p:sp>
      <p:cxnSp>
        <p:nvCxnSpPr>
          <p:cNvPr id="10" name="Скругленная соединительная линия 9"/>
          <p:cNvCxnSpPr/>
          <p:nvPr/>
        </p:nvCxnSpPr>
        <p:spPr>
          <a:xfrm flipV="1">
            <a:off x="2786050" y="1643050"/>
            <a:ext cx="1785950" cy="857256"/>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Скругленная соединительная линия 11"/>
          <p:cNvCxnSpPr/>
          <p:nvPr/>
        </p:nvCxnSpPr>
        <p:spPr>
          <a:xfrm>
            <a:off x="2786050" y="3429000"/>
            <a:ext cx="1857388" cy="1000132"/>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8370" name="Picture 2" descr="https://2019god.net/wp-content/uploads/2018/09/raskraski2.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11560" y="908720"/>
            <a:ext cx="8064896" cy="29546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effectLst/>
                <a:latin typeface="Times New Roman" pitchFamily="18" charset="0"/>
                <a:cs typeface="Arial" pitchFamily="34" charset="0"/>
              </a:rPr>
              <a:t>источник шаблона: </a:t>
            </a:r>
            <a:endParaRPr kumimoji="0" lang="en-US" sz="2400" b="0" i="0" u="none" strike="noStrike" cap="none" normalizeH="0" baseline="0" dirty="0" smtClean="0">
              <a:ln>
                <a:noFill/>
              </a:ln>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effectLst/>
                <a:latin typeface="Times New Roman" pitchFamily="18" charset="0"/>
                <a:cs typeface="Arial" pitchFamily="34" charset="0"/>
              </a:rPr>
              <a:t>Ранько Елена Алексеевна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effectLst/>
                <a:latin typeface="Times New Roman" pitchFamily="18" charset="0"/>
                <a:cs typeface="Arial" pitchFamily="34" charset="0"/>
              </a:rPr>
              <a:t>учитель начальных классов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effectLst/>
                <a:latin typeface="Times New Roman" pitchFamily="18" charset="0"/>
                <a:cs typeface="Arial" pitchFamily="34" charset="0"/>
              </a:rPr>
              <a:t>МАОУ лицей №21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effectLst/>
                <a:latin typeface="Times New Roman" pitchFamily="18" charset="0"/>
                <a:cs typeface="Arial" pitchFamily="34" charset="0"/>
              </a:rPr>
              <a:t>  г. Иваново</a:t>
            </a:r>
          </a:p>
          <a:p>
            <a:pPr marL="0" marR="0" lvl="0" indent="0" algn="ctr" defTabSz="914400" rtl="0" eaLnBrk="1" fontAlgn="base" latinLnBrk="0" hangingPunct="1">
              <a:lnSpc>
                <a:spcPct val="100000"/>
              </a:lnSpc>
              <a:spcBef>
                <a:spcPct val="0"/>
              </a:spcBef>
              <a:spcAft>
                <a:spcPct val="0"/>
              </a:spcAft>
              <a:buClrTx/>
              <a:buSzTx/>
              <a:buFontTx/>
              <a:buNone/>
              <a:tabLst/>
            </a:pPr>
            <a:endParaRPr lang="ru-RU" sz="2400" b="1" i="1" dirty="0" smtClean="0">
              <a:latin typeface="Times New Roman" pitchFamily="18" charset="0"/>
              <a:cs typeface="Arial" pitchFamily="34" charset="0"/>
            </a:endParaRPr>
          </a:p>
          <a:p>
            <a:pPr lvl="0" algn="ctr" fontAlgn="base">
              <a:spcBef>
                <a:spcPct val="0"/>
              </a:spcBef>
              <a:spcAft>
                <a:spcPct val="0"/>
              </a:spcAft>
            </a:pPr>
            <a:r>
              <a:rPr kumimoji="0" lang="ru-RU" sz="2400" i="1" u="none" strike="noStrike" cap="none" normalizeH="0" baseline="0" dirty="0" smtClean="0">
                <a:ln>
                  <a:noFill/>
                </a:ln>
                <a:effectLst/>
                <a:latin typeface="Times New Roman" pitchFamily="18" charset="0"/>
                <a:cs typeface="Arial" pitchFamily="34" charset="0"/>
              </a:rPr>
              <a:t>Сайт:</a:t>
            </a:r>
            <a:r>
              <a:rPr kumimoji="0" lang="ru-RU" sz="2400" i="1" u="none" strike="noStrike" cap="none" normalizeH="0" dirty="0" smtClean="0">
                <a:ln>
                  <a:noFill/>
                </a:ln>
                <a:solidFill>
                  <a:schemeClr val="tx1"/>
                </a:solidFill>
                <a:effectLst/>
                <a:latin typeface="Times New Roman" pitchFamily="18" charset="0"/>
                <a:cs typeface="Arial" pitchFamily="34" charset="0"/>
              </a:rPr>
              <a:t> </a:t>
            </a:r>
            <a:r>
              <a:rPr lang="en-US" sz="2400" i="1" dirty="0" smtClean="0">
                <a:latin typeface="Times New Roman" pitchFamily="18" charset="0"/>
                <a:cs typeface="Arial" pitchFamily="34" charset="0"/>
                <a:hlinkClick r:id="rId2"/>
              </a:rPr>
              <a:t>http://elenaranko.ucoz.ru/</a:t>
            </a:r>
            <a:r>
              <a:rPr lang="ru-RU" sz="2400" i="1" dirty="0" smtClean="0">
                <a:latin typeface="Times New Roman" pitchFamily="18" charset="0"/>
                <a:cs typeface="Arial" pitchFamily="34" charset="0"/>
              </a:rPr>
              <a:t>    </a:t>
            </a:r>
            <a:endParaRPr kumimoji="0" lang="ru-RU" sz="2400" i="1" u="none" strike="noStrike" cap="none" normalizeH="0" baseline="0" dirty="0" smtClean="0">
              <a:ln>
                <a:noFill/>
              </a:ln>
              <a:solidFill>
                <a:schemeClr val="tx1"/>
              </a:solidFill>
              <a:effectLst/>
              <a:latin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611560" y="764704"/>
            <a:ext cx="8064896" cy="79208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600" b="0" i="0" u="none" strike="noStrike" kern="1200" cap="none" spc="0" normalizeH="0" baseline="0" noProof="0" dirty="0" smtClean="0">
                <a:ln>
                  <a:noFill/>
                </a:ln>
                <a:effectLst/>
                <a:uLnTx/>
                <a:uFillTx/>
                <a:latin typeface="Times New Roman" pitchFamily="18" charset="0"/>
                <a:ea typeface="+mj-ea"/>
                <a:cs typeface="Times New Roman" pitchFamily="18" charset="0"/>
              </a:rPr>
              <a:t>Интернет </a:t>
            </a:r>
            <a:r>
              <a:rPr kumimoji="0" lang="ru-RU" sz="3600" b="0" i="0" u="none" strike="noStrike" kern="1200" cap="none" spc="0" normalizeH="0" baseline="0" noProof="0" smtClean="0">
                <a:ln>
                  <a:noFill/>
                </a:ln>
                <a:effectLst/>
                <a:uLnTx/>
                <a:uFillTx/>
                <a:latin typeface="Times New Roman" pitchFamily="18" charset="0"/>
                <a:ea typeface="+mj-ea"/>
                <a:cs typeface="Times New Roman" pitchFamily="18" charset="0"/>
              </a:rPr>
              <a:t>– ресурсы</a:t>
            </a:r>
            <a:endParaRPr kumimoji="0" lang="ru-RU" sz="3600"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
        <p:nvSpPr>
          <p:cNvPr id="5" name="Прямоугольник 4"/>
          <p:cNvSpPr/>
          <p:nvPr/>
        </p:nvSpPr>
        <p:spPr>
          <a:xfrm>
            <a:off x="755576" y="1844824"/>
            <a:ext cx="7920880" cy="1615827"/>
          </a:xfrm>
          <a:prstGeom prst="rect">
            <a:avLst/>
          </a:prstGeom>
        </p:spPr>
        <p:txBody>
          <a:bodyPr wrap="square">
            <a:spAutoFit/>
          </a:bodyPr>
          <a:lstStyle/>
          <a:p>
            <a:r>
              <a:rPr lang="en-US" dirty="0" smtClean="0">
                <a:hlinkClick r:id="rId2"/>
              </a:rPr>
              <a:t>http://cdn.garcya.us/wp-content/uploads/2010/12/Christmas_Wallpaper-62.jpg</a:t>
            </a:r>
            <a:r>
              <a:rPr lang="ru-RU" dirty="0" smtClean="0"/>
              <a:t> </a:t>
            </a:r>
          </a:p>
          <a:p>
            <a:pPr algn="ctr"/>
            <a:r>
              <a:rPr lang="ru-RU" sz="2400" i="1" dirty="0" smtClean="0"/>
              <a:t>новогодние обои (основа для создания фона)</a:t>
            </a:r>
          </a:p>
          <a:p>
            <a:pPr algn="ctr"/>
            <a:endParaRPr lang="ru-RU" sz="700" i="1" dirty="0" smtClean="0"/>
          </a:p>
          <a:p>
            <a:pPr algn="ctr"/>
            <a:r>
              <a:rPr lang="en-US" dirty="0" smtClean="0">
                <a:hlinkClick r:id="rId3"/>
              </a:rPr>
              <a:t>http://pic4you.ru/allimage/y2011/10-15/12216/1292760.png</a:t>
            </a:r>
            <a:r>
              <a:rPr lang="ru-RU" dirty="0" smtClean="0"/>
              <a:t> </a:t>
            </a:r>
          </a:p>
          <a:p>
            <a:pPr lvl="0" algn="ctr"/>
            <a:r>
              <a:rPr lang="ru-RU" sz="2400" i="1" dirty="0" smtClean="0"/>
              <a:t>рамка из снежинок</a:t>
            </a:r>
          </a:p>
          <a:p>
            <a:pPr lvl="0" algn="ctr"/>
            <a:endParaRPr lang="ru-RU" sz="800" i="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0000FF"/>
                </a:solidFill>
                <a:latin typeface="Comic Sans MS" pitchFamily="66" charset="0"/>
              </a:rPr>
              <a:t>Новогодние праздники в детском саду</a:t>
            </a:r>
            <a:endParaRPr lang="ru-RU" dirty="0"/>
          </a:p>
        </p:txBody>
      </p:sp>
      <p:sp>
        <p:nvSpPr>
          <p:cNvPr id="3" name="Содержимое 2"/>
          <p:cNvSpPr>
            <a:spLocks noGrp="1"/>
          </p:cNvSpPr>
          <p:nvPr>
            <p:ph idx="1"/>
          </p:nvPr>
        </p:nvSpPr>
        <p:spPr>
          <a:xfrm>
            <a:off x="4643438" y="1600200"/>
            <a:ext cx="4043362" cy="4525963"/>
          </a:xfrm>
        </p:spPr>
        <p:txBody>
          <a:bodyPr>
            <a:normAutofit fontScale="40000" lnSpcReduction="20000"/>
          </a:bodyPr>
          <a:lstStyle/>
          <a:p>
            <a:pPr>
              <a:buNone/>
            </a:pPr>
            <a:r>
              <a:rPr lang="ru-RU" dirty="0" smtClean="0"/>
              <a:t>            Новый год – это время волшебства, доброй сказки и ожидания чуда, один из самых любимых и долгожданных, радостных и душевных праздников</a:t>
            </a:r>
            <a:r>
              <a:rPr lang="ru-RU" b="1" dirty="0" smtClean="0"/>
              <a:t>. </a:t>
            </a:r>
            <a:r>
              <a:rPr lang="ru-RU" dirty="0" smtClean="0"/>
              <a:t>Новогодний утренник в детском саду – важнейшая часть встречи Нового</a:t>
            </a:r>
            <a:r>
              <a:rPr lang="ru-RU" b="1" dirty="0" smtClean="0"/>
              <a:t> </a:t>
            </a:r>
            <a:r>
              <a:rPr lang="ru-RU" dirty="0" smtClean="0"/>
              <a:t>года и для воспитанников, и для их родителей, и для сотрудников. Это очень долгожданное и очень ответственное мероприятие, в подготовку к которому включены все.</a:t>
            </a:r>
          </a:p>
          <a:p>
            <a:pPr>
              <a:buNone/>
            </a:pPr>
            <a:r>
              <a:rPr lang="ru-RU" dirty="0" smtClean="0"/>
              <a:t>               Дети с удовольствием принимали участие в оформлении групп и музыкального зала.</a:t>
            </a:r>
          </a:p>
          <a:p>
            <a:pPr>
              <a:buNone/>
            </a:pPr>
            <a:r>
              <a:rPr lang="ru-RU" dirty="0" smtClean="0"/>
              <a:t>              Все были рады встрече с ёлочкой-красавицей и весело встречали Деда Мороза и его внучку. На нашу елку пришли многие герои русских народных сказок: Заяц, Волк, Лиса, Баба Яга. С ними дети окунулись в сказки, участвовали в интересных конкурсах и играх.</a:t>
            </a:r>
          </a:p>
          <a:p>
            <a:pPr>
              <a:buNone/>
            </a:pPr>
            <a:r>
              <a:rPr lang="ru-RU" dirty="0" smtClean="0"/>
              <a:t>              Все дошколята с удовольствием проявляли свои таланты: танцевали, водили хороводы, рассказывали стихи, пели песни. Никто не остался равнодушен. Море радости и эмоций вызвали подарки, врученные детям из рук самого Дедушки Мороза!</a:t>
            </a:r>
          </a:p>
          <a:p>
            <a:endParaRPr lang="ru-RU" dirty="0"/>
          </a:p>
        </p:txBody>
      </p:sp>
      <p:pic>
        <p:nvPicPr>
          <p:cNvPr id="21506" name="Picture 2" descr="IMG_3664"/>
          <p:cNvPicPr>
            <a:picLocks noChangeAspect="1" noChangeArrowheads="1"/>
          </p:cNvPicPr>
          <p:nvPr/>
        </p:nvPicPr>
        <p:blipFill>
          <a:blip r:embed="rId2"/>
          <a:srcRect/>
          <a:stretch>
            <a:fillRect/>
          </a:stretch>
        </p:blipFill>
        <p:spPr bwMode="auto">
          <a:xfrm>
            <a:off x="357158" y="928670"/>
            <a:ext cx="1905000" cy="1428750"/>
          </a:xfrm>
          <a:prstGeom prst="rect">
            <a:avLst/>
          </a:prstGeom>
          <a:noFill/>
          <a:ln w="41275" cmpd="thinThick">
            <a:solidFill>
              <a:srgbClr val="0000FF"/>
            </a:solidFill>
          </a:ln>
        </p:spPr>
      </p:pic>
      <p:pic>
        <p:nvPicPr>
          <p:cNvPr id="21508" name="Picture 4" descr="IMG_3681"/>
          <p:cNvPicPr>
            <a:picLocks noChangeAspect="1" noChangeArrowheads="1"/>
          </p:cNvPicPr>
          <p:nvPr/>
        </p:nvPicPr>
        <p:blipFill>
          <a:blip r:embed="rId3"/>
          <a:srcRect/>
          <a:stretch>
            <a:fillRect/>
          </a:stretch>
        </p:blipFill>
        <p:spPr bwMode="auto">
          <a:xfrm>
            <a:off x="2071670" y="2071678"/>
            <a:ext cx="1905000" cy="1428750"/>
          </a:xfrm>
          <a:prstGeom prst="rect">
            <a:avLst/>
          </a:prstGeom>
          <a:noFill/>
          <a:ln w="41275" cmpd="thinThick">
            <a:solidFill>
              <a:srgbClr val="0000FF"/>
            </a:solidFill>
          </a:ln>
        </p:spPr>
      </p:pic>
      <p:pic>
        <p:nvPicPr>
          <p:cNvPr id="21510" name="Picture 6" descr="IMG_3707"/>
          <p:cNvPicPr>
            <a:picLocks noChangeAspect="1" noChangeArrowheads="1"/>
          </p:cNvPicPr>
          <p:nvPr/>
        </p:nvPicPr>
        <p:blipFill>
          <a:blip r:embed="rId4"/>
          <a:srcRect/>
          <a:stretch>
            <a:fillRect/>
          </a:stretch>
        </p:blipFill>
        <p:spPr bwMode="auto">
          <a:xfrm>
            <a:off x="357158" y="3214686"/>
            <a:ext cx="1905000" cy="1428750"/>
          </a:xfrm>
          <a:prstGeom prst="rect">
            <a:avLst/>
          </a:prstGeom>
          <a:noFill/>
          <a:ln w="41275" cmpd="thinThick">
            <a:solidFill>
              <a:srgbClr val="0000FF"/>
            </a:solidFill>
          </a:ln>
        </p:spPr>
      </p:pic>
      <p:pic>
        <p:nvPicPr>
          <p:cNvPr id="9218" name="Picture 2" descr="http://detsadik50.ucoz.ru/foto/Kartinki/img_5702c06eb12de.jpg"/>
          <p:cNvPicPr>
            <a:picLocks noChangeAspect="1" noChangeArrowheads="1"/>
          </p:cNvPicPr>
          <p:nvPr/>
        </p:nvPicPr>
        <p:blipFill>
          <a:blip r:embed="rId5" cstate="print"/>
          <a:srcRect/>
          <a:stretch>
            <a:fillRect/>
          </a:stretch>
        </p:blipFill>
        <p:spPr bwMode="auto">
          <a:xfrm>
            <a:off x="2571736" y="3714752"/>
            <a:ext cx="1936894" cy="27398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00108"/>
          </a:xfrm>
        </p:spPr>
        <p:txBody>
          <a:bodyPr>
            <a:normAutofit/>
          </a:bodyPr>
          <a:lstStyle/>
          <a:p>
            <a:r>
              <a:rPr lang="ru-RU" dirty="0" smtClean="0">
                <a:solidFill>
                  <a:srgbClr val="0000FF"/>
                </a:solidFill>
                <a:latin typeface="Comic Sans MS" pitchFamily="66" charset="0"/>
              </a:rPr>
              <a:t>Сказка продолжается!</a:t>
            </a:r>
            <a:endParaRPr lang="ru-RU" dirty="0"/>
          </a:p>
        </p:txBody>
      </p:sp>
      <p:sp>
        <p:nvSpPr>
          <p:cNvPr id="3" name="Содержимое 2"/>
          <p:cNvSpPr>
            <a:spLocks noGrp="1"/>
          </p:cNvSpPr>
          <p:nvPr>
            <p:ph idx="1"/>
          </p:nvPr>
        </p:nvSpPr>
        <p:spPr>
          <a:xfrm>
            <a:off x="457200" y="928670"/>
            <a:ext cx="3757610" cy="5197493"/>
          </a:xfrm>
        </p:spPr>
        <p:txBody>
          <a:bodyPr>
            <a:normAutofit fontScale="32500" lnSpcReduction="20000"/>
          </a:bodyPr>
          <a:lstStyle/>
          <a:p>
            <a:pPr>
              <a:buNone/>
            </a:pPr>
            <a:r>
              <a:rPr lang="ru-RU" sz="3700" dirty="0" smtClean="0"/>
              <a:t>              Новый год – время исполнения заветных желаний,   и для малышей  ожидание новогоднего праздника связано с предвкушением  волшебства.</a:t>
            </a:r>
          </a:p>
          <a:p>
            <a:pPr>
              <a:buNone/>
            </a:pPr>
            <a:r>
              <a:rPr lang="ru-RU" sz="3700" dirty="0" smtClean="0"/>
              <a:t>              Такое сказочное  представление  увидели дети старшей группы. Удивительные превращения,  игры, соревнования  с веселым  </a:t>
            </a:r>
            <a:r>
              <a:rPr lang="ru-RU" sz="3700" dirty="0" err="1" smtClean="0"/>
              <a:t>Карлсоном</a:t>
            </a:r>
            <a:r>
              <a:rPr lang="ru-RU" sz="3700" dirty="0" smtClean="0"/>
              <a:t>  и Хлопушкой. И,  конечно, кульминацией была встреча  с главными  героями  праздника – Дедом  Морозом  и Снегурочкой, для  которых  дети с особым удовольствием пели, читали стихи и  танцевали.</a:t>
            </a:r>
          </a:p>
          <a:p>
            <a:pPr>
              <a:buNone/>
            </a:pPr>
            <a:r>
              <a:rPr lang="ru-RU" sz="3700" dirty="0" smtClean="0"/>
              <a:t>               Ребята 2 младшей группы  и сказочные герои веселились перед сияющей разноцветными огнями елкой: пели, танцевали, читали стихи, участвовали в весёлых играх.  Взрослые стали соучастниками веселого праздника. Они так же, как и малыши, бурно и радостно поддерживали юных артистов.</a:t>
            </a:r>
          </a:p>
          <a:p>
            <a:pPr>
              <a:buNone/>
            </a:pPr>
            <a:r>
              <a:rPr lang="ru-RU" sz="3700" dirty="0" smtClean="0"/>
              <a:t>               В этот день никто не скучал, радость была на лицах и взрослых, и детей. Все получили мощный заряд бодрости  и хорошего настроения.</a:t>
            </a:r>
          </a:p>
          <a:p>
            <a:pPr>
              <a:buNone/>
            </a:pPr>
            <a:r>
              <a:rPr lang="ru-RU" sz="3700" dirty="0" smtClean="0"/>
              <a:t>              Праздники удались  на славу, прошли весело и задорно. Родители благодарили сотрудников детского сада и участников новогодних представлений за доставленную радость и хорошее настроение!</a:t>
            </a:r>
          </a:p>
          <a:p>
            <a:endParaRPr lang="ru-RU" dirty="0"/>
          </a:p>
        </p:txBody>
      </p:sp>
      <p:pic>
        <p:nvPicPr>
          <p:cNvPr id="22530" name="Picture 2" descr="IMG_3740"/>
          <p:cNvPicPr>
            <a:picLocks noChangeAspect="1" noChangeArrowheads="1"/>
          </p:cNvPicPr>
          <p:nvPr/>
        </p:nvPicPr>
        <p:blipFill>
          <a:blip r:embed="rId2"/>
          <a:srcRect/>
          <a:stretch>
            <a:fillRect/>
          </a:stretch>
        </p:blipFill>
        <p:spPr bwMode="auto">
          <a:xfrm>
            <a:off x="4214810" y="928670"/>
            <a:ext cx="1905000" cy="1428750"/>
          </a:xfrm>
          <a:prstGeom prst="rect">
            <a:avLst/>
          </a:prstGeom>
          <a:noFill/>
          <a:ln w="41275" cmpd="thinThick">
            <a:solidFill>
              <a:srgbClr val="0000FF"/>
            </a:solidFill>
          </a:ln>
        </p:spPr>
      </p:pic>
      <p:pic>
        <p:nvPicPr>
          <p:cNvPr id="22532" name="Picture 4" descr="IMG_3758"/>
          <p:cNvPicPr>
            <a:picLocks noChangeAspect="1" noChangeArrowheads="1"/>
          </p:cNvPicPr>
          <p:nvPr/>
        </p:nvPicPr>
        <p:blipFill>
          <a:blip r:embed="rId3"/>
          <a:srcRect/>
          <a:stretch>
            <a:fillRect/>
          </a:stretch>
        </p:blipFill>
        <p:spPr bwMode="auto">
          <a:xfrm>
            <a:off x="6286512" y="1214422"/>
            <a:ext cx="1905000" cy="1428750"/>
          </a:xfrm>
          <a:prstGeom prst="rect">
            <a:avLst/>
          </a:prstGeom>
          <a:noFill/>
          <a:ln w="41275" cmpd="thinThick">
            <a:solidFill>
              <a:srgbClr val="0000FF"/>
            </a:solidFill>
          </a:ln>
        </p:spPr>
      </p:pic>
      <p:pic>
        <p:nvPicPr>
          <p:cNvPr id="22534" name="Picture 6" descr="IMG_3783"/>
          <p:cNvPicPr>
            <a:picLocks noChangeAspect="1" noChangeArrowheads="1"/>
          </p:cNvPicPr>
          <p:nvPr/>
        </p:nvPicPr>
        <p:blipFill>
          <a:blip r:embed="rId4"/>
          <a:srcRect/>
          <a:stretch>
            <a:fillRect/>
          </a:stretch>
        </p:blipFill>
        <p:spPr bwMode="auto">
          <a:xfrm>
            <a:off x="4286248" y="2643182"/>
            <a:ext cx="1905000" cy="1428750"/>
          </a:xfrm>
          <a:prstGeom prst="rect">
            <a:avLst/>
          </a:prstGeom>
          <a:noFill/>
          <a:ln w="41275" cmpd="thinThick">
            <a:solidFill>
              <a:srgbClr val="0000FF"/>
            </a:solidFill>
          </a:ln>
        </p:spPr>
      </p:pic>
      <p:pic>
        <p:nvPicPr>
          <p:cNvPr id="8194" name="Picture 2" descr="http://gifok.net/images/2015/12/08/Christmas_Tree_041.png"/>
          <p:cNvPicPr>
            <a:picLocks noChangeAspect="1" noChangeArrowheads="1"/>
          </p:cNvPicPr>
          <p:nvPr/>
        </p:nvPicPr>
        <p:blipFill>
          <a:blip r:embed="rId5"/>
          <a:srcRect/>
          <a:stretch>
            <a:fillRect/>
          </a:stretch>
        </p:blipFill>
        <p:spPr bwMode="auto">
          <a:xfrm>
            <a:off x="2786050" y="3786190"/>
            <a:ext cx="4862492" cy="283546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457200" y="0"/>
            <a:ext cx="8229600" cy="100010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4400" dirty="0" smtClean="0">
                <a:solidFill>
                  <a:srgbClr val="0000FF"/>
                </a:solidFill>
                <a:latin typeface="Comic Sans MS" pitchFamily="66" charset="0"/>
                <a:ea typeface="+mj-ea"/>
                <a:cs typeface="+mj-cs"/>
              </a:rPr>
              <a:t>Праздник 23 февраля</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Текст 6"/>
          <p:cNvSpPr>
            <a:spLocks noGrp="1"/>
          </p:cNvSpPr>
          <p:nvPr>
            <p:ph type="body" sz="half" idx="2"/>
          </p:nvPr>
        </p:nvSpPr>
        <p:spPr>
          <a:xfrm>
            <a:off x="457200" y="857232"/>
            <a:ext cx="3008313" cy="5268931"/>
          </a:xfrm>
        </p:spPr>
        <p:txBody>
          <a:bodyPr>
            <a:normAutofit fontScale="85000" lnSpcReduction="20000"/>
          </a:bodyPr>
          <a:lstStyle/>
          <a:p>
            <a:r>
              <a:rPr lang="ru-RU" dirty="0" smtClean="0"/>
              <a:t>      Праздник 23 февраля в детском саду – хороший повод для воспитания у дошкольников чувства сопричастности к лучшим традициям своей Родины, формирования у детей гордости за славных защитников Отечества, стоящих на страже мира и покоя в России.</a:t>
            </a:r>
          </a:p>
          <a:p>
            <a:r>
              <a:rPr lang="ru-RU" dirty="0" smtClean="0"/>
              <a:t>       22 февраля  в нашем саду  прошли торжественные мероприятия, посвящённые - Дню Защитника Отечества. Детей познакомили  с историей нашей Армии, на интерактивной доске они увидели учения моряков, танкистов, десантников.</a:t>
            </a:r>
          </a:p>
          <a:p>
            <a:r>
              <a:rPr lang="ru-RU" dirty="0" smtClean="0"/>
              <a:t>       С волнением и торжественностью  дошколята читали стихи, пели песни, танцевали, отгадывали загадки и, конечно, же соревновались между собой в силе и ловкости. Интересно и весело прошли эстафеты «С кочки на кочку», «Проползи по ущелью», «Быстрые самолеты». Увлекательным для детей был конкурс «Сильные, смелые». Дети показали всю свою ловкость, силу и смекалку, перетягивали канат, летали на самолетах, с важностью на своих плечах носили погоны, примеряли военную форму. Все участники хорошо подготовились к состязаниям и поэтому, победила дружба. Все получили эмоциональный заряд и желание служить в рядах Российской Армии!  </a:t>
            </a:r>
          </a:p>
          <a:p>
            <a:endParaRPr lang="ru-RU" dirty="0"/>
          </a:p>
        </p:txBody>
      </p:sp>
      <p:pic>
        <p:nvPicPr>
          <p:cNvPr id="1026" name="Picture 2" descr="IMG_4387"/>
          <p:cNvPicPr>
            <a:picLocks noChangeAspect="1" noChangeArrowheads="1"/>
          </p:cNvPicPr>
          <p:nvPr/>
        </p:nvPicPr>
        <p:blipFill>
          <a:blip r:embed="rId2"/>
          <a:srcRect/>
          <a:stretch>
            <a:fillRect/>
          </a:stretch>
        </p:blipFill>
        <p:spPr bwMode="auto">
          <a:xfrm>
            <a:off x="3500430" y="928670"/>
            <a:ext cx="1905000" cy="1428750"/>
          </a:xfrm>
          <a:prstGeom prst="rect">
            <a:avLst/>
          </a:prstGeom>
          <a:noFill/>
          <a:ln w="41275" cmpd="thinThick">
            <a:solidFill>
              <a:srgbClr val="0000FF"/>
            </a:solidFill>
          </a:ln>
        </p:spPr>
      </p:pic>
      <p:pic>
        <p:nvPicPr>
          <p:cNvPr id="1028" name="Picture 4" descr="IMG_4350"/>
          <p:cNvPicPr>
            <a:picLocks noChangeAspect="1" noChangeArrowheads="1"/>
          </p:cNvPicPr>
          <p:nvPr/>
        </p:nvPicPr>
        <p:blipFill>
          <a:blip r:embed="rId3"/>
          <a:srcRect/>
          <a:stretch>
            <a:fillRect/>
          </a:stretch>
        </p:blipFill>
        <p:spPr bwMode="auto">
          <a:xfrm>
            <a:off x="6643702" y="3286124"/>
            <a:ext cx="1905000" cy="1428750"/>
          </a:xfrm>
          <a:prstGeom prst="rect">
            <a:avLst/>
          </a:prstGeom>
          <a:noFill/>
          <a:ln w="41275" cmpd="thinThick">
            <a:solidFill>
              <a:srgbClr val="0000FF"/>
            </a:solidFill>
          </a:ln>
        </p:spPr>
      </p:pic>
      <p:pic>
        <p:nvPicPr>
          <p:cNvPr id="7170" name="Picture 2" descr="http://lepassetempsderose.l.e.pic.centerblog.net/o/f6b4df1c.png"/>
          <p:cNvPicPr>
            <a:picLocks noChangeAspect="1" noChangeArrowheads="1"/>
          </p:cNvPicPr>
          <p:nvPr/>
        </p:nvPicPr>
        <p:blipFill>
          <a:blip r:embed="rId4"/>
          <a:srcRect/>
          <a:stretch>
            <a:fillRect/>
          </a:stretch>
        </p:blipFill>
        <p:spPr bwMode="auto">
          <a:xfrm>
            <a:off x="4143372" y="2857496"/>
            <a:ext cx="2204212" cy="3514699"/>
          </a:xfrm>
          <a:prstGeom prst="rect">
            <a:avLst/>
          </a:prstGeom>
          <a:noFill/>
        </p:spPr>
      </p:pic>
      <p:sp>
        <p:nvSpPr>
          <p:cNvPr id="7172" name="AutoShape 4" descr="https://avatanplus.com/files/resources/original/56efc56070f7c153989b00cf.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74" name="Picture 6" descr="https://ocenkatruda.ru/upload/iblock/6c3/6c36cae618786802946079f0dd9903be.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786446" y="571480"/>
            <a:ext cx="2428832" cy="242883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28"/>
            <a:ext cx="6758006" cy="577868"/>
          </a:xfrm>
        </p:spPr>
        <p:txBody>
          <a:bodyPr>
            <a:noAutofit/>
          </a:bodyPr>
          <a:lstStyle/>
          <a:p>
            <a:pPr algn="ctr"/>
            <a:r>
              <a:rPr lang="ru-RU" sz="4400" b="0" dirty="0" smtClean="0">
                <a:solidFill>
                  <a:srgbClr val="0000FF"/>
                </a:solidFill>
                <a:latin typeface="Comic Sans MS" pitchFamily="66" charset="0"/>
              </a:rPr>
              <a:t>Увлекательный мир!</a:t>
            </a:r>
            <a:endParaRPr lang="ru-RU" sz="4400" b="0" dirty="0">
              <a:solidFill>
                <a:srgbClr val="0000FF"/>
              </a:solidFill>
              <a:latin typeface="Comic Sans MS" pitchFamily="66" charset="0"/>
            </a:endParaRPr>
          </a:p>
        </p:txBody>
      </p:sp>
      <p:sp>
        <p:nvSpPr>
          <p:cNvPr id="4" name="Текст 3"/>
          <p:cNvSpPr>
            <a:spLocks noGrp="1"/>
          </p:cNvSpPr>
          <p:nvPr>
            <p:ph type="body" sz="half" idx="2"/>
          </p:nvPr>
        </p:nvSpPr>
        <p:spPr>
          <a:xfrm>
            <a:off x="5429256" y="928670"/>
            <a:ext cx="3008313" cy="5048253"/>
          </a:xfrm>
        </p:spPr>
        <p:txBody>
          <a:bodyPr/>
          <a:lstStyle/>
          <a:p>
            <a:pPr algn="ctr"/>
            <a:r>
              <a:rPr lang="ru-RU" b="1" dirty="0" smtClean="0"/>
              <a:t>День рождения Тютчева</a:t>
            </a:r>
          </a:p>
          <a:p>
            <a:r>
              <a:rPr lang="ru-RU" dirty="0" smtClean="0"/>
              <a:t>      5 декабря 2018 года исполнится 215 лет со дня рождения Федора Ивановича Тютчева. Воспитатель 2 младшей группы провела тематическое занятие с ребятами. Познакомила детей с тем, кто такой поэт, чем он занимается, кто такой Тютчев и как он стал поэтом, читала стихотворения великого человека. Воспитанникам очень понравились мелодичные стихи и свои впечатления они выразили в изобразительной деятельности, нарисовав зимний лес. </a:t>
            </a:r>
          </a:p>
          <a:p>
            <a:endParaRPr lang="ru-RU" dirty="0"/>
          </a:p>
        </p:txBody>
      </p:sp>
      <p:pic>
        <p:nvPicPr>
          <p:cNvPr id="25602" name="Picture 2" descr="IMG_3478"/>
          <p:cNvPicPr>
            <a:picLocks noChangeAspect="1" noChangeArrowheads="1"/>
          </p:cNvPicPr>
          <p:nvPr/>
        </p:nvPicPr>
        <p:blipFill>
          <a:blip r:embed="rId2"/>
          <a:srcRect/>
          <a:stretch>
            <a:fillRect/>
          </a:stretch>
        </p:blipFill>
        <p:spPr bwMode="auto">
          <a:xfrm>
            <a:off x="3428992" y="1000108"/>
            <a:ext cx="1905000" cy="1428750"/>
          </a:xfrm>
          <a:prstGeom prst="rect">
            <a:avLst/>
          </a:prstGeom>
          <a:noFill/>
          <a:ln w="41275" cmpd="thinThick">
            <a:solidFill>
              <a:srgbClr val="0000FF"/>
            </a:solidFill>
          </a:ln>
        </p:spPr>
      </p:pic>
      <p:pic>
        <p:nvPicPr>
          <p:cNvPr id="25606" name="Picture 6" descr="IMG_3485"/>
          <p:cNvPicPr>
            <a:picLocks noChangeAspect="1" noChangeArrowheads="1"/>
          </p:cNvPicPr>
          <p:nvPr/>
        </p:nvPicPr>
        <p:blipFill>
          <a:blip r:embed="rId3"/>
          <a:srcRect/>
          <a:stretch>
            <a:fillRect/>
          </a:stretch>
        </p:blipFill>
        <p:spPr bwMode="auto">
          <a:xfrm>
            <a:off x="3428992" y="3214686"/>
            <a:ext cx="1905000" cy="1428750"/>
          </a:xfrm>
          <a:prstGeom prst="rect">
            <a:avLst/>
          </a:prstGeom>
          <a:noFill/>
          <a:ln w="41275" cmpd="thinThick">
            <a:solidFill>
              <a:srgbClr val="0000FF"/>
            </a:solidFill>
          </a:ln>
        </p:spPr>
      </p:pic>
      <p:pic>
        <p:nvPicPr>
          <p:cNvPr id="6146" name="Picture 2" descr="https://mmedia.ozone.ru/multimedia/1023164111.jpg"/>
          <p:cNvPicPr>
            <a:picLocks noChangeAspect="1" noChangeArrowheads="1"/>
          </p:cNvPicPr>
          <p:nvPr/>
        </p:nvPicPr>
        <p:blipFill>
          <a:blip r:embed="rId4"/>
          <a:srcRect/>
          <a:stretch>
            <a:fillRect/>
          </a:stretch>
        </p:blipFill>
        <p:spPr bwMode="auto">
          <a:xfrm>
            <a:off x="285720" y="1071546"/>
            <a:ext cx="2897441" cy="376780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7472386" cy="1285860"/>
          </a:xfrm>
        </p:spPr>
        <p:txBody>
          <a:bodyPr>
            <a:normAutofit fontScale="90000"/>
          </a:bodyPr>
          <a:lstStyle/>
          <a:p>
            <a:pPr algn="ctr"/>
            <a:r>
              <a:rPr lang="ru-RU" sz="3600" b="0" dirty="0" smtClean="0">
                <a:solidFill>
                  <a:srgbClr val="0000FF"/>
                </a:solidFill>
                <a:latin typeface="Comic Sans MS" pitchFamily="66" charset="0"/>
              </a:rPr>
              <a:t>Консультация для родителей "Приемы музыкальной памяти"</a:t>
            </a:r>
            <a:r>
              <a:rPr lang="ru-RU" b="0" dirty="0" smtClean="0"/>
              <a:t/>
            </a:r>
            <a:br>
              <a:rPr lang="ru-RU" b="0" dirty="0" smtClean="0"/>
            </a:br>
            <a:endParaRPr lang="ru-RU" dirty="0"/>
          </a:p>
        </p:txBody>
      </p:sp>
      <p:sp>
        <p:nvSpPr>
          <p:cNvPr id="4" name="Текст 3"/>
          <p:cNvSpPr>
            <a:spLocks noGrp="1"/>
          </p:cNvSpPr>
          <p:nvPr>
            <p:ph type="body" sz="half" idx="2"/>
          </p:nvPr>
        </p:nvSpPr>
        <p:spPr>
          <a:xfrm>
            <a:off x="214282" y="1000108"/>
            <a:ext cx="3429024" cy="5126055"/>
          </a:xfrm>
        </p:spPr>
        <p:txBody>
          <a:bodyPr>
            <a:normAutofit lnSpcReduction="10000"/>
          </a:bodyPr>
          <a:lstStyle/>
          <a:p>
            <a:r>
              <a:rPr lang="ru-RU" dirty="0" smtClean="0"/>
              <a:t>       Консультацию организовали и провели музыкальный руководитель и воспитатель ясельной группы.</a:t>
            </a:r>
          </a:p>
          <a:p>
            <a:r>
              <a:rPr lang="ru-RU" dirty="0" smtClean="0"/>
              <a:t>       Целью консультации "Приёмы развития музыкальной памяти" было знакомство родителей с общей картиной музыкального воспитания в детском саду по возрастам, повышение интереса к развитию речи детей, ознакомление с методами эмоциональной мотивации детей к музыкальной деятельности.         Воспитателем были даны определения памяти, приведены примеры её развития в играх для детей раннего возраста; показана взаимосвязь памяти, разума и усидчивости. Музыкальный руководитель познакомила родителей с детскими музыкальными инструментами, способами </a:t>
            </a:r>
            <a:r>
              <a:rPr lang="ru-RU" dirty="0" err="1" smtClean="0"/>
              <a:t>звукоизвлечения</a:t>
            </a:r>
            <a:r>
              <a:rPr lang="ru-RU" dirty="0" smtClean="0"/>
              <a:t>, озвучили инструментами сказку, чтобы использовать  приём   на развитие слуховых образов в быту. Было не просто познавательно и интересно, но все получили много положительных эмоций.</a:t>
            </a:r>
          </a:p>
          <a:p>
            <a:endParaRPr lang="ru-RU" dirty="0"/>
          </a:p>
        </p:txBody>
      </p:sp>
      <p:pic>
        <p:nvPicPr>
          <p:cNvPr id="26626" name="Picture 2" descr="IMG_3500"/>
          <p:cNvPicPr>
            <a:picLocks noChangeAspect="1" noChangeArrowheads="1"/>
          </p:cNvPicPr>
          <p:nvPr/>
        </p:nvPicPr>
        <p:blipFill>
          <a:blip r:embed="rId2"/>
          <a:srcRect/>
          <a:stretch>
            <a:fillRect/>
          </a:stretch>
        </p:blipFill>
        <p:spPr bwMode="auto">
          <a:xfrm>
            <a:off x="3857620" y="1142984"/>
            <a:ext cx="1905000" cy="1428750"/>
          </a:xfrm>
          <a:prstGeom prst="rect">
            <a:avLst/>
          </a:prstGeom>
          <a:noFill/>
          <a:ln w="41275" cmpd="thinThick">
            <a:solidFill>
              <a:srgbClr val="0000FF"/>
            </a:solidFill>
          </a:ln>
        </p:spPr>
      </p:pic>
      <p:pic>
        <p:nvPicPr>
          <p:cNvPr id="26628" name="Picture 4" descr="IMG_3505"/>
          <p:cNvPicPr>
            <a:picLocks noChangeAspect="1" noChangeArrowheads="1"/>
          </p:cNvPicPr>
          <p:nvPr/>
        </p:nvPicPr>
        <p:blipFill>
          <a:blip r:embed="rId3"/>
          <a:srcRect/>
          <a:stretch>
            <a:fillRect/>
          </a:stretch>
        </p:blipFill>
        <p:spPr bwMode="auto">
          <a:xfrm>
            <a:off x="6429388" y="1071546"/>
            <a:ext cx="1905000" cy="1428750"/>
          </a:xfrm>
          <a:prstGeom prst="rect">
            <a:avLst/>
          </a:prstGeom>
          <a:noFill/>
          <a:ln w="41275" cmpd="thinThick">
            <a:solidFill>
              <a:srgbClr val="0000FF"/>
            </a:solidFill>
          </a:ln>
        </p:spPr>
      </p:pic>
      <p:pic>
        <p:nvPicPr>
          <p:cNvPr id="5124" name="Picture 4" descr="http://co8tula.ru/upload/iblock/cf4/cf48bc2ef61f89d1699f6d432fc54efe.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57620" y="2928934"/>
            <a:ext cx="5076015" cy="285272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7F7F"/>
      </a:hlink>
      <a:folHlink>
        <a:srgbClr val="FFE5E5"/>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705</TotalTime>
  <Words>2536</Words>
  <Application>Microsoft Office PowerPoint</Application>
  <PresentationFormat>Экран (4:3)</PresentationFormat>
  <Paragraphs>316</Paragraphs>
  <Slides>43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43</vt:i4>
      </vt:variant>
    </vt:vector>
  </HeadingPairs>
  <TitlesOfParts>
    <vt:vector size="44" baseType="lpstr">
      <vt:lpstr>Тема Office</vt:lpstr>
      <vt:lpstr>Слайд 1</vt:lpstr>
      <vt:lpstr>Содержание </vt:lpstr>
      <vt:lpstr>Вам родители!</vt:lpstr>
      <vt:lpstr>Наши праздники</vt:lpstr>
      <vt:lpstr>Новогодние праздники в детском саду</vt:lpstr>
      <vt:lpstr>Сказка продолжается!</vt:lpstr>
      <vt:lpstr>Слайд 7</vt:lpstr>
      <vt:lpstr>Увлекательный мир!</vt:lpstr>
      <vt:lpstr>Консультация для родителей "Приемы музыкальной памяти" </vt:lpstr>
      <vt:lpstr>Консультация для педагогов «Оформление и оснащение музыкального уголка в группах» </vt:lpstr>
      <vt:lpstr>Акция "Должны смеяться дети" </vt:lpstr>
      <vt:lpstr>«Зимние забавы» </vt:lpstr>
      <vt:lpstr>День медведя в детском саду </vt:lpstr>
      <vt:lpstr>Новогодний мир волшебства </vt:lpstr>
      <vt:lpstr>Конкурс рисунков «Многоквартирный дом после капремонта» </vt:lpstr>
      <vt:lpstr>Прощание с новогодней елочкой </vt:lpstr>
      <vt:lpstr>Молодежный театр в гостях у детей </vt:lpstr>
      <vt:lpstr>"Минута славы" для малышей </vt:lpstr>
      <vt:lpstr>Время обнимашек </vt:lpstr>
      <vt:lpstr>День рождения А.П.Гайдара </vt:lpstr>
      <vt:lpstr>Зимние виды спорта </vt:lpstr>
      <vt:lpstr>Тульские колядки </vt:lpstr>
      <vt:lpstr>Мастер-класс "Поделки из бросового материала </vt:lpstr>
      <vt:lpstr>Самый умный в нашем детском саду  </vt:lpstr>
      <vt:lpstr>Самый умный - 2019 </vt:lpstr>
      <vt:lpstr>День памяти юного героя-антифашиста </vt:lpstr>
      <vt:lpstr>День памяти А.С. Пушкина (1799-1837) </vt:lpstr>
      <vt:lpstr>Международный день стоматолога </vt:lpstr>
      <vt:lpstr>Знакомимся с новым пособием </vt:lpstr>
      <vt:lpstr>День рождения И.А.Крылова </vt:lpstr>
      <vt:lpstr>Интерактивная игра в детском саду </vt:lpstr>
      <vt:lpstr>Зарница 2019 </vt:lpstr>
      <vt:lpstr>Международный день родного языка </vt:lpstr>
      <vt:lpstr>Дружим со спортом </vt:lpstr>
      <vt:lpstr>Всемирный день кошек! </vt:lpstr>
      <vt:lpstr>Советует специалист</vt:lpstr>
      <vt:lpstr>Развивай-ка!</vt:lpstr>
      <vt:lpstr>Вкусно и полезно</vt:lpstr>
      <vt:lpstr>Вкусно и полезно</vt:lpstr>
      <vt:lpstr>Вкусно и полезно</vt:lpstr>
      <vt:lpstr>Слайд 41</vt:lpstr>
      <vt:lpstr>Слайд 42</vt:lpstr>
      <vt:lpstr>Слайд 43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User</cp:lastModifiedBy>
  <cp:revision>93</cp:revision>
  <dcterms:created xsi:type="dcterms:W3CDTF">2013-08-17T08:34:50Z</dcterms:created>
  <dcterms:modified xsi:type="dcterms:W3CDTF">2019-04-16T13:28:00Z</dcterms:modified>
</cp:coreProperties>
</file>