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257" r:id="rId3"/>
    <p:sldId id="260" r:id="rId4"/>
    <p:sldId id="259"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61" r:id="rId39"/>
    <p:sldId id="295"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1E06"/>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BDF743-B404-45E8-A2D4-32F6F3B8BE4C}" type="datetimeFigureOut">
              <a:rPr lang="ru-RU" smtClean="0"/>
              <a:pPr/>
              <a:t>28.02.2019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E9FE3F-B3CA-4992-8570-9AA177F98FF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6E9FE3F-B3CA-4992-8570-9AA177F98FF3}" type="slidenum">
              <a:rPr lang="ru-RU" smtClean="0"/>
              <a:pPr/>
              <a:t>2</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6E9FE3F-B3CA-4992-8570-9AA177F98FF3}" type="slidenum">
              <a:rPr lang="ru-RU" smtClean="0"/>
              <a:pPr/>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6638322-9C1D-46F2-9A55-27EF640D8BEA}" type="datetimeFigureOut">
              <a:rPr lang="ru-RU" smtClean="0"/>
              <a:pPr/>
              <a:t>28.02.2019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8956C9-C672-4873-B5C5-E27C93564F1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638322-9C1D-46F2-9A55-27EF640D8BEA}" type="datetimeFigureOut">
              <a:rPr lang="ru-RU" smtClean="0"/>
              <a:pPr/>
              <a:t>28.02.2019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956C9-C672-4873-B5C5-E27C93564F1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png"/><Relationship Id="rId7"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6.png"/><Relationship Id="rId7"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04.jpeg"/><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hyperlink" Target="https://hdays.ru/pozdravleniya/12795" TargetMode="Externa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6.png"/><Relationship Id="rId7" Type="http://schemas.openxmlformats.org/officeDocument/2006/relationships/image" Target="../media/image111.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1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39.xml.rels><?xml version="1.0" encoding="UTF-8" standalone="yes"?>
<Relationships xmlns="http://schemas.openxmlformats.org/package/2006/relationships"><Relationship Id="rId3" Type="http://schemas.openxmlformats.org/officeDocument/2006/relationships/hyperlink" Target="http://s3.pic4you.ru/allimage/y2013/09-23/12216/3841850.png" TargetMode="External"/><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img-fotki.yandex.ru/get/4507/mangiana.9f/0_4b1de_b8db19f2_S" TargetMode="External"/><Relationship Id="rId5" Type="http://schemas.openxmlformats.org/officeDocument/2006/relationships/hyperlink" Target="http://img1.liveinternet.ru/images/attach/c/4/78/767/78767799_78545713_0_71db0_2ade905b_XLjpg.png" TargetMode="External"/><Relationship Id="rId4" Type="http://schemas.openxmlformats.org/officeDocument/2006/relationships/hyperlink" Target="http://galerey-room.ru/images/135601_1410774961.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reWalls.com_22330.jpg"/>
          <p:cNvPicPr>
            <a:picLocks noChangeAspect="1"/>
          </p:cNvPicPr>
          <p:nvPr/>
        </p:nvPicPr>
        <p:blipFill>
          <a:blip r:embed="rId2" cstate="print"/>
          <a:stretch>
            <a:fillRect/>
          </a:stretch>
        </p:blipFill>
        <p:spPr>
          <a:xfrm>
            <a:off x="0" y="0"/>
            <a:ext cx="9144000" cy="6858000"/>
          </a:xfrm>
          <a:prstGeom prst="rect">
            <a:avLst/>
          </a:prstGeom>
          <a:ln>
            <a:solidFill>
              <a:schemeClr val="accent6">
                <a:lumMod val="60000"/>
                <a:lumOff val="40000"/>
              </a:schemeClr>
            </a:solidFill>
          </a:ln>
          <a:effectLst>
            <a:softEdge rad="112500"/>
          </a:effectLst>
        </p:spPr>
      </p:pic>
      <p:sp>
        <p:nvSpPr>
          <p:cNvPr id="4" name="Заголовок 3"/>
          <p:cNvSpPr>
            <a:spLocks noGrp="1"/>
          </p:cNvSpPr>
          <p:nvPr>
            <p:ph type="ctrTitle"/>
          </p:nvPr>
        </p:nvSpPr>
        <p:spPr>
          <a:xfrm>
            <a:off x="827584" y="1340768"/>
            <a:ext cx="7173440" cy="1470025"/>
          </a:xfrm>
        </p:spPr>
        <p:txBody>
          <a:bodyPr/>
          <a:lstStyle/>
          <a:p>
            <a:r>
              <a:rPr lang="ru-RU" b="1" dirty="0" smtClean="0">
                <a:solidFill>
                  <a:srgbClr val="0070C0"/>
                </a:solidFill>
                <a:latin typeface="Monotype Corsiva" pitchFamily="66" charset="0"/>
              </a:rPr>
              <a:t>Газета для родителей </a:t>
            </a:r>
            <a:br>
              <a:rPr lang="ru-RU" b="1" dirty="0" smtClean="0">
                <a:solidFill>
                  <a:srgbClr val="0070C0"/>
                </a:solidFill>
                <a:latin typeface="Monotype Corsiva" pitchFamily="66" charset="0"/>
              </a:rPr>
            </a:br>
            <a:r>
              <a:rPr lang="ru-RU" b="1" dirty="0" smtClean="0">
                <a:solidFill>
                  <a:srgbClr val="0070C0"/>
                </a:solidFill>
                <a:latin typeface="Monotype Corsiva" pitchFamily="66" charset="0"/>
              </a:rPr>
              <a:t>«Березка»</a:t>
            </a:r>
            <a:endParaRPr lang="ru-RU" b="1" dirty="0">
              <a:solidFill>
                <a:srgbClr val="0070C0"/>
              </a:solidFill>
              <a:latin typeface="Monotype Corsiva" pitchFamily="66" charset="0"/>
            </a:endParaRPr>
          </a:p>
        </p:txBody>
      </p:sp>
      <p:sp>
        <p:nvSpPr>
          <p:cNvPr id="5" name="Подзаголовок 4"/>
          <p:cNvSpPr>
            <a:spLocks noGrp="1"/>
          </p:cNvSpPr>
          <p:nvPr>
            <p:ph type="subTitle" idx="1"/>
          </p:nvPr>
        </p:nvSpPr>
        <p:spPr>
          <a:xfrm>
            <a:off x="1475656" y="2780928"/>
            <a:ext cx="6400800" cy="1752600"/>
          </a:xfrm>
        </p:spPr>
        <p:txBody>
          <a:bodyPr>
            <a:normAutofit fontScale="92500" lnSpcReduction="10000"/>
          </a:bodyPr>
          <a:lstStyle/>
          <a:p>
            <a:r>
              <a:rPr lang="ru-RU" sz="2400" dirty="0" smtClean="0">
                <a:solidFill>
                  <a:schemeClr val="tx1"/>
                </a:solidFill>
              </a:rPr>
              <a:t>№ 1 первый квартал</a:t>
            </a:r>
          </a:p>
          <a:p>
            <a:r>
              <a:rPr lang="ru-RU" sz="2400" dirty="0" smtClean="0">
                <a:solidFill>
                  <a:schemeClr val="tx1"/>
                </a:solidFill>
              </a:rPr>
              <a:t>2018-2019 </a:t>
            </a:r>
            <a:r>
              <a:rPr lang="ru-RU" sz="2400" dirty="0" err="1" smtClean="0">
                <a:solidFill>
                  <a:schemeClr val="tx1"/>
                </a:solidFill>
              </a:rPr>
              <a:t>уч.г</a:t>
            </a:r>
            <a:r>
              <a:rPr lang="ru-RU" sz="2400" dirty="0" smtClean="0">
                <a:solidFill>
                  <a:schemeClr val="tx1"/>
                </a:solidFill>
              </a:rPr>
              <a:t>.</a:t>
            </a:r>
          </a:p>
          <a:p>
            <a:r>
              <a:rPr lang="ru-RU" sz="2400" dirty="0" smtClean="0">
                <a:solidFill>
                  <a:schemeClr val="tx1"/>
                </a:solidFill>
              </a:rPr>
              <a:t>Муниципальное дошкольное образовательное учреждение центр развития ребенка – детский сад № 14</a:t>
            </a:r>
          </a:p>
          <a:p>
            <a:endParaRPr lang="ru-RU" dirty="0"/>
          </a:p>
        </p:txBody>
      </p:sp>
      <p:pic>
        <p:nvPicPr>
          <p:cNvPr id="7" name="Рисунок 6" descr="7546172c8e0f7a.png"/>
          <p:cNvPicPr>
            <a:picLocks noChangeAspect="1"/>
          </p:cNvPicPr>
          <p:nvPr/>
        </p:nvPicPr>
        <p:blipFill>
          <a:blip r:embed="rId3" cstate="print"/>
          <a:stretch>
            <a:fillRect/>
          </a:stretch>
        </p:blipFill>
        <p:spPr>
          <a:xfrm>
            <a:off x="6856358" y="1"/>
            <a:ext cx="2287641" cy="2060848"/>
          </a:xfrm>
          <a:prstGeom prst="rect">
            <a:avLst/>
          </a:prstGeom>
        </p:spPr>
      </p:pic>
      <p:pic>
        <p:nvPicPr>
          <p:cNvPr id="8" name="Рисунок 7" descr="3841850.png"/>
          <p:cNvPicPr>
            <a:picLocks noChangeAspect="1"/>
          </p:cNvPicPr>
          <p:nvPr/>
        </p:nvPicPr>
        <p:blipFill>
          <a:blip r:embed="rId4" cstate="print"/>
          <a:stretch>
            <a:fillRect/>
          </a:stretch>
        </p:blipFill>
        <p:spPr>
          <a:xfrm rot="6706329">
            <a:off x="196774" y="81109"/>
            <a:ext cx="2395232" cy="2046320"/>
          </a:xfrm>
          <a:prstGeom prst="rect">
            <a:avLst/>
          </a:prstGeom>
        </p:spPr>
      </p:pic>
      <p:pic>
        <p:nvPicPr>
          <p:cNvPr id="9" name="Рисунок 8" descr="135601_1410774961.png"/>
          <p:cNvPicPr>
            <a:picLocks noChangeAspect="1"/>
          </p:cNvPicPr>
          <p:nvPr/>
        </p:nvPicPr>
        <p:blipFill>
          <a:blip r:embed="rId5" cstate="print"/>
          <a:stretch>
            <a:fillRect/>
          </a:stretch>
        </p:blipFill>
        <p:spPr>
          <a:xfrm>
            <a:off x="6804248" y="4965307"/>
            <a:ext cx="2339752" cy="1892692"/>
          </a:xfrm>
          <a:prstGeom prst="rect">
            <a:avLst/>
          </a:prstGeom>
        </p:spPr>
      </p:pic>
      <p:pic>
        <p:nvPicPr>
          <p:cNvPr id="10" name="Рисунок 9" descr="78767799_78545713_0_71db0_2ade905b_XLjpg.png"/>
          <p:cNvPicPr>
            <a:picLocks noChangeAspect="1"/>
          </p:cNvPicPr>
          <p:nvPr/>
        </p:nvPicPr>
        <p:blipFill>
          <a:blip r:embed="rId6" cstate="print"/>
          <a:srcRect t="21114" r="6884" b="15084"/>
          <a:stretch>
            <a:fillRect/>
          </a:stretch>
        </p:blipFill>
        <p:spPr>
          <a:xfrm>
            <a:off x="0" y="4841776"/>
            <a:ext cx="5364088" cy="20162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5114932" cy="1143000"/>
          </a:xfrm>
        </p:spPr>
        <p:txBody>
          <a:bodyPr>
            <a:normAutofit fontScale="90000"/>
          </a:bodyPr>
          <a:lstStyle/>
          <a:p>
            <a:r>
              <a:rPr lang="ru-RU" dirty="0" smtClean="0">
                <a:solidFill>
                  <a:srgbClr val="0070C0"/>
                </a:solidFill>
                <a:latin typeface="Comic Sans MS" pitchFamily="66" charset="0"/>
              </a:rPr>
              <a:t>Кукольный театр </a:t>
            </a:r>
            <a:br>
              <a:rPr lang="ru-RU" dirty="0" smtClean="0">
                <a:solidFill>
                  <a:srgbClr val="0070C0"/>
                </a:solidFill>
                <a:latin typeface="Comic Sans MS" pitchFamily="66" charset="0"/>
              </a:rPr>
            </a:br>
            <a:r>
              <a:rPr lang="ru-RU" dirty="0" smtClean="0">
                <a:solidFill>
                  <a:srgbClr val="0070C0"/>
                </a:solidFill>
                <a:latin typeface="Comic Sans MS" pitchFamily="66" charset="0"/>
              </a:rPr>
              <a:t>в гостях у детей</a:t>
            </a:r>
            <a:endParaRPr lang="ru-RU" dirty="0"/>
          </a:p>
        </p:txBody>
      </p:sp>
      <p:sp>
        <p:nvSpPr>
          <p:cNvPr id="6" name="Содержимое 5"/>
          <p:cNvSpPr>
            <a:spLocks noGrp="1"/>
          </p:cNvSpPr>
          <p:nvPr>
            <p:ph sz="half" idx="2"/>
          </p:nvPr>
        </p:nvSpPr>
        <p:spPr>
          <a:xfrm>
            <a:off x="428596" y="1571612"/>
            <a:ext cx="4038600" cy="5072098"/>
          </a:xfrm>
        </p:spPr>
        <p:txBody>
          <a:bodyPr>
            <a:normAutofit fontScale="55000" lnSpcReduction="20000"/>
          </a:bodyPr>
          <a:lstStyle/>
          <a:p>
            <a:pPr>
              <a:buNone/>
            </a:pPr>
            <a:r>
              <a:rPr lang="ru-RU" dirty="0" smtClean="0"/>
              <a:t>             10 сентября   наш детский сад посетил  кукольный театр из города Воронежа. Шоу-театр представил для малышей сказку "Крошечка – </a:t>
            </a:r>
            <a:r>
              <a:rPr lang="ru-RU" dirty="0" err="1" smtClean="0"/>
              <a:t>Хаврошечка</a:t>
            </a:r>
            <a:r>
              <a:rPr lang="ru-RU" dirty="0" smtClean="0"/>
              <a:t>."</a:t>
            </a:r>
          </a:p>
          <a:p>
            <a:pPr>
              <a:buNone/>
            </a:pPr>
            <a:r>
              <a:rPr lang="ru-RU" dirty="0" smtClean="0"/>
              <a:t>             Спектакль превратился  для детей  в настоящий праздник. Ребята с большим интересом посмотрели представление. Артисты создали детям хорошее настроение, обогатили впечатлениями, вызвали у них эмоции, способствовали развитию художественного воспитания.</a:t>
            </a:r>
          </a:p>
          <a:p>
            <a:pPr>
              <a:buNone/>
            </a:pPr>
            <a:r>
              <a:rPr lang="ru-RU" dirty="0" smtClean="0"/>
              <a:t>             Интересное музыкальное оформление, игры с детьми  во время представления очень понравились дошколятам. Счастливые улыбки, горящие глаза и радостные лица наших малышей во время просмотра убедительно, свидетельствуют, как дети любят кукольный театр, ждут с нетерпением новых встреч!</a:t>
            </a:r>
            <a:br>
              <a:rPr lang="ru-RU" dirty="0" smtClean="0"/>
            </a:b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6626" name="Picture 2" descr="IMG_2409"/>
          <p:cNvPicPr>
            <a:picLocks noChangeAspect="1" noChangeArrowheads="1"/>
          </p:cNvPicPr>
          <p:nvPr/>
        </p:nvPicPr>
        <p:blipFill>
          <a:blip r:embed="rId4"/>
          <a:srcRect/>
          <a:stretch>
            <a:fillRect/>
          </a:stretch>
        </p:blipFill>
        <p:spPr bwMode="auto">
          <a:xfrm>
            <a:off x="5286380" y="357166"/>
            <a:ext cx="1905000" cy="1428750"/>
          </a:xfrm>
          <a:prstGeom prst="rect">
            <a:avLst/>
          </a:prstGeom>
          <a:noFill/>
          <a:ln w="38100" cmpd="tri">
            <a:solidFill>
              <a:srgbClr val="00B050"/>
            </a:solidFill>
          </a:ln>
        </p:spPr>
      </p:pic>
      <p:pic>
        <p:nvPicPr>
          <p:cNvPr id="26630" name="Picture 6" descr="IMG_2469"/>
          <p:cNvPicPr>
            <a:picLocks noChangeAspect="1" noChangeArrowheads="1"/>
          </p:cNvPicPr>
          <p:nvPr/>
        </p:nvPicPr>
        <p:blipFill>
          <a:blip r:embed="rId5"/>
          <a:srcRect/>
          <a:stretch>
            <a:fillRect/>
          </a:stretch>
        </p:blipFill>
        <p:spPr bwMode="auto">
          <a:xfrm>
            <a:off x="4572000" y="2000240"/>
            <a:ext cx="1905000" cy="1428750"/>
          </a:xfrm>
          <a:prstGeom prst="rect">
            <a:avLst/>
          </a:prstGeom>
          <a:noFill/>
          <a:ln w="38100" cmpd="tri">
            <a:solidFill>
              <a:srgbClr val="00B050"/>
            </a:solidFill>
          </a:ln>
        </p:spPr>
      </p:pic>
      <p:pic>
        <p:nvPicPr>
          <p:cNvPr id="3" name="Picture 2" descr="http://detsad79.ucoz.ru/teatr.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429124" y="3643314"/>
            <a:ext cx="4572032" cy="257176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Родительские собрания к новому учебному году</a:t>
            </a:r>
            <a:endParaRPr lang="ru-RU" dirty="0"/>
          </a:p>
        </p:txBody>
      </p:sp>
      <p:sp>
        <p:nvSpPr>
          <p:cNvPr id="6" name="Содержимое 5"/>
          <p:cNvSpPr>
            <a:spLocks noGrp="1"/>
          </p:cNvSpPr>
          <p:nvPr>
            <p:ph sz="half" idx="2"/>
          </p:nvPr>
        </p:nvSpPr>
        <p:spPr>
          <a:xfrm>
            <a:off x="4786314" y="1928802"/>
            <a:ext cx="4038600" cy="4786346"/>
          </a:xfrm>
        </p:spPr>
        <p:txBody>
          <a:bodyPr>
            <a:normAutofit fontScale="55000" lnSpcReduction="20000"/>
          </a:bodyPr>
          <a:lstStyle/>
          <a:p>
            <a:pPr>
              <a:buNone/>
            </a:pPr>
            <a:r>
              <a:rPr lang="ru-RU" dirty="0" smtClean="0"/>
              <a:t>             В МДОУ центре развития ребенка - </a:t>
            </a:r>
            <a:r>
              <a:rPr lang="ru-RU" dirty="0" err="1" smtClean="0"/>
              <a:t>д</a:t>
            </a:r>
            <a:r>
              <a:rPr lang="ru-RU" dirty="0" smtClean="0"/>
              <a:t>/с №14 состоялись групповые родительские собрания, посвященные началу нового учебного года. </a:t>
            </a:r>
            <a:br>
              <a:rPr lang="ru-RU" dirty="0" smtClean="0"/>
            </a:br>
            <a:r>
              <a:rPr lang="ru-RU" dirty="0" smtClean="0"/>
              <a:t>     Были затронуты следующие вопросы: </a:t>
            </a:r>
            <a:br>
              <a:rPr lang="ru-RU" dirty="0" smtClean="0"/>
            </a:br>
            <a:r>
              <a:rPr lang="ru-RU" dirty="0" smtClean="0"/>
              <a:t>     1. Образовательная деятельность дошкольного учреждения.</a:t>
            </a:r>
            <a:br>
              <a:rPr lang="ru-RU" dirty="0" smtClean="0"/>
            </a:br>
            <a:r>
              <a:rPr lang="ru-RU" dirty="0" smtClean="0"/>
              <a:t>     2. Итоги прошедшего учебного года.</a:t>
            </a:r>
            <a:br>
              <a:rPr lang="ru-RU" dirty="0" smtClean="0"/>
            </a:br>
            <a:r>
              <a:rPr lang="ru-RU" dirty="0" smtClean="0"/>
              <a:t>     3. Ведение оздоровительной работы в детском саду.</a:t>
            </a:r>
            <a:br>
              <a:rPr lang="ru-RU" dirty="0" smtClean="0"/>
            </a:br>
            <a:r>
              <a:rPr lang="ru-RU" dirty="0" smtClean="0"/>
              <a:t>     4. Вопросы компенсации и перехода на карту "Мир"</a:t>
            </a:r>
            <a:br>
              <a:rPr lang="ru-RU" dirty="0" smtClean="0"/>
            </a:br>
            <a:r>
              <a:rPr lang="ru-RU" dirty="0" smtClean="0"/>
              <a:t>     5. Участие в "Народном бюджете 2019".</a:t>
            </a:r>
            <a:br>
              <a:rPr lang="ru-RU" dirty="0" smtClean="0"/>
            </a:br>
            <a:r>
              <a:rPr lang="ru-RU" dirty="0" smtClean="0"/>
              <a:t>     6. Объявление о конкурсе-выставке макетов среди воспитанников и их родителей.</a:t>
            </a:r>
            <a:br>
              <a:rPr lang="ru-RU" dirty="0" smtClean="0"/>
            </a:br>
            <a:r>
              <a:rPr lang="ru-RU" dirty="0" smtClean="0"/>
              <a:t>     А также заведующий вручила благодарственные письма участникам городского мероприятия "</a:t>
            </a:r>
            <a:r>
              <a:rPr lang="ru-RU" dirty="0" err="1" smtClean="0"/>
              <a:t>Мультпарад</a:t>
            </a:r>
            <a:r>
              <a:rPr lang="ru-RU" dirty="0" smtClean="0"/>
              <a:t>" </a:t>
            </a:r>
            <a:br>
              <a:rPr lang="ru-RU" dirty="0" smtClean="0"/>
            </a:b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9698" name="Picture 2" descr="IMG_2485"/>
          <p:cNvPicPr>
            <a:picLocks noChangeAspect="1" noChangeArrowheads="1"/>
          </p:cNvPicPr>
          <p:nvPr/>
        </p:nvPicPr>
        <p:blipFill>
          <a:blip r:embed="rId4"/>
          <a:srcRect/>
          <a:stretch>
            <a:fillRect/>
          </a:stretch>
        </p:blipFill>
        <p:spPr bwMode="auto">
          <a:xfrm>
            <a:off x="357158" y="1500174"/>
            <a:ext cx="1905000" cy="1428750"/>
          </a:xfrm>
          <a:prstGeom prst="rect">
            <a:avLst/>
          </a:prstGeom>
          <a:noFill/>
          <a:ln w="38100" cmpd="tri">
            <a:solidFill>
              <a:srgbClr val="00B050"/>
            </a:solidFill>
          </a:ln>
        </p:spPr>
      </p:pic>
      <p:pic>
        <p:nvPicPr>
          <p:cNvPr id="29700" name="Picture 4" descr="IMG_2487"/>
          <p:cNvPicPr>
            <a:picLocks noChangeAspect="1" noChangeArrowheads="1"/>
          </p:cNvPicPr>
          <p:nvPr/>
        </p:nvPicPr>
        <p:blipFill>
          <a:blip r:embed="rId5"/>
          <a:srcRect/>
          <a:stretch>
            <a:fillRect/>
          </a:stretch>
        </p:blipFill>
        <p:spPr bwMode="auto">
          <a:xfrm>
            <a:off x="2428860" y="1928802"/>
            <a:ext cx="1905000" cy="1428750"/>
          </a:xfrm>
          <a:prstGeom prst="rect">
            <a:avLst/>
          </a:prstGeom>
          <a:noFill/>
          <a:ln w="38100" cmpd="tri">
            <a:solidFill>
              <a:srgbClr val="00B050"/>
            </a:solidFill>
          </a:ln>
        </p:spPr>
      </p:pic>
      <p:pic>
        <p:nvPicPr>
          <p:cNvPr id="29702" name="Picture 6" descr="IMG_2482"/>
          <p:cNvPicPr>
            <a:picLocks noChangeAspect="1" noChangeArrowheads="1"/>
          </p:cNvPicPr>
          <p:nvPr/>
        </p:nvPicPr>
        <p:blipFill>
          <a:blip r:embed="rId6"/>
          <a:srcRect/>
          <a:stretch>
            <a:fillRect/>
          </a:stretch>
        </p:blipFill>
        <p:spPr bwMode="auto">
          <a:xfrm>
            <a:off x="428596" y="3429000"/>
            <a:ext cx="1905000" cy="1428750"/>
          </a:xfrm>
          <a:prstGeom prst="rect">
            <a:avLst/>
          </a:prstGeom>
          <a:noFill/>
          <a:ln w="38100" cmpd="tri">
            <a:solidFill>
              <a:srgbClr val="00B050"/>
            </a:solidFill>
          </a:ln>
        </p:spPr>
      </p:pic>
      <p:pic>
        <p:nvPicPr>
          <p:cNvPr id="25602" name="Picture 2" descr="https://ciur.ru/jab/jab_sjab/SiteAssets/Lists/News/NewForm/%D0%A0%D0%9F%D0%AB.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000232" y="4429132"/>
            <a:ext cx="3077795" cy="2305341"/>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500034" y="0"/>
            <a:ext cx="7115196" cy="1143000"/>
          </a:xfrm>
        </p:spPr>
        <p:txBody>
          <a:bodyPr>
            <a:normAutofit fontScale="90000"/>
          </a:bodyPr>
          <a:lstStyle/>
          <a:p>
            <a:r>
              <a:rPr lang="ru-RU" dirty="0" smtClean="0">
                <a:solidFill>
                  <a:srgbClr val="0070C0"/>
                </a:solidFill>
                <a:latin typeface="Comic Sans MS" pitchFamily="66" charset="0"/>
              </a:rPr>
              <a:t>Детская Спартакиада 2018</a:t>
            </a:r>
            <a:endParaRPr lang="ru-RU" dirty="0"/>
          </a:p>
        </p:txBody>
      </p:sp>
      <p:sp>
        <p:nvSpPr>
          <p:cNvPr id="6" name="Содержимое 5"/>
          <p:cNvSpPr>
            <a:spLocks noGrp="1"/>
          </p:cNvSpPr>
          <p:nvPr>
            <p:ph sz="half" idx="2"/>
          </p:nvPr>
        </p:nvSpPr>
        <p:spPr>
          <a:xfrm>
            <a:off x="4786314" y="1928802"/>
            <a:ext cx="4038600" cy="4929198"/>
          </a:xfrm>
        </p:spPr>
        <p:txBody>
          <a:bodyPr>
            <a:normAutofit fontScale="47500" lnSpcReduction="20000"/>
          </a:bodyPr>
          <a:lstStyle/>
          <a:p>
            <a:pPr>
              <a:buNone/>
            </a:pPr>
            <a:r>
              <a:rPr lang="ru-RU" dirty="0" smtClean="0"/>
              <a:t>            21 сентября состоялась ежегодная традиционная районная  Спартакиада детей дошкольного возраста. В этом году Спартакиада отмечает свой пятнадцатилетний юбилей. Самые спортивные мальчишки и девчонки  собрались на муниципальном стадионе померяться силой, ловкостью, сноровкой. Перед соревнованиями Ириска и </a:t>
            </a:r>
            <a:r>
              <a:rPr lang="ru-RU" dirty="0" err="1" smtClean="0"/>
              <a:t>Клепа</a:t>
            </a:r>
            <a:r>
              <a:rPr lang="ru-RU" dirty="0" smtClean="0"/>
              <a:t> провели с ребятами веселую гимнастику и зарядили  их энергией и хорошим настроением.</a:t>
            </a:r>
          </a:p>
          <a:p>
            <a:pPr>
              <a:buNone/>
            </a:pPr>
            <a:r>
              <a:rPr lang="ru-RU" dirty="0" smtClean="0"/>
              <a:t>            Честь нашего сада защищала команда «</a:t>
            </a:r>
            <a:r>
              <a:rPr lang="ru-RU" dirty="0" err="1" smtClean="0"/>
              <a:t>Спортики</a:t>
            </a:r>
            <a:r>
              <a:rPr lang="ru-RU" dirty="0" smtClean="0"/>
              <a:t>». Ребята показали хорошие результаты в метании, беге, прыжках и эстафете. Девиз команды «Максимум спорта, максимум смеха, так мы быстрее добьемся успеха» помогал детям стремиться к цели. На каждом этапе соревнований маленькие спортсмены были максимально собраны, сконцентрированы и все силы отдавали для хороших результатов.</a:t>
            </a:r>
          </a:p>
          <a:p>
            <a:pPr>
              <a:buNone/>
            </a:pPr>
            <a:r>
              <a:rPr lang="ru-RU" dirty="0" smtClean="0"/>
              <a:t>            Поздравляем ребят с праздником и желаем им дальнейших спортивных успехов.</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0722" name="Picture 2" descr="IMG_2537"/>
          <p:cNvPicPr>
            <a:picLocks noChangeAspect="1" noChangeArrowheads="1"/>
          </p:cNvPicPr>
          <p:nvPr/>
        </p:nvPicPr>
        <p:blipFill>
          <a:blip r:embed="rId4"/>
          <a:srcRect/>
          <a:stretch>
            <a:fillRect/>
          </a:stretch>
        </p:blipFill>
        <p:spPr bwMode="auto">
          <a:xfrm>
            <a:off x="357158" y="1071546"/>
            <a:ext cx="1905000" cy="1428750"/>
          </a:xfrm>
          <a:prstGeom prst="rect">
            <a:avLst/>
          </a:prstGeom>
          <a:noFill/>
          <a:ln w="38100" cmpd="tri">
            <a:solidFill>
              <a:srgbClr val="00B050"/>
            </a:solidFill>
          </a:ln>
        </p:spPr>
      </p:pic>
      <p:pic>
        <p:nvPicPr>
          <p:cNvPr id="30726" name="Picture 6" descr="IMG_2532"/>
          <p:cNvPicPr>
            <a:picLocks noChangeAspect="1" noChangeArrowheads="1"/>
          </p:cNvPicPr>
          <p:nvPr/>
        </p:nvPicPr>
        <p:blipFill>
          <a:blip r:embed="rId5"/>
          <a:srcRect/>
          <a:stretch>
            <a:fillRect/>
          </a:stretch>
        </p:blipFill>
        <p:spPr bwMode="auto">
          <a:xfrm>
            <a:off x="2500298" y="1500174"/>
            <a:ext cx="1905000" cy="1428750"/>
          </a:xfrm>
          <a:prstGeom prst="rect">
            <a:avLst/>
          </a:prstGeom>
          <a:noFill/>
          <a:ln w="38100" cmpd="tri">
            <a:solidFill>
              <a:srgbClr val="00B050"/>
            </a:solidFill>
          </a:ln>
        </p:spPr>
      </p:pic>
      <p:pic>
        <p:nvPicPr>
          <p:cNvPr id="30728" name="Picture 8" descr="IMG_2548"/>
          <p:cNvPicPr>
            <a:picLocks noChangeAspect="1" noChangeArrowheads="1"/>
          </p:cNvPicPr>
          <p:nvPr/>
        </p:nvPicPr>
        <p:blipFill>
          <a:blip r:embed="rId6"/>
          <a:srcRect/>
          <a:stretch>
            <a:fillRect/>
          </a:stretch>
        </p:blipFill>
        <p:spPr bwMode="auto">
          <a:xfrm>
            <a:off x="285720" y="2857496"/>
            <a:ext cx="1905000" cy="1514475"/>
          </a:xfrm>
          <a:prstGeom prst="rect">
            <a:avLst/>
          </a:prstGeom>
          <a:noFill/>
          <a:ln w="38100" cmpd="tri">
            <a:solidFill>
              <a:srgbClr val="00B050"/>
            </a:solidFill>
          </a:ln>
        </p:spPr>
      </p:pic>
      <p:pic>
        <p:nvPicPr>
          <p:cNvPr id="24578" name="Picture 2" descr="http://www.ioo.unn.ru/files/2017/09/sport_0.pn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428728" y="3786142"/>
            <a:ext cx="4095811" cy="307185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571472" y="0"/>
            <a:ext cx="7115196" cy="1143000"/>
          </a:xfrm>
        </p:spPr>
        <p:txBody>
          <a:bodyPr>
            <a:normAutofit/>
          </a:bodyPr>
          <a:lstStyle/>
          <a:p>
            <a:r>
              <a:rPr lang="ru-RU" dirty="0" smtClean="0">
                <a:solidFill>
                  <a:srgbClr val="0070C0"/>
                </a:solidFill>
                <a:latin typeface="Comic Sans MS" pitchFamily="66" charset="0"/>
              </a:rPr>
              <a:t>Славим возраст золотой</a:t>
            </a:r>
            <a:endParaRPr lang="ru-RU" dirty="0"/>
          </a:p>
        </p:txBody>
      </p:sp>
      <p:sp>
        <p:nvSpPr>
          <p:cNvPr id="6" name="Содержимое 5"/>
          <p:cNvSpPr>
            <a:spLocks noGrp="1"/>
          </p:cNvSpPr>
          <p:nvPr>
            <p:ph sz="half" idx="2"/>
          </p:nvPr>
        </p:nvSpPr>
        <p:spPr>
          <a:xfrm>
            <a:off x="4786314" y="1928802"/>
            <a:ext cx="4038600" cy="4786346"/>
          </a:xfrm>
        </p:spPr>
        <p:txBody>
          <a:bodyPr>
            <a:normAutofit fontScale="32500" lnSpcReduction="20000"/>
          </a:bodyPr>
          <a:lstStyle/>
          <a:p>
            <a:pPr>
              <a:buNone/>
            </a:pPr>
            <a:r>
              <a:rPr lang="ru-RU" dirty="0" smtClean="0"/>
              <a:t>                  Необычная дата есть в осеннем календаре, которая переполняет сердца людей чувством глубокой признательности. Это 1 октября – Международный день пожилых людей.  В наше неспокойное время, когда стираются грани этического отношения к пожилому человеку, праздник весьма актуален и необходим больше для подрастающего поколения, чем для самих пожилых людей. Традиция празднования Дня пожилого человека хорошо укоренилась в нашем детском саду. В этом году для дошкольников распахнула двери  «Отделенческая больница на ст. Узловая ОАО «РЖД» пригласив на праздник своих почетных пенсионеров и ветеранов труда. Дошкольники в подарок для виновников торжества подготовили музыкальную программу. Девизом  стали слова  «Согреем ладони, разгладим морщины».</a:t>
            </a:r>
          </a:p>
          <a:p>
            <a:pPr>
              <a:buNone/>
            </a:pPr>
            <a:r>
              <a:rPr lang="ru-RU" dirty="0" smtClean="0"/>
              <a:t>                  Зрители  увидели сказку, которую принесли маленькие гномы. И, конечно, произошло чудо!   Мешочки гномов превратились в воздушные шары, полетевшие вверх, чтобы непременно исполнились все желания.</a:t>
            </a:r>
          </a:p>
          <a:p>
            <a:pPr>
              <a:buNone/>
            </a:pPr>
            <a:r>
              <a:rPr lang="ru-RU" dirty="0" smtClean="0"/>
              <a:t>                   Праздник  открыли чтением нежных и трогательных  стихотворений о людях пожилых, но с сердцами  молодых.</a:t>
            </a:r>
          </a:p>
          <a:p>
            <a:pPr>
              <a:buNone/>
            </a:pPr>
            <a:r>
              <a:rPr lang="ru-RU" dirty="0" smtClean="0"/>
              <a:t>                   Танцы у всех вызвали улыбки и хорошее настроение. В знак благодарности люди громко аплодировали.</a:t>
            </a:r>
          </a:p>
          <a:p>
            <a:pPr>
              <a:buNone/>
            </a:pPr>
            <a:r>
              <a:rPr lang="ru-RU" dirty="0" smtClean="0"/>
              <a:t>                    Совместное исполнение   ветеранов   с дошкольниками  песни «Мы желаем счастья вам» вызвало море положительных эмоций с обеих сторон.</a:t>
            </a:r>
          </a:p>
          <a:p>
            <a:pPr>
              <a:buNone/>
            </a:pPr>
            <a:r>
              <a:rPr lang="ru-RU" dirty="0" smtClean="0"/>
              <a:t>                   Праздничная атмосфера никого не оставила равнодушным. Все получили массу незабываемых впечатлений, люди, забыв о своих  проблемах,  отдохнули  душой. Воспитанники сада услышали много позитивных слов благодарности от зрелого поколения и сотрудников учреждения.</a:t>
            </a:r>
          </a:p>
          <a:p>
            <a:pPr>
              <a:buNone/>
            </a:pPr>
            <a:r>
              <a:rPr lang="ru-RU" dirty="0" smtClean="0"/>
              <a:t>                   Этот праздник — знак большого уважения к людям старшего поколения. Он напоминает о долге молодых перед ветеранами, о связи времен, которая не должна прерываться.</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1746" name="Picture 2" descr="IMG_2557"/>
          <p:cNvPicPr>
            <a:picLocks noChangeAspect="1" noChangeArrowheads="1"/>
          </p:cNvPicPr>
          <p:nvPr/>
        </p:nvPicPr>
        <p:blipFill>
          <a:blip r:embed="rId4"/>
          <a:srcRect/>
          <a:stretch>
            <a:fillRect/>
          </a:stretch>
        </p:blipFill>
        <p:spPr bwMode="auto">
          <a:xfrm>
            <a:off x="285720" y="1000108"/>
            <a:ext cx="1905000" cy="1428750"/>
          </a:xfrm>
          <a:prstGeom prst="rect">
            <a:avLst/>
          </a:prstGeom>
          <a:noFill/>
          <a:ln w="38100" cmpd="tri">
            <a:solidFill>
              <a:srgbClr val="00B050"/>
            </a:solidFill>
          </a:ln>
        </p:spPr>
      </p:pic>
      <p:pic>
        <p:nvPicPr>
          <p:cNvPr id="31748" name="Picture 4" descr="IMG_2555"/>
          <p:cNvPicPr>
            <a:picLocks noChangeAspect="1" noChangeArrowheads="1"/>
          </p:cNvPicPr>
          <p:nvPr/>
        </p:nvPicPr>
        <p:blipFill>
          <a:blip r:embed="rId5"/>
          <a:srcRect/>
          <a:stretch>
            <a:fillRect/>
          </a:stretch>
        </p:blipFill>
        <p:spPr bwMode="auto">
          <a:xfrm>
            <a:off x="2428860" y="1643050"/>
            <a:ext cx="1905000" cy="1428750"/>
          </a:xfrm>
          <a:prstGeom prst="rect">
            <a:avLst/>
          </a:prstGeom>
          <a:noFill/>
          <a:ln w="38100" cmpd="tri">
            <a:solidFill>
              <a:srgbClr val="00B050"/>
            </a:solidFill>
          </a:ln>
        </p:spPr>
      </p:pic>
      <p:pic>
        <p:nvPicPr>
          <p:cNvPr id="31752" name="Picture 8" descr="IMG_2580"/>
          <p:cNvPicPr>
            <a:picLocks noChangeAspect="1" noChangeArrowheads="1"/>
          </p:cNvPicPr>
          <p:nvPr/>
        </p:nvPicPr>
        <p:blipFill>
          <a:blip r:embed="rId6"/>
          <a:srcRect/>
          <a:stretch>
            <a:fillRect/>
          </a:stretch>
        </p:blipFill>
        <p:spPr bwMode="auto">
          <a:xfrm>
            <a:off x="285720" y="2857496"/>
            <a:ext cx="1905000" cy="1428750"/>
          </a:xfrm>
          <a:prstGeom prst="rect">
            <a:avLst/>
          </a:prstGeom>
          <a:noFill/>
          <a:ln w="38100" cmpd="tri">
            <a:solidFill>
              <a:srgbClr val="00B050"/>
            </a:solidFill>
          </a:ln>
        </p:spPr>
      </p:pic>
      <p:pic>
        <p:nvPicPr>
          <p:cNvPr id="23554" name="Picture 2" descr="http://10liski.detkin-club.ru/images/custom_1/hello_html_m6384325e_5bb5f6ad5698f.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14282" y="4500570"/>
            <a:ext cx="2729665" cy="2189191"/>
          </a:xfrm>
          <a:prstGeom prst="rect">
            <a:avLst/>
          </a:prstGeom>
          <a:noFill/>
        </p:spPr>
      </p:pic>
      <p:pic>
        <p:nvPicPr>
          <p:cNvPr id="23556" name="Picture 4" descr="http://centrppmcc.ru/storage/app/uploads/public/5bb/71e/116/5bb71e116e50f386145877.png"/>
          <p:cNvPicPr>
            <a:picLocks noChangeAspect="1" noChangeArrowheads="1"/>
          </p:cNvPicPr>
          <p:nvPr/>
        </p:nvPicPr>
        <p:blipFill>
          <a:blip r:embed="rId8" cstate="print"/>
          <a:srcRect/>
          <a:stretch>
            <a:fillRect/>
          </a:stretch>
        </p:blipFill>
        <p:spPr bwMode="auto">
          <a:xfrm>
            <a:off x="2571736" y="2786058"/>
            <a:ext cx="2263156" cy="257176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0" y="0"/>
            <a:ext cx="7115196" cy="1143000"/>
          </a:xfrm>
        </p:spPr>
        <p:txBody>
          <a:bodyPr>
            <a:normAutofit/>
          </a:bodyPr>
          <a:lstStyle/>
          <a:p>
            <a:r>
              <a:rPr lang="ru-RU" dirty="0" smtClean="0">
                <a:solidFill>
                  <a:srgbClr val="0070C0"/>
                </a:solidFill>
                <a:latin typeface="Comic Sans MS" pitchFamily="66" charset="0"/>
              </a:rPr>
              <a:t>К нам приехали клоуны</a:t>
            </a:r>
            <a:endParaRPr lang="ru-RU" dirty="0"/>
          </a:p>
        </p:txBody>
      </p:sp>
      <p:sp>
        <p:nvSpPr>
          <p:cNvPr id="6" name="Содержимое 5"/>
          <p:cNvSpPr>
            <a:spLocks noGrp="1"/>
          </p:cNvSpPr>
          <p:nvPr>
            <p:ph sz="half" idx="2"/>
          </p:nvPr>
        </p:nvSpPr>
        <p:spPr>
          <a:xfrm>
            <a:off x="214282" y="928670"/>
            <a:ext cx="4324352" cy="5715040"/>
          </a:xfrm>
        </p:spPr>
        <p:txBody>
          <a:bodyPr>
            <a:normAutofit fontScale="55000" lnSpcReduction="20000"/>
          </a:bodyPr>
          <a:lstStyle/>
          <a:p>
            <a:pPr>
              <a:buNone/>
            </a:pPr>
            <a:r>
              <a:rPr lang="ru-RU" b="1" dirty="0" smtClean="0"/>
              <a:t>              У  наших деток праздник.</a:t>
            </a:r>
            <a:endParaRPr lang="ru-RU" dirty="0" smtClean="0"/>
          </a:p>
          <a:p>
            <a:pPr>
              <a:buNone/>
            </a:pPr>
            <a:r>
              <a:rPr lang="ru-RU" b="1" dirty="0" smtClean="0"/>
              <a:t>              Ведь клоуны - это так здорово!</a:t>
            </a:r>
            <a:endParaRPr lang="ru-RU" dirty="0" smtClean="0"/>
          </a:p>
          <a:p>
            <a:pPr>
              <a:buNone/>
            </a:pPr>
            <a:r>
              <a:rPr lang="ru-RU" dirty="0" smtClean="0"/>
              <a:t>              В наш детский сад часто приезжают артисты, и дети каждый раз ждут их с большим нетерпением.  И вот к нам приехали клоуны, к большой радости наших воспитанников мы были приглашены на данное представление. Дети были в восторге.</a:t>
            </a:r>
          </a:p>
          <a:p>
            <a:pPr>
              <a:buNone/>
            </a:pPr>
            <a:r>
              <a:rPr lang="ru-RU" dirty="0" smtClean="0"/>
              <a:t>              Дети веселились вместе с клоуном, так как он старался их рассмешить, и у него это отлично получалось!</a:t>
            </a:r>
          </a:p>
          <a:p>
            <a:pPr>
              <a:buNone/>
            </a:pPr>
            <a:r>
              <a:rPr lang="ru-RU" dirty="0" smtClean="0"/>
              <a:t>             Девчонкам и мальчишкам очень понравилось выступление. На протяжении всего представления раздавался детский смех, аплодисменты. Артисты постарались ребятишкам доставить массу положительных эмоций. Даже взрослые на некоторое время погрузились в мир детства, радуясь происходящему, так как чего только не вытворяли артисты: жонглировали, показывали разные фокусы.</a:t>
            </a:r>
          </a:p>
          <a:p>
            <a:pPr>
              <a:buNone/>
            </a:pPr>
            <a:r>
              <a:rPr lang="ru-RU" dirty="0" smtClean="0"/>
              <a:t>             Детвора с замиранием следила за этими превращениями.</a:t>
            </a:r>
          </a:p>
          <a:p>
            <a:pPr>
              <a:buNone/>
            </a:pPr>
            <a:r>
              <a:rPr lang="ru-RU" dirty="0" smtClean="0"/>
              <a:t>             Будем с нетерпением ждать артистов снова в гости.</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2770" name="Picture 2" descr="IMG_2635"/>
          <p:cNvPicPr>
            <a:picLocks noChangeAspect="1" noChangeArrowheads="1"/>
          </p:cNvPicPr>
          <p:nvPr/>
        </p:nvPicPr>
        <p:blipFill>
          <a:blip r:embed="rId4"/>
          <a:srcRect/>
          <a:stretch>
            <a:fillRect/>
          </a:stretch>
        </p:blipFill>
        <p:spPr bwMode="auto">
          <a:xfrm>
            <a:off x="4572000" y="1071546"/>
            <a:ext cx="1905000" cy="1428750"/>
          </a:xfrm>
          <a:prstGeom prst="rect">
            <a:avLst/>
          </a:prstGeom>
          <a:noFill/>
          <a:ln w="38100" cmpd="tri">
            <a:solidFill>
              <a:srgbClr val="00B050"/>
            </a:solidFill>
          </a:ln>
        </p:spPr>
      </p:pic>
      <p:pic>
        <p:nvPicPr>
          <p:cNvPr id="32774" name="Picture 6" descr="IMG_2651"/>
          <p:cNvPicPr>
            <a:picLocks noChangeAspect="1" noChangeArrowheads="1"/>
          </p:cNvPicPr>
          <p:nvPr/>
        </p:nvPicPr>
        <p:blipFill>
          <a:blip r:embed="rId5"/>
          <a:srcRect/>
          <a:stretch>
            <a:fillRect/>
          </a:stretch>
        </p:blipFill>
        <p:spPr bwMode="auto">
          <a:xfrm>
            <a:off x="6643702" y="1857364"/>
            <a:ext cx="1905000" cy="1428750"/>
          </a:xfrm>
          <a:prstGeom prst="rect">
            <a:avLst/>
          </a:prstGeom>
          <a:noFill/>
          <a:ln w="38100" cmpd="tri">
            <a:solidFill>
              <a:srgbClr val="00B050"/>
            </a:solidFill>
          </a:ln>
        </p:spPr>
      </p:pic>
      <p:pic>
        <p:nvPicPr>
          <p:cNvPr id="32776" name="Picture 8" descr="IMG_2656"/>
          <p:cNvPicPr>
            <a:picLocks noChangeAspect="1" noChangeArrowheads="1"/>
          </p:cNvPicPr>
          <p:nvPr/>
        </p:nvPicPr>
        <p:blipFill>
          <a:blip r:embed="rId6"/>
          <a:srcRect/>
          <a:stretch>
            <a:fillRect/>
          </a:stretch>
        </p:blipFill>
        <p:spPr bwMode="auto">
          <a:xfrm>
            <a:off x="4572000" y="3000372"/>
            <a:ext cx="1905000" cy="1428750"/>
          </a:xfrm>
          <a:prstGeom prst="rect">
            <a:avLst/>
          </a:prstGeom>
          <a:noFill/>
          <a:ln w="38100" cmpd="tri">
            <a:solidFill>
              <a:srgbClr val="00B050"/>
            </a:solidFill>
          </a:ln>
        </p:spPr>
      </p:pic>
      <p:pic>
        <p:nvPicPr>
          <p:cNvPr id="22532" name="Picture 4" descr="https://png.pngtree.com/element_origin_min_pic/16/07/08/11577f1fab1f94f.jpg"/>
          <p:cNvPicPr>
            <a:picLocks noChangeAspect="1" noChangeArrowheads="1"/>
          </p:cNvPicPr>
          <p:nvPr/>
        </p:nvPicPr>
        <p:blipFill>
          <a:blip r:embed="rId7" cstate="print">
            <a:clrChange>
              <a:clrFrom>
                <a:srgbClr val="F6F6F6"/>
              </a:clrFrom>
              <a:clrTo>
                <a:srgbClr val="F6F6F6">
                  <a:alpha val="0"/>
                </a:srgbClr>
              </a:clrTo>
            </a:clrChange>
          </a:blip>
          <a:srcRect/>
          <a:stretch>
            <a:fillRect/>
          </a:stretch>
        </p:blipFill>
        <p:spPr bwMode="auto">
          <a:xfrm>
            <a:off x="6858016" y="3643314"/>
            <a:ext cx="1771220" cy="264320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Autofit/>
          </a:bodyPr>
          <a:lstStyle/>
          <a:p>
            <a:r>
              <a:rPr lang="ru-RU" sz="3600" dirty="0" smtClean="0">
                <a:solidFill>
                  <a:srgbClr val="0070C0"/>
                </a:solidFill>
                <a:latin typeface="Comic Sans MS" pitchFamily="66" charset="0"/>
              </a:rPr>
              <a:t>Открытое занятие в средней группе «Когда козлята остались одни дома»</a:t>
            </a:r>
            <a:endParaRPr lang="ru-RU" sz="3600" dirty="0"/>
          </a:p>
        </p:txBody>
      </p:sp>
      <p:sp>
        <p:nvSpPr>
          <p:cNvPr id="6" name="Содержимое 5"/>
          <p:cNvSpPr>
            <a:spLocks noGrp="1"/>
          </p:cNvSpPr>
          <p:nvPr>
            <p:ph sz="half" idx="2"/>
          </p:nvPr>
        </p:nvSpPr>
        <p:spPr>
          <a:xfrm>
            <a:off x="214282" y="1714488"/>
            <a:ext cx="4324352" cy="4929222"/>
          </a:xfrm>
        </p:spPr>
        <p:txBody>
          <a:bodyPr>
            <a:normAutofit fontScale="47500" lnSpcReduction="20000"/>
          </a:bodyPr>
          <a:lstStyle/>
          <a:p>
            <a:pPr>
              <a:buNone/>
            </a:pPr>
            <a:r>
              <a:rPr lang="ru-RU" dirty="0" smtClean="0"/>
              <a:t>              В рамках Дня Гражданской обороны РФ в нашем дошкольном учреждении были проведены следующие мероприятия: непосредственно образовательная деятельность в группах детского сада по основам безопасности, практическая тренировка сотрудников и детей по эвакуации в случае ЧС, а также открытое занятие в средней группе "Когда козлята остались одни дома".</a:t>
            </a:r>
          </a:p>
          <a:p>
            <a:pPr>
              <a:buNone/>
            </a:pPr>
            <a:r>
              <a:rPr lang="ru-RU" dirty="0" smtClean="0"/>
              <a:t>              Ребята средней группы принимали непосредственное участие в сказке. Детки были в сказке козлятками, которые остались одни дома. В игровой форме они познакомились с правилами поведения дома, рассмотрели опасные ситуации, как правильно действовать в этих ситуациях и как можно их избежать.  Дети рассказали стихотворения на тему безопасности, изучили презентацию из красочных анимированных слайдов.</a:t>
            </a:r>
          </a:p>
          <a:p>
            <a:pPr>
              <a:buNone/>
            </a:pPr>
            <a:r>
              <a:rPr lang="ru-RU" dirty="0" smtClean="0"/>
              <a:t>              Присутствующие на занятии педагоги учреждения отметили, что дети с возникшими проблемами справлялись на отлично, понимали степень опасности и корректировали свое поведение в соответствии с ситуацией.</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3794" name="Picture 2" descr="IMG_2659"/>
          <p:cNvPicPr>
            <a:picLocks noChangeAspect="1" noChangeArrowheads="1"/>
          </p:cNvPicPr>
          <p:nvPr/>
        </p:nvPicPr>
        <p:blipFill>
          <a:blip r:embed="rId4"/>
          <a:srcRect/>
          <a:stretch>
            <a:fillRect/>
          </a:stretch>
        </p:blipFill>
        <p:spPr bwMode="auto">
          <a:xfrm>
            <a:off x="4572000" y="1714488"/>
            <a:ext cx="1905000" cy="1428750"/>
          </a:xfrm>
          <a:prstGeom prst="rect">
            <a:avLst/>
          </a:prstGeom>
          <a:noFill/>
          <a:ln w="38100" cmpd="tri">
            <a:solidFill>
              <a:srgbClr val="00B050"/>
            </a:solidFill>
          </a:ln>
        </p:spPr>
      </p:pic>
      <p:pic>
        <p:nvPicPr>
          <p:cNvPr id="33796" name="Picture 4" descr="IMG_2667"/>
          <p:cNvPicPr>
            <a:picLocks noChangeAspect="1" noChangeArrowheads="1"/>
          </p:cNvPicPr>
          <p:nvPr/>
        </p:nvPicPr>
        <p:blipFill>
          <a:blip r:embed="rId5"/>
          <a:srcRect/>
          <a:stretch>
            <a:fillRect/>
          </a:stretch>
        </p:blipFill>
        <p:spPr bwMode="auto">
          <a:xfrm>
            <a:off x="6786578" y="2285992"/>
            <a:ext cx="1905000" cy="1428750"/>
          </a:xfrm>
          <a:prstGeom prst="rect">
            <a:avLst/>
          </a:prstGeom>
          <a:noFill/>
          <a:ln w="38100" cmpd="tri">
            <a:solidFill>
              <a:srgbClr val="00B050"/>
            </a:solidFill>
          </a:ln>
        </p:spPr>
      </p:pic>
      <p:pic>
        <p:nvPicPr>
          <p:cNvPr id="33802" name="Picture 10" descr="IMG_2674"/>
          <p:cNvPicPr>
            <a:picLocks noChangeAspect="1" noChangeArrowheads="1"/>
          </p:cNvPicPr>
          <p:nvPr/>
        </p:nvPicPr>
        <p:blipFill>
          <a:blip r:embed="rId6"/>
          <a:srcRect/>
          <a:stretch>
            <a:fillRect/>
          </a:stretch>
        </p:blipFill>
        <p:spPr bwMode="auto">
          <a:xfrm>
            <a:off x="4714876" y="3500438"/>
            <a:ext cx="1905000" cy="1428750"/>
          </a:xfrm>
          <a:prstGeom prst="rect">
            <a:avLst/>
          </a:prstGeom>
          <a:noFill/>
          <a:ln w="38100" cmpd="tri">
            <a:solidFill>
              <a:srgbClr val="00B050"/>
            </a:solidFill>
          </a:ln>
        </p:spPr>
      </p:pic>
      <p:pic>
        <p:nvPicPr>
          <p:cNvPr id="21506" name="Picture 2" descr="http://cspsd-spb.ru/wp-content/uploads/2018/05/%D0%BD%D0%B5-%D1%88%D1%83%D1%82%D0%B8-%D1%81-%D0%BE%D0%B3%D0%BD%D0%B5%D0%BC-%D0%BA%D0%BE%D0%BF%D0%B8%D1%8F.jpe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244312" y="4357670"/>
            <a:ext cx="2899688" cy="250033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Autofit/>
          </a:bodyPr>
          <a:lstStyle/>
          <a:p>
            <a:r>
              <a:rPr lang="ru-RU" sz="2800" dirty="0" smtClean="0">
                <a:solidFill>
                  <a:srgbClr val="0070C0"/>
                </a:solidFill>
                <a:latin typeface="Comic Sans MS" pitchFamily="66" charset="0"/>
              </a:rPr>
              <a:t>Неделя безопасности, посвященная вопросам обеспечения безопасности детей на дорогах</a:t>
            </a:r>
            <a:endParaRPr lang="ru-RU" sz="2800" dirty="0"/>
          </a:p>
        </p:txBody>
      </p:sp>
      <p:sp>
        <p:nvSpPr>
          <p:cNvPr id="6" name="Содержимое 5"/>
          <p:cNvSpPr>
            <a:spLocks noGrp="1"/>
          </p:cNvSpPr>
          <p:nvPr>
            <p:ph sz="half" idx="2"/>
          </p:nvPr>
        </p:nvSpPr>
        <p:spPr>
          <a:xfrm>
            <a:off x="4714876" y="2071678"/>
            <a:ext cx="4038600" cy="4643470"/>
          </a:xfrm>
        </p:spPr>
        <p:txBody>
          <a:bodyPr>
            <a:normAutofit fontScale="55000" lnSpcReduction="20000"/>
          </a:bodyPr>
          <a:lstStyle/>
          <a:p>
            <a:pPr>
              <a:buNone/>
            </a:pPr>
            <a:r>
              <a:rPr lang="ru-RU" dirty="0" smtClean="0"/>
              <a:t>             Во исполнение приказа министерства образования Тульской области от 25.09.2918 года в рамках Недели безопасности в нашем дошкольном учреждении были обновлены информационные уголки  для родителей по вопросу безопасности дорожного движения; организовано проведение занятия - пешеходной экскурсии с детьми на улично-дорожной сети вблизи образовательной организации; проведено открытое занятие по теме: «Дорога без опасности»; проведена консультативная работа с сотрудниками учреждения по вопросу безопасности детей и взрослых на дорогах.</a:t>
            </a:r>
          </a:p>
          <a:p>
            <a:pPr>
              <a:buNone/>
            </a:pPr>
            <a:r>
              <a:rPr lang="ru-RU" dirty="0" smtClean="0"/>
              <a:t>             Все воспитанники дошкольного учреждения обеспечены </a:t>
            </a:r>
            <a:r>
              <a:rPr lang="ru-RU" dirty="0" err="1" smtClean="0"/>
              <a:t>световозвращающими</a:t>
            </a:r>
            <a:r>
              <a:rPr lang="ru-RU" dirty="0" smtClean="0"/>
              <a:t> браслетами.</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4818" name="Picture 2" descr="IMG_2712"/>
          <p:cNvPicPr>
            <a:picLocks noChangeAspect="1" noChangeArrowheads="1"/>
          </p:cNvPicPr>
          <p:nvPr/>
        </p:nvPicPr>
        <p:blipFill>
          <a:blip r:embed="rId4"/>
          <a:srcRect/>
          <a:stretch>
            <a:fillRect/>
          </a:stretch>
        </p:blipFill>
        <p:spPr bwMode="auto">
          <a:xfrm>
            <a:off x="357158" y="1285860"/>
            <a:ext cx="1905000" cy="1428750"/>
          </a:xfrm>
          <a:prstGeom prst="rect">
            <a:avLst/>
          </a:prstGeom>
          <a:noFill/>
          <a:ln w="38100" cmpd="tri">
            <a:solidFill>
              <a:srgbClr val="00B050"/>
            </a:solidFill>
          </a:ln>
        </p:spPr>
      </p:pic>
      <p:pic>
        <p:nvPicPr>
          <p:cNvPr id="34820" name="Picture 4" descr="IMG_2720"/>
          <p:cNvPicPr>
            <a:picLocks noChangeAspect="1" noChangeArrowheads="1"/>
          </p:cNvPicPr>
          <p:nvPr/>
        </p:nvPicPr>
        <p:blipFill>
          <a:blip r:embed="rId5"/>
          <a:srcRect/>
          <a:stretch>
            <a:fillRect/>
          </a:stretch>
        </p:blipFill>
        <p:spPr bwMode="auto">
          <a:xfrm>
            <a:off x="2500298" y="1857364"/>
            <a:ext cx="1905000" cy="1428750"/>
          </a:xfrm>
          <a:prstGeom prst="rect">
            <a:avLst/>
          </a:prstGeom>
          <a:noFill/>
          <a:ln w="38100" cmpd="tri">
            <a:solidFill>
              <a:srgbClr val="00B050"/>
            </a:solidFill>
          </a:ln>
        </p:spPr>
      </p:pic>
      <p:pic>
        <p:nvPicPr>
          <p:cNvPr id="34824" name="Picture 8" descr="IMG_2701"/>
          <p:cNvPicPr>
            <a:picLocks noChangeAspect="1" noChangeArrowheads="1"/>
          </p:cNvPicPr>
          <p:nvPr/>
        </p:nvPicPr>
        <p:blipFill>
          <a:blip r:embed="rId6"/>
          <a:srcRect/>
          <a:stretch>
            <a:fillRect/>
          </a:stretch>
        </p:blipFill>
        <p:spPr bwMode="auto">
          <a:xfrm>
            <a:off x="357158" y="3071810"/>
            <a:ext cx="1905000" cy="1428750"/>
          </a:xfrm>
          <a:prstGeom prst="rect">
            <a:avLst/>
          </a:prstGeom>
          <a:noFill/>
          <a:ln w="38100" cmpd="tri">
            <a:solidFill>
              <a:srgbClr val="00B050"/>
            </a:solidFill>
          </a:ln>
        </p:spPr>
      </p:pic>
      <p:pic>
        <p:nvPicPr>
          <p:cNvPr id="20482" name="Picture 2" descr="http://mdou4soln.edusite.ru/images/2.png"/>
          <p:cNvPicPr>
            <a:picLocks noChangeAspect="1" noChangeArrowheads="1"/>
          </p:cNvPicPr>
          <p:nvPr/>
        </p:nvPicPr>
        <p:blipFill>
          <a:blip r:embed="rId7"/>
          <a:srcRect/>
          <a:stretch>
            <a:fillRect/>
          </a:stretch>
        </p:blipFill>
        <p:spPr bwMode="auto">
          <a:xfrm>
            <a:off x="285720" y="4214818"/>
            <a:ext cx="5070181" cy="247931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Оркестр – это просто, легко и весело.</a:t>
            </a:r>
            <a:endParaRPr lang="ru-RU" dirty="0"/>
          </a:p>
        </p:txBody>
      </p:sp>
      <p:sp>
        <p:nvSpPr>
          <p:cNvPr id="6" name="Содержимое 5"/>
          <p:cNvSpPr>
            <a:spLocks noGrp="1"/>
          </p:cNvSpPr>
          <p:nvPr>
            <p:ph sz="half" idx="2"/>
          </p:nvPr>
        </p:nvSpPr>
        <p:spPr>
          <a:xfrm>
            <a:off x="4714876" y="2071678"/>
            <a:ext cx="4038600" cy="4643470"/>
          </a:xfrm>
        </p:spPr>
        <p:txBody>
          <a:bodyPr>
            <a:normAutofit fontScale="40000" lnSpcReduction="20000"/>
          </a:bodyPr>
          <a:lstStyle/>
          <a:p>
            <a:pPr>
              <a:buNone/>
            </a:pPr>
            <a:r>
              <a:rPr lang="ru-RU" dirty="0" smtClean="0"/>
              <a:t>                Важной ролью воспитателя в развитии самостоятельной музыкальной деятельности детей является побуждение детей к вариативным самостоятельным действиям, развивающим способности применять усвоенное в новых условиях. Под влиянием радостного звучания музыки у детей  возникают яркие положительные эмоции, что помогает им выражать свои чувства и в пении, и в танце, и в игре, а также способствует формированию интереса к  музыкальной деятельности в целом. Для повышения уровня профессиональной компетентности педагогов, их мотивации на системное использование в самостоятельной деятельности детей  игр на шумовых музыкальных инструментах был проведён мастер - класс для воспитателей  " Оркестр -  это просто, легко, весело".  Воспитатели обновили свои знания о различных формах элементарного </a:t>
            </a:r>
            <a:r>
              <a:rPr lang="ru-RU" dirty="0" err="1" smtClean="0"/>
              <a:t>музицирования</a:t>
            </a:r>
            <a:r>
              <a:rPr lang="ru-RU" dirty="0" smtClean="0"/>
              <a:t>, о приёмах </a:t>
            </a:r>
            <a:r>
              <a:rPr lang="ru-RU" dirty="0" err="1" smtClean="0"/>
              <a:t>звукоизвлечения</a:t>
            </a:r>
            <a:r>
              <a:rPr lang="ru-RU" dirty="0" smtClean="0"/>
              <a:t> при игре на детских музыкальных инструментах, о методах организации игр под фонограмму, импровизации звуковых картин, иллюстрации стихов,  сказок - </a:t>
            </a:r>
            <a:r>
              <a:rPr lang="ru-RU" dirty="0" err="1" smtClean="0"/>
              <a:t>шумелок</a:t>
            </a:r>
            <a:r>
              <a:rPr lang="ru-RU" dirty="0" smtClean="0"/>
              <a:t>. Такое </a:t>
            </a:r>
            <a:r>
              <a:rPr lang="ru-RU" dirty="0" err="1" smtClean="0"/>
              <a:t>музицирование</a:t>
            </a:r>
            <a:r>
              <a:rPr lang="ru-RU" dirty="0" smtClean="0"/>
              <a:t> доступно каждому, возможность участвовать в нём определяется лишь желанием творить музыку и общаться. Элементарное </a:t>
            </a:r>
            <a:r>
              <a:rPr lang="ru-RU" dirty="0" err="1" smtClean="0"/>
              <a:t>музицирование</a:t>
            </a:r>
            <a:r>
              <a:rPr lang="ru-RU" dirty="0" smtClean="0"/>
              <a:t> - это возможность объединить детей, которые обладают разными навыками и  способностями. В результате этой творческой и очень увлекательной работы у детей развивается любознательность, реализуются познавательные потребности, преодолевается застенчивость, развивается воображение, речевая и общая инициатива. И конечно такая работа принесёт только радость и воспитателю и детям.</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5842" name="Picture 2" descr="IMG_2743"/>
          <p:cNvPicPr>
            <a:picLocks noChangeAspect="1" noChangeArrowheads="1"/>
          </p:cNvPicPr>
          <p:nvPr/>
        </p:nvPicPr>
        <p:blipFill>
          <a:blip r:embed="rId4"/>
          <a:srcRect/>
          <a:stretch>
            <a:fillRect/>
          </a:stretch>
        </p:blipFill>
        <p:spPr bwMode="auto">
          <a:xfrm>
            <a:off x="214282" y="1071546"/>
            <a:ext cx="1905000" cy="1428750"/>
          </a:xfrm>
          <a:prstGeom prst="rect">
            <a:avLst/>
          </a:prstGeom>
          <a:noFill/>
          <a:ln w="38100" cmpd="tri">
            <a:solidFill>
              <a:srgbClr val="00B050"/>
            </a:solidFill>
          </a:ln>
        </p:spPr>
      </p:pic>
      <p:pic>
        <p:nvPicPr>
          <p:cNvPr id="35846" name="Picture 6" descr="IMG_2754"/>
          <p:cNvPicPr>
            <a:picLocks noChangeAspect="1" noChangeArrowheads="1"/>
          </p:cNvPicPr>
          <p:nvPr/>
        </p:nvPicPr>
        <p:blipFill>
          <a:blip r:embed="rId5"/>
          <a:srcRect/>
          <a:stretch>
            <a:fillRect/>
          </a:stretch>
        </p:blipFill>
        <p:spPr bwMode="auto">
          <a:xfrm>
            <a:off x="2357422" y="1714488"/>
            <a:ext cx="1905000" cy="1428750"/>
          </a:xfrm>
          <a:prstGeom prst="rect">
            <a:avLst/>
          </a:prstGeom>
          <a:noFill/>
          <a:ln w="38100" cmpd="tri">
            <a:solidFill>
              <a:srgbClr val="00B050"/>
            </a:solidFill>
          </a:ln>
        </p:spPr>
      </p:pic>
      <p:pic>
        <p:nvPicPr>
          <p:cNvPr id="35852" name="Picture 12" descr="IMG_2769"/>
          <p:cNvPicPr>
            <a:picLocks noChangeAspect="1" noChangeArrowheads="1"/>
          </p:cNvPicPr>
          <p:nvPr/>
        </p:nvPicPr>
        <p:blipFill>
          <a:blip r:embed="rId6"/>
          <a:srcRect/>
          <a:stretch>
            <a:fillRect/>
          </a:stretch>
        </p:blipFill>
        <p:spPr bwMode="auto">
          <a:xfrm>
            <a:off x="214282" y="3071810"/>
            <a:ext cx="1905000" cy="1428750"/>
          </a:xfrm>
          <a:prstGeom prst="rect">
            <a:avLst/>
          </a:prstGeom>
          <a:noFill/>
          <a:ln w="38100" cmpd="tri">
            <a:solidFill>
              <a:srgbClr val="00B050"/>
            </a:solidFill>
          </a:ln>
        </p:spPr>
      </p:pic>
      <p:pic>
        <p:nvPicPr>
          <p:cNvPr id="19458" name="Picture 2" descr="https://userscontent2.emaze.com/images/f3c7110a-572a-49e4-bb60-9fd48315b7a0/fc64e180-1e5e-4686-a3b0-54eea1d3fd92.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0" y="4295041"/>
            <a:ext cx="3593832" cy="2562959"/>
          </a:xfrm>
          <a:prstGeom prst="rect">
            <a:avLst/>
          </a:prstGeom>
          <a:noFill/>
        </p:spPr>
      </p:pic>
      <p:pic>
        <p:nvPicPr>
          <p:cNvPr id="19460" name="Picture 4" descr="https://zabavnik.club/wp-content/uploads/2018/07/baraban_9_18033745.png"/>
          <p:cNvPicPr>
            <a:picLocks noChangeAspect="1" noChangeArrowheads="1"/>
          </p:cNvPicPr>
          <p:nvPr/>
        </p:nvPicPr>
        <p:blipFill>
          <a:blip r:embed="rId8" cstate="print"/>
          <a:srcRect/>
          <a:stretch>
            <a:fillRect/>
          </a:stretch>
        </p:blipFill>
        <p:spPr bwMode="auto">
          <a:xfrm>
            <a:off x="3500430" y="3214686"/>
            <a:ext cx="1511238" cy="1422037"/>
          </a:xfrm>
          <a:prstGeom prst="rect">
            <a:avLst/>
          </a:prstGeom>
          <a:noFill/>
        </p:spPr>
      </p:pic>
      <p:pic>
        <p:nvPicPr>
          <p:cNvPr id="19462" name="Picture 6" descr="https://png.pngtree.com/element_origin_min_pic/16/10/18/085805685217fa8.jpg"/>
          <p:cNvPicPr>
            <a:picLocks noChangeAspect="1" noChangeArrowheads="1"/>
          </p:cNvPicPr>
          <p:nvPr/>
        </p:nvPicPr>
        <p:blipFill>
          <a:blip r:embed="rId9" cstate="print">
            <a:clrChange>
              <a:clrFrom>
                <a:srgbClr val="F6F6F6"/>
              </a:clrFrom>
              <a:clrTo>
                <a:srgbClr val="F6F6F6">
                  <a:alpha val="0"/>
                </a:srgbClr>
              </a:clrTo>
            </a:clrChange>
          </a:blip>
          <a:srcRect/>
          <a:stretch>
            <a:fillRect/>
          </a:stretch>
        </p:blipFill>
        <p:spPr bwMode="auto">
          <a:xfrm>
            <a:off x="5500694" y="714356"/>
            <a:ext cx="909051" cy="131882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Autofit/>
          </a:bodyPr>
          <a:lstStyle/>
          <a:p>
            <a:r>
              <a:rPr lang="ru-RU" sz="2800" dirty="0" smtClean="0">
                <a:solidFill>
                  <a:srgbClr val="0070C0"/>
                </a:solidFill>
                <a:latin typeface="Comic Sans MS" pitchFamily="66" charset="0"/>
              </a:rPr>
              <a:t>160 лет со дня рождения А.А.Плещеева «1858-1944 русского писателя и театрального критика</a:t>
            </a:r>
            <a:endParaRPr lang="ru-RU" sz="2800" dirty="0"/>
          </a:p>
        </p:txBody>
      </p:sp>
      <p:sp>
        <p:nvSpPr>
          <p:cNvPr id="6" name="Содержимое 5"/>
          <p:cNvSpPr>
            <a:spLocks noGrp="1"/>
          </p:cNvSpPr>
          <p:nvPr>
            <p:ph sz="half" idx="2"/>
          </p:nvPr>
        </p:nvSpPr>
        <p:spPr>
          <a:xfrm>
            <a:off x="4500562" y="1928802"/>
            <a:ext cx="4252914" cy="4668839"/>
          </a:xfrm>
        </p:spPr>
        <p:txBody>
          <a:bodyPr>
            <a:normAutofit fontScale="55000" lnSpcReduction="20000"/>
          </a:bodyPr>
          <a:lstStyle/>
          <a:p>
            <a:pPr>
              <a:buNone/>
            </a:pPr>
            <a:r>
              <a:rPr lang="ru-RU" dirty="0" smtClean="0"/>
              <a:t>             Воспитатель старшей группы познакомила воспитанников с портретом и краткой биографией А.А.Плещеева. Великий русский поэт писал замечательные стихи о природе, о временах года, об изменениях в природе. Дети вспомнили и прочитали знакомые стихи: «Осенью», «Уж тает снег…», «Сельская песенка», «Птички улетели». Зачитывали отрывки с наиболее яркими и запоминающимися описаниями и сравнениями «Мой садик». Дети внимательно вслушивались в ритм и мелодику поэтического текста.</a:t>
            </a:r>
          </a:p>
          <a:p>
            <a:pPr>
              <a:buNone/>
            </a:pPr>
            <a:r>
              <a:rPr lang="ru-RU" dirty="0" smtClean="0"/>
              <a:t>             Поэзии А.А.Плещеева была посвящена выставка детских рисунков. Специально организованная педагогическая ситуация помогала детям читать стихи выразительно с естественными интонациями.</a:t>
            </a:r>
          </a:p>
          <a:p>
            <a:pPr>
              <a:buNone/>
            </a:pPr>
            <a:r>
              <a:rPr lang="ru-RU" dirty="0" smtClean="0"/>
              <a:t>             Связь поэзии с изобразительным искусством позволила воспитателю познакомить детей с основными жанровыми особенностями стихотворений.</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6866" name="Picture 2" descr="IMG_2828"/>
          <p:cNvPicPr>
            <a:picLocks noChangeAspect="1" noChangeArrowheads="1"/>
          </p:cNvPicPr>
          <p:nvPr/>
        </p:nvPicPr>
        <p:blipFill>
          <a:blip r:embed="rId4"/>
          <a:srcRect/>
          <a:stretch>
            <a:fillRect/>
          </a:stretch>
        </p:blipFill>
        <p:spPr bwMode="auto">
          <a:xfrm>
            <a:off x="214282" y="1285860"/>
            <a:ext cx="1905000" cy="1428750"/>
          </a:xfrm>
          <a:prstGeom prst="rect">
            <a:avLst/>
          </a:prstGeom>
          <a:noFill/>
          <a:ln w="38100" cmpd="tri">
            <a:solidFill>
              <a:srgbClr val="00B050"/>
            </a:solidFill>
          </a:ln>
        </p:spPr>
      </p:pic>
      <p:pic>
        <p:nvPicPr>
          <p:cNvPr id="36868" name="Picture 4" descr="IMG_2819"/>
          <p:cNvPicPr>
            <a:picLocks noChangeAspect="1" noChangeArrowheads="1"/>
          </p:cNvPicPr>
          <p:nvPr/>
        </p:nvPicPr>
        <p:blipFill>
          <a:blip r:embed="rId5"/>
          <a:srcRect/>
          <a:stretch>
            <a:fillRect/>
          </a:stretch>
        </p:blipFill>
        <p:spPr bwMode="auto">
          <a:xfrm>
            <a:off x="2428860" y="1785926"/>
            <a:ext cx="1905000" cy="1428750"/>
          </a:xfrm>
          <a:prstGeom prst="rect">
            <a:avLst/>
          </a:prstGeom>
          <a:noFill/>
          <a:ln w="38100" cmpd="tri">
            <a:solidFill>
              <a:srgbClr val="00B050"/>
            </a:solidFill>
          </a:ln>
        </p:spPr>
      </p:pic>
      <p:pic>
        <p:nvPicPr>
          <p:cNvPr id="36870" name="Picture 6" descr="IMG_2814"/>
          <p:cNvPicPr>
            <a:picLocks noChangeAspect="1" noChangeArrowheads="1"/>
          </p:cNvPicPr>
          <p:nvPr/>
        </p:nvPicPr>
        <p:blipFill>
          <a:blip r:embed="rId6"/>
          <a:srcRect/>
          <a:stretch>
            <a:fillRect/>
          </a:stretch>
        </p:blipFill>
        <p:spPr bwMode="auto">
          <a:xfrm>
            <a:off x="285720" y="3071810"/>
            <a:ext cx="1905000" cy="1428750"/>
          </a:xfrm>
          <a:prstGeom prst="rect">
            <a:avLst/>
          </a:prstGeom>
          <a:noFill/>
          <a:ln w="38100" cmpd="tri">
            <a:solidFill>
              <a:srgbClr val="00B050"/>
            </a:solidFill>
          </a:ln>
        </p:spPr>
      </p:pic>
      <p:pic>
        <p:nvPicPr>
          <p:cNvPr id="18434" name="Picture 2" descr="http://forkids.newbookshop.ru/pictures/1011034920.jpg"/>
          <p:cNvPicPr>
            <a:picLocks noChangeAspect="1" noChangeArrowheads="1"/>
          </p:cNvPicPr>
          <p:nvPr/>
        </p:nvPicPr>
        <p:blipFill>
          <a:blip r:embed="rId7"/>
          <a:srcRect/>
          <a:stretch>
            <a:fillRect/>
          </a:stretch>
        </p:blipFill>
        <p:spPr bwMode="auto">
          <a:xfrm>
            <a:off x="2357422" y="3429000"/>
            <a:ext cx="2159060" cy="3071834"/>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0" y="0"/>
            <a:ext cx="7115196" cy="1143000"/>
          </a:xfrm>
        </p:spPr>
        <p:txBody>
          <a:bodyPr>
            <a:normAutofit/>
          </a:bodyPr>
          <a:lstStyle/>
          <a:p>
            <a:r>
              <a:rPr lang="ru-RU" dirty="0" smtClean="0">
                <a:solidFill>
                  <a:srgbClr val="0070C0"/>
                </a:solidFill>
                <a:latin typeface="Comic Sans MS" pitchFamily="66" charset="0"/>
              </a:rPr>
              <a:t>Болдинская осень 2018</a:t>
            </a:r>
            <a:endParaRPr lang="ru-RU" dirty="0"/>
          </a:p>
        </p:txBody>
      </p:sp>
      <p:sp>
        <p:nvSpPr>
          <p:cNvPr id="6" name="Содержимое 5"/>
          <p:cNvSpPr>
            <a:spLocks noGrp="1"/>
          </p:cNvSpPr>
          <p:nvPr>
            <p:ph sz="half" idx="2"/>
          </p:nvPr>
        </p:nvSpPr>
        <p:spPr>
          <a:xfrm>
            <a:off x="214282" y="928670"/>
            <a:ext cx="4324352" cy="5240343"/>
          </a:xfrm>
        </p:spPr>
        <p:txBody>
          <a:bodyPr>
            <a:normAutofit fontScale="70000" lnSpcReduction="20000"/>
          </a:bodyPr>
          <a:lstStyle/>
          <a:p>
            <a:pPr>
              <a:buNone/>
            </a:pPr>
            <a:r>
              <a:rPr lang="ru-RU" dirty="0" smtClean="0"/>
              <a:t>            Вот и состоялся конкурс чтецов "Болдинская осень", в котором традиционно принимают участие наши воспитанники. В этом году стихотворение читала воспитанница подготовительной группы. Главной темой конкурса была доброта и стремление делать добрые дела. Все ребята постарались, мероприятие получилось позитивным и очень душевным, прозвучало много проникновенных стихотворений. Мы рады тому, какое положительное воздействие оказывают такие задумки на детей и взрослых! Может быть после таких конкурсов мы все станем чуточку добрее!!!</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7890" name="Picture 2" descr="IMG_2830"/>
          <p:cNvPicPr>
            <a:picLocks noChangeAspect="1" noChangeArrowheads="1"/>
          </p:cNvPicPr>
          <p:nvPr/>
        </p:nvPicPr>
        <p:blipFill>
          <a:blip r:embed="rId4"/>
          <a:srcRect/>
          <a:stretch>
            <a:fillRect/>
          </a:stretch>
        </p:blipFill>
        <p:spPr bwMode="auto">
          <a:xfrm>
            <a:off x="4643438" y="1000108"/>
            <a:ext cx="1905000" cy="1428750"/>
          </a:xfrm>
          <a:prstGeom prst="rect">
            <a:avLst/>
          </a:prstGeom>
          <a:noFill/>
          <a:ln w="38100" cmpd="tri">
            <a:solidFill>
              <a:srgbClr val="00B050"/>
            </a:solidFill>
          </a:ln>
        </p:spPr>
      </p:pic>
      <p:pic>
        <p:nvPicPr>
          <p:cNvPr id="37894" name="Picture 6" descr="IMG_2841"/>
          <p:cNvPicPr>
            <a:picLocks noChangeAspect="1" noChangeArrowheads="1"/>
          </p:cNvPicPr>
          <p:nvPr/>
        </p:nvPicPr>
        <p:blipFill>
          <a:blip r:embed="rId5"/>
          <a:srcRect/>
          <a:stretch>
            <a:fillRect/>
          </a:stretch>
        </p:blipFill>
        <p:spPr bwMode="auto">
          <a:xfrm>
            <a:off x="6858016" y="2071678"/>
            <a:ext cx="1905000" cy="1428750"/>
          </a:xfrm>
          <a:prstGeom prst="rect">
            <a:avLst/>
          </a:prstGeom>
          <a:noFill/>
          <a:ln w="38100" cmpd="tri">
            <a:solidFill>
              <a:srgbClr val="00B050"/>
            </a:solidFill>
          </a:ln>
        </p:spPr>
      </p:pic>
      <p:pic>
        <p:nvPicPr>
          <p:cNvPr id="17410" name="Picture 2" descr="http://topnews.zp.ua/img/20140321/18dbe83d839c04362f8e076064a59735.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214810" y="3428999"/>
            <a:ext cx="3762375" cy="342900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3"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pic>
        <p:nvPicPr>
          <p:cNvPr id="16" name="Рисунок 15" descr="0_4b1de_b8db19f2_S.png"/>
          <p:cNvPicPr>
            <a:picLocks noChangeAspect="1"/>
          </p:cNvPicPr>
          <p:nvPr/>
        </p:nvPicPr>
        <p:blipFill>
          <a:blip r:embed="rId4" cstate="print"/>
          <a:stretch>
            <a:fillRect/>
          </a:stretch>
        </p:blipFill>
        <p:spPr>
          <a:xfrm rot="11621950">
            <a:off x="7166765" y="38577"/>
            <a:ext cx="2024136" cy="2088395"/>
          </a:xfrm>
          <a:prstGeom prst="rect">
            <a:avLst/>
          </a:prstGeom>
        </p:spPr>
      </p:pic>
      <p:sp>
        <p:nvSpPr>
          <p:cNvPr id="5" name="Заголовок 4"/>
          <p:cNvSpPr>
            <a:spLocks noGrp="1"/>
          </p:cNvSpPr>
          <p:nvPr>
            <p:ph type="title"/>
          </p:nvPr>
        </p:nvSpPr>
        <p:spPr/>
        <p:txBody>
          <a:bodyPr/>
          <a:lstStyle/>
          <a:p>
            <a:r>
              <a:rPr lang="ru-RU" dirty="0" smtClean="0">
                <a:solidFill>
                  <a:srgbClr val="0070C0"/>
                </a:solidFill>
                <a:latin typeface="Comic Sans MS" pitchFamily="66" charset="0"/>
              </a:rPr>
              <a:t>Содержание </a:t>
            </a:r>
            <a:endParaRPr lang="ru-RU" dirty="0">
              <a:solidFill>
                <a:srgbClr val="0070C0"/>
              </a:solidFill>
              <a:latin typeface="Comic Sans MS" pitchFamily="66" charset="0"/>
            </a:endParaRPr>
          </a:p>
        </p:txBody>
      </p:sp>
      <p:sp>
        <p:nvSpPr>
          <p:cNvPr id="6" name="Содержимое 5"/>
          <p:cNvSpPr>
            <a:spLocks noGrp="1"/>
          </p:cNvSpPr>
          <p:nvPr>
            <p:ph sz="half" idx="1"/>
          </p:nvPr>
        </p:nvSpPr>
        <p:spPr>
          <a:xfrm>
            <a:off x="457200" y="1285860"/>
            <a:ext cx="4038600" cy="4840303"/>
          </a:xfrm>
        </p:spPr>
        <p:txBody>
          <a:bodyPr>
            <a:normAutofit fontScale="25000" lnSpcReduction="20000"/>
          </a:bodyPr>
          <a:lstStyle/>
          <a:p>
            <a:pPr>
              <a:lnSpc>
                <a:spcPct val="80000"/>
              </a:lnSpc>
              <a:buNone/>
            </a:pPr>
            <a:r>
              <a:rPr lang="ru-RU" sz="3600" b="1" i="1" dirty="0" smtClean="0">
                <a:latin typeface="Arial" pitchFamily="34" charset="0"/>
                <a:cs typeface="Arial" pitchFamily="34" charset="0"/>
              </a:rPr>
              <a:t>ВАМ, РОДИТЕЛИ</a:t>
            </a:r>
            <a:endParaRPr lang="ru-RU" sz="3600" i="1" dirty="0" smtClean="0">
              <a:latin typeface="Arial" pitchFamily="34" charset="0"/>
              <a:cs typeface="Arial" pitchFamily="34" charset="0"/>
            </a:endParaRPr>
          </a:p>
          <a:p>
            <a:pPr>
              <a:lnSpc>
                <a:spcPct val="80000"/>
              </a:lnSpc>
              <a:buNone/>
            </a:pPr>
            <a:r>
              <a:rPr lang="ru-RU" sz="3600" i="1" dirty="0" smtClean="0">
                <a:latin typeface="Arial" pitchFamily="34" charset="0"/>
                <a:cs typeface="Arial" pitchFamily="34" charset="0"/>
              </a:rPr>
              <a:t>Поздравляем с мудрой осенью</a:t>
            </a:r>
            <a:endParaRPr lang="ru-RU" sz="3600" b="1" i="1" dirty="0" smtClean="0">
              <a:latin typeface="Arial" pitchFamily="34" charset="0"/>
              <a:cs typeface="Arial" pitchFamily="34" charset="0"/>
            </a:endParaRPr>
          </a:p>
          <a:p>
            <a:pPr>
              <a:lnSpc>
                <a:spcPct val="80000"/>
              </a:lnSpc>
              <a:buNone/>
            </a:pPr>
            <a:r>
              <a:rPr lang="ru-RU" sz="3600" b="1" i="1" dirty="0" smtClean="0">
                <a:latin typeface="Arial" pitchFamily="34" charset="0"/>
                <a:cs typeface="Arial" pitchFamily="34" charset="0"/>
              </a:rPr>
              <a:t>НАШИ  ПРАЗДНИКИ</a:t>
            </a:r>
          </a:p>
          <a:p>
            <a:pPr>
              <a:lnSpc>
                <a:spcPct val="80000"/>
              </a:lnSpc>
              <a:buNone/>
            </a:pPr>
            <a:r>
              <a:rPr lang="ru-RU" sz="3600" dirty="0" smtClean="0">
                <a:latin typeface="Arial" pitchFamily="34" charset="0"/>
                <a:cs typeface="Arial" pitchFamily="34" charset="0"/>
              </a:rPr>
              <a:t>● День </a:t>
            </a:r>
            <a:r>
              <a:rPr lang="ru-RU" sz="3600" dirty="0" err="1" smtClean="0">
                <a:latin typeface="Arial" pitchFamily="34" charset="0"/>
                <a:cs typeface="Arial" pitchFamily="34" charset="0"/>
              </a:rPr>
              <a:t>здошкольного</a:t>
            </a:r>
            <a:r>
              <a:rPr lang="ru-RU" sz="3600" dirty="0" smtClean="0">
                <a:latin typeface="Arial" pitchFamily="34" charset="0"/>
                <a:cs typeface="Arial" pitchFamily="34" charset="0"/>
              </a:rPr>
              <a:t> работника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День повара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Праздник осени</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День «Народного единства»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День рождения Деда Мороза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День освобождения Узловой</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Новогодние праздники в детском саду</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Сказка продолжается</a:t>
            </a:r>
          </a:p>
          <a:p>
            <a:pPr>
              <a:lnSpc>
                <a:spcPct val="80000"/>
              </a:lnSpc>
              <a:buNone/>
            </a:pPr>
            <a:r>
              <a:rPr lang="ru-RU" sz="3600" b="1" i="1" dirty="0" smtClean="0">
                <a:latin typeface="Arial" pitchFamily="34" charset="0"/>
                <a:cs typeface="Arial" pitchFamily="34" charset="0"/>
              </a:rPr>
              <a:t>УВЛЕКАТЕЛЬНЫЙ МИР</a:t>
            </a:r>
            <a:endParaRPr lang="ru-RU" sz="3600" dirty="0" smtClean="0">
              <a:latin typeface="Arial" pitchFamily="34" charset="0"/>
              <a:cs typeface="Arial" pitchFamily="34" charset="0"/>
            </a:endParaRPr>
          </a:p>
          <a:p>
            <a:pPr>
              <a:lnSpc>
                <a:spcPct val="80000"/>
              </a:lnSpc>
              <a:buNone/>
            </a:pPr>
            <a:r>
              <a:rPr lang="ru-RU" sz="3600" dirty="0" smtClean="0">
                <a:latin typeface="Arial" pitchFamily="34" charset="0"/>
                <a:cs typeface="Arial" pitchFamily="34" charset="0"/>
              </a:rPr>
              <a:t>● До свиданья, лето!</a:t>
            </a:r>
          </a:p>
          <a:p>
            <a:pPr>
              <a:lnSpc>
                <a:spcPct val="80000"/>
              </a:lnSpc>
              <a:buNone/>
            </a:pPr>
            <a:r>
              <a:rPr lang="ru-RU" sz="3600" dirty="0" smtClean="0">
                <a:latin typeface="Arial" pitchFamily="34" charset="0"/>
                <a:cs typeface="Arial" pitchFamily="34" charset="0"/>
              </a:rPr>
              <a:t>● Кукольный театр в гостях у детей</a:t>
            </a:r>
          </a:p>
          <a:p>
            <a:pPr>
              <a:lnSpc>
                <a:spcPct val="80000"/>
              </a:lnSpc>
              <a:buNone/>
            </a:pPr>
            <a:r>
              <a:rPr lang="ru-RU" sz="3600" dirty="0" smtClean="0">
                <a:latin typeface="Arial" pitchFamily="34" charset="0"/>
                <a:cs typeface="Arial" pitchFamily="34" charset="0"/>
              </a:rPr>
              <a:t>● Родительские собрания к новому учебному году</a:t>
            </a:r>
          </a:p>
          <a:p>
            <a:pPr>
              <a:lnSpc>
                <a:spcPct val="80000"/>
              </a:lnSpc>
              <a:buNone/>
            </a:pPr>
            <a:r>
              <a:rPr lang="ru-RU" sz="3600" dirty="0" smtClean="0">
                <a:latin typeface="Arial" pitchFamily="34" charset="0"/>
                <a:cs typeface="Arial" pitchFamily="34" charset="0"/>
              </a:rPr>
              <a:t>● Детская Спартакиада 2018</a:t>
            </a:r>
          </a:p>
          <a:p>
            <a:pPr>
              <a:lnSpc>
                <a:spcPct val="80000"/>
              </a:lnSpc>
              <a:buNone/>
            </a:pPr>
            <a:r>
              <a:rPr lang="ru-RU" sz="3600" smtClean="0">
                <a:latin typeface="Arial" pitchFamily="34" charset="0"/>
                <a:cs typeface="Arial" pitchFamily="34" charset="0"/>
              </a:rPr>
              <a:t>● </a:t>
            </a:r>
            <a:r>
              <a:rPr lang="ru-RU" sz="3600" smtClean="0">
                <a:latin typeface="Arial" pitchFamily="34" charset="0"/>
                <a:cs typeface="Arial" pitchFamily="34" charset="0"/>
              </a:rPr>
              <a:t>Славим </a:t>
            </a:r>
            <a:r>
              <a:rPr lang="ru-RU" sz="3600" dirty="0" smtClean="0">
                <a:latin typeface="Arial" pitchFamily="34" charset="0"/>
                <a:cs typeface="Arial" pitchFamily="34" charset="0"/>
              </a:rPr>
              <a:t>возраст золотой!</a:t>
            </a:r>
          </a:p>
          <a:p>
            <a:pPr>
              <a:lnSpc>
                <a:spcPct val="80000"/>
              </a:lnSpc>
              <a:buNone/>
            </a:pPr>
            <a:r>
              <a:rPr lang="ru-RU" sz="3600" dirty="0" smtClean="0">
                <a:latin typeface="Arial" pitchFamily="34" charset="0"/>
                <a:cs typeface="Arial" pitchFamily="34" charset="0"/>
              </a:rPr>
              <a:t>● К нам приехали клоуны</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Открытое занятие в средней группе «Когда козлята</a:t>
            </a:r>
          </a:p>
          <a:p>
            <a:pPr>
              <a:lnSpc>
                <a:spcPct val="80000"/>
              </a:lnSpc>
              <a:buNone/>
            </a:pPr>
            <a:r>
              <a:rPr lang="ru-RU" sz="3600" dirty="0" smtClean="0">
                <a:latin typeface="Arial" pitchFamily="34" charset="0"/>
                <a:cs typeface="Arial" pitchFamily="34" charset="0"/>
              </a:rPr>
              <a:t>остались одни дома»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Неделя безопасности</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Оркестр – это просто, легко и весело.</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160 лет со дня рождения А.А.Плещеева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Болдинская осень 2018</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Осенняя выставка-конкурс макетов «Мир, который</a:t>
            </a:r>
          </a:p>
          <a:p>
            <a:pPr>
              <a:lnSpc>
                <a:spcPct val="80000"/>
              </a:lnSpc>
              <a:buNone/>
            </a:pPr>
            <a:r>
              <a:rPr lang="ru-RU" sz="3600" dirty="0" smtClean="0">
                <a:latin typeface="Arial" pitchFamily="34" charset="0"/>
                <a:cs typeface="Arial" pitchFamily="34" charset="0"/>
              </a:rPr>
              <a:t>нужен мне».</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Отмечаем День рождения С.Я.Маршака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Безопасность на водных объектах</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Синичкин день</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Мир похож на большой круг, если рядом с тобой друг!</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Чтоб здоровым оставаться, надо спортом заниматься!</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Мастер-класс по </a:t>
            </a:r>
            <a:r>
              <a:rPr lang="ru-RU" sz="3600" dirty="0" err="1" smtClean="0">
                <a:latin typeface="Arial" pitchFamily="34" charset="0"/>
                <a:cs typeface="Arial" pitchFamily="34" charset="0"/>
              </a:rPr>
              <a:t>тестопластике</a:t>
            </a:r>
            <a:endParaRPr lang="ru-RU" sz="3600" dirty="0" smtClean="0">
              <a:latin typeface="Arial" pitchFamily="34" charset="0"/>
              <a:cs typeface="Arial" pitchFamily="34" charset="0"/>
            </a:endParaRP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КВН по экологии</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Конкурс «Отцовство – долг и дар».</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Акция «Дари добро другим во благо!»</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 Волшебное и теплое слово – мама!!!</a:t>
            </a:r>
          </a:p>
          <a:p>
            <a:pPr>
              <a:lnSpc>
                <a:spcPct val="80000"/>
              </a:lnSpc>
              <a:buNone/>
            </a:pPr>
            <a:r>
              <a:rPr lang="en-US" sz="3600" dirty="0" smtClean="0">
                <a:latin typeface="Arial" pitchFamily="34" charset="0"/>
                <a:cs typeface="Arial" pitchFamily="34" charset="0"/>
              </a:rPr>
              <a:t>●</a:t>
            </a:r>
            <a:r>
              <a:rPr lang="ru-RU" sz="3600" dirty="0" smtClean="0">
                <a:latin typeface="Arial" pitchFamily="34" charset="0"/>
                <a:cs typeface="Arial" pitchFamily="34" charset="0"/>
              </a:rPr>
              <a:t>Международный день инвалида.</a:t>
            </a:r>
          </a:p>
          <a:p>
            <a:pPr>
              <a:buNone/>
            </a:pPr>
            <a:endParaRPr lang="ru-RU" dirty="0"/>
          </a:p>
        </p:txBody>
      </p:sp>
      <p:sp>
        <p:nvSpPr>
          <p:cNvPr id="7" name="Содержимое 6"/>
          <p:cNvSpPr>
            <a:spLocks noGrp="1"/>
          </p:cNvSpPr>
          <p:nvPr>
            <p:ph sz="half" idx="2"/>
          </p:nvPr>
        </p:nvSpPr>
        <p:spPr>
          <a:xfrm>
            <a:off x="4648200" y="1214422"/>
            <a:ext cx="4038600" cy="4911741"/>
          </a:xfrm>
        </p:spPr>
        <p:txBody>
          <a:bodyPr>
            <a:normAutofit fontScale="25000" lnSpcReduction="20000"/>
          </a:bodyPr>
          <a:lstStyle/>
          <a:p>
            <a:pPr>
              <a:lnSpc>
                <a:spcPct val="80000"/>
              </a:lnSpc>
              <a:buNone/>
            </a:pPr>
            <a:r>
              <a:rPr lang="ru-RU" b="1" i="1" dirty="0" smtClean="0">
                <a:latin typeface="Arial" pitchFamily="34" charset="0"/>
                <a:cs typeface="Arial" pitchFamily="34" charset="0"/>
              </a:rPr>
              <a:t>СОВЕТУЕТ  СПЕЦИАЛИСТ</a:t>
            </a:r>
            <a:endParaRPr lang="ru-RU" i="1" dirty="0" smtClean="0">
              <a:latin typeface="Arial" pitchFamily="34" charset="0"/>
              <a:cs typeface="Arial" pitchFamily="34" charset="0"/>
            </a:endParaRPr>
          </a:p>
          <a:p>
            <a:pPr>
              <a:lnSpc>
                <a:spcPct val="80000"/>
              </a:lnSpc>
              <a:buNone/>
            </a:pPr>
            <a:r>
              <a:rPr lang="ru-RU" i="1" dirty="0" smtClean="0">
                <a:latin typeface="Arial" pitchFamily="34" charset="0"/>
                <a:cs typeface="Arial" pitchFamily="34" charset="0"/>
              </a:rPr>
              <a:t>Подготовил педагог-психолог </a:t>
            </a:r>
            <a:r>
              <a:rPr lang="ru-RU" i="1" dirty="0" err="1" smtClean="0">
                <a:latin typeface="Arial" pitchFamily="34" charset="0"/>
                <a:cs typeface="Arial" pitchFamily="34" charset="0"/>
              </a:rPr>
              <a:t>Бармашова</a:t>
            </a:r>
            <a:r>
              <a:rPr lang="ru-RU" i="1" dirty="0" smtClean="0">
                <a:latin typeface="Arial" pitchFamily="34" charset="0"/>
                <a:cs typeface="Arial" pitchFamily="34" charset="0"/>
              </a:rPr>
              <a:t> Е.В.</a:t>
            </a:r>
            <a:endParaRPr lang="ru-RU" b="1" i="1" dirty="0" smtClean="0">
              <a:latin typeface="Arial" pitchFamily="34" charset="0"/>
              <a:cs typeface="Arial" pitchFamily="34" charset="0"/>
            </a:endParaRPr>
          </a:p>
          <a:p>
            <a:pPr>
              <a:lnSpc>
                <a:spcPct val="80000"/>
              </a:lnSpc>
              <a:buNone/>
            </a:pPr>
            <a:r>
              <a:rPr lang="ru-RU" b="1" i="1" dirty="0" smtClean="0">
                <a:latin typeface="Arial" pitchFamily="34" charset="0"/>
                <a:cs typeface="Arial" pitchFamily="34" charset="0"/>
              </a:rPr>
              <a:t>РАЗВИВАЙКА </a:t>
            </a:r>
            <a:endParaRPr lang="ru-RU" dirty="0" smtClean="0">
              <a:latin typeface="Arial" pitchFamily="34" charset="0"/>
              <a:cs typeface="Arial" pitchFamily="34" charset="0"/>
            </a:endParaRPr>
          </a:p>
          <a:p>
            <a:pPr>
              <a:lnSpc>
                <a:spcPct val="80000"/>
              </a:lnSpc>
              <a:buNone/>
            </a:pPr>
            <a:r>
              <a:rPr lang="ru-RU" dirty="0" smtClean="0">
                <a:latin typeface="Arial" pitchFamily="34" charset="0"/>
                <a:cs typeface="Arial" pitchFamily="34" charset="0"/>
              </a:rPr>
              <a:t>Подготовил воспитатель  Зайцева Ж.А.</a:t>
            </a:r>
            <a:endParaRPr lang="ru-RU" b="1" dirty="0" smtClean="0">
              <a:latin typeface="Arial" pitchFamily="34" charset="0"/>
              <a:cs typeface="Arial" pitchFamily="34" charset="0"/>
            </a:endParaRPr>
          </a:p>
          <a:p>
            <a:pPr>
              <a:lnSpc>
                <a:spcPct val="80000"/>
              </a:lnSpc>
              <a:buNone/>
            </a:pPr>
            <a:r>
              <a:rPr lang="ru-RU" b="1" dirty="0" smtClean="0">
                <a:latin typeface="Arial" pitchFamily="34" charset="0"/>
                <a:cs typeface="Arial" pitchFamily="34" charset="0"/>
              </a:rPr>
              <a:t>ВКУСНО  И  ПОЛЕЗНО</a:t>
            </a:r>
            <a:endParaRPr lang="ru-RU" b="1" i="1" dirty="0" smtClean="0">
              <a:latin typeface="Arial" pitchFamily="34" charset="0"/>
              <a:cs typeface="Arial" pitchFamily="34" charset="0"/>
            </a:endParaRPr>
          </a:p>
          <a:p>
            <a:pPr>
              <a:lnSpc>
                <a:spcPct val="80000"/>
              </a:lnSpc>
              <a:buNone/>
            </a:pPr>
            <a:r>
              <a:rPr lang="ru-RU" b="1" i="1" dirty="0" smtClean="0">
                <a:latin typeface="Arial" pitchFamily="34" charset="0"/>
                <a:cs typeface="Arial" pitchFamily="34" charset="0"/>
              </a:rPr>
              <a:t>Редакционная коллегия</a:t>
            </a:r>
            <a:endParaRPr lang="ru-RU" i="1" dirty="0" smtClean="0">
              <a:latin typeface="Arial" pitchFamily="34" charset="0"/>
              <a:cs typeface="Arial" pitchFamily="34" charset="0"/>
            </a:endParaRPr>
          </a:p>
          <a:p>
            <a:pPr>
              <a:lnSpc>
                <a:spcPct val="80000"/>
              </a:lnSpc>
              <a:buNone/>
            </a:pPr>
            <a:r>
              <a:rPr lang="ru-RU" i="1" dirty="0" smtClean="0">
                <a:latin typeface="Arial" pitchFamily="34" charset="0"/>
                <a:cs typeface="Arial" pitchFamily="34" charset="0"/>
              </a:rPr>
              <a:t>Ливенцева Любовь Алексеевна, воспитатель</a:t>
            </a:r>
          </a:p>
          <a:p>
            <a:pPr>
              <a:lnSpc>
                <a:spcPct val="80000"/>
              </a:lnSpc>
              <a:buNone/>
            </a:pPr>
            <a:r>
              <a:rPr lang="ru-RU" i="1" dirty="0" err="1" smtClean="0">
                <a:latin typeface="Arial" pitchFamily="34" charset="0"/>
                <a:cs typeface="Arial" pitchFamily="34" charset="0"/>
              </a:rPr>
              <a:t>Мызникова</a:t>
            </a:r>
            <a:r>
              <a:rPr lang="ru-RU" i="1" dirty="0" smtClean="0">
                <a:latin typeface="Arial" pitchFamily="34" charset="0"/>
                <a:cs typeface="Arial" pitchFamily="34" charset="0"/>
              </a:rPr>
              <a:t> Людмила Дмитриевна, воспитатель</a:t>
            </a:r>
          </a:p>
          <a:p>
            <a:pPr>
              <a:lnSpc>
                <a:spcPct val="80000"/>
              </a:lnSpc>
              <a:buNone/>
            </a:pPr>
            <a:r>
              <a:rPr lang="ru-RU" i="1" dirty="0" smtClean="0">
                <a:latin typeface="Arial" pitchFamily="34" charset="0"/>
                <a:cs typeface="Arial" pitchFamily="34" charset="0"/>
              </a:rPr>
              <a:t>Титкова Валентина Николаевна, воспитатель</a:t>
            </a:r>
          </a:p>
          <a:p>
            <a:pPr>
              <a:lnSpc>
                <a:spcPct val="80000"/>
              </a:lnSpc>
              <a:buNone/>
            </a:pPr>
            <a:r>
              <a:rPr lang="ru-RU" i="1" dirty="0" smtClean="0">
                <a:latin typeface="Arial" pitchFamily="34" charset="0"/>
                <a:cs typeface="Arial" pitchFamily="34" charset="0"/>
              </a:rPr>
              <a:t>Зайцева Жанна Анатольевна, воспитатель</a:t>
            </a:r>
          </a:p>
          <a:p>
            <a:pPr>
              <a:lnSpc>
                <a:spcPct val="80000"/>
              </a:lnSpc>
              <a:buNone/>
            </a:pPr>
            <a:r>
              <a:rPr lang="ru-RU" i="1" dirty="0" err="1" smtClean="0">
                <a:latin typeface="Arial" pitchFamily="34" charset="0"/>
                <a:cs typeface="Arial" pitchFamily="34" charset="0"/>
              </a:rPr>
              <a:t>Раева</a:t>
            </a:r>
            <a:r>
              <a:rPr lang="ru-RU" i="1" dirty="0" smtClean="0">
                <a:latin typeface="Arial" pitchFamily="34" charset="0"/>
                <a:cs typeface="Arial" pitchFamily="34" charset="0"/>
              </a:rPr>
              <a:t> Татьяна Васильевна, воспитатель</a:t>
            </a:r>
          </a:p>
          <a:p>
            <a:pPr>
              <a:lnSpc>
                <a:spcPct val="80000"/>
              </a:lnSpc>
              <a:buNone/>
            </a:pPr>
            <a:r>
              <a:rPr lang="ru-RU" i="1" dirty="0" smtClean="0">
                <a:latin typeface="Arial" pitchFamily="34" charset="0"/>
                <a:cs typeface="Arial" pitchFamily="34" charset="0"/>
              </a:rPr>
              <a:t>Савинова Марина Леонидовна, воспитатель</a:t>
            </a:r>
          </a:p>
          <a:p>
            <a:pPr>
              <a:lnSpc>
                <a:spcPct val="80000"/>
              </a:lnSpc>
              <a:buNone/>
            </a:pPr>
            <a:r>
              <a:rPr lang="ru-RU" i="1" dirty="0" smtClean="0">
                <a:latin typeface="Arial" pitchFamily="34" charset="0"/>
                <a:cs typeface="Arial" pitchFamily="34" charset="0"/>
              </a:rPr>
              <a:t>Суханова Светлана Дмитриевна, воспитатель</a:t>
            </a:r>
          </a:p>
          <a:p>
            <a:pPr>
              <a:lnSpc>
                <a:spcPct val="80000"/>
              </a:lnSpc>
              <a:buNone/>
            </a:pPr>
            <a:r>
              <a:rPr lang="ru-RU" i="1" dirty="0" err="1" smtClean="0">
                <a:latin typeface="Arial" pitchFamily="34" charset="0"/>
                <a:cs typeface="Arial" pitchFamily="34" charset="0"/>
              </a:rPr>
              <a:t>Валова</a:t>
            </a:r>
            <a:r>
              <a:rPr lang="ru-RU" i="1" dirty="0" smtClean="0">
                <a:latin typeface="Arial" pitchFamily="34" charset="0"/>
                <a:cs typeface="Arial" pitchFamily="34" charset="0"/>
              </a:rPr>
              <a:t> Татьяна Александровна, музыкальный</a:t>
            </a:r>
          </a:p>
          <a:p>
            <a:pPr>
              <a:lnSpc>
                <a:spcPct val="80000"/>
              </a:lnSpc>
              <a:buNone/>
            </a:pPr>
            <a:r>
              <a:rPr lang="ru-RU" i="1" dirty="0" smtClean="0">
                <a:latin typeface="Arial" pitchFamily="34" charset="0"/>
                <a:cs typeface="Arial" pitchFamily="34" charset="0"/>
              </a:rPr>
              <a:t>руководитель</a:t>
            </a:r>
            <a:endParaRPr lang="ru-RU" b="1" i="1" dirty="0" smtClean="0">
              <a:latin typeface="Arial" pitchFamily="34" charset="0"/>
              <a:cs typeface="Arial" pitchFamily="34" charset="0"/>
            </a:endParaRPr>
          </a:p>
          <a:p>
            <a:pPr>
              <a:lnSpc>
                <a:spcPct val="80000"/>
              </a:lnSpc>
              <a:buNone/>
            </a:pPr>
            <a:r>
              <a:rPr lang="ru-RU" b="1" i="1" dirty="0" smtClean="0">
                <a:latin typeface="Arial" pitchFamily="34" charset="0"/>
                <a:cs typeface="Arial" pitchFamily="34" charset="0"/>
              </a:rPr>
              <a:t>Экспертный совет</a:t>
            </a:r>
            <a:endParaRPr lang="ru-RU" i="1" dirty="0" smtClean="0">
              <a:latin typeface="Arial" pitchFamily="34" charset="0"/>
              <a:cs typeface="Arial" pitchFamily="34" charset="0"/>
            </a:endParaRPr>
          </a:p>
          <a:p>
            <a:pPr>
              <a:lnSpc>
                <a:spcPct val="80000"/>
              </a:lnSpc>
              <a:buNone/>
            </a:pPr>
            <a:r>
              <a:rPr lang="ru-RU" i="1" dirty="0" err="1" smtClean="0">
                <a:latin typeface="Arial" pitchFamily="34" charset="0"/>
                <a:cs typeface="Arial" pitchFamily="34" charset="0"/>
              </a:rPr>
              <a:t>Кузенкова</a:t>
            </a:r>
            <a:r>
              <a:rPr lang="ru-RU" i="1" dirty="0" smtClean="0">
                <a:latin typeface="Arial" pitchFamily="34" charset="0"/>
                <a:cs typeface="Arial" pitchFamily="34" charset="0"/>
              </a:rPr>
              <a:t> Татьяна Андреевна, заведующий </a:t>
            </a:r>
          </a:p>
          <a:p>
            <a:pPr>
              <a:lnSpc>
                <a:spcPct val="80000"/>
              </a:lnSpc>
              <a:buNone/>
            </a:pPr>
            <a:r>
              <a:rPr lang="ru-RU" i="1" dirty="0" smtClean="0">
                <a:latin typeface="Arial" pitchFamily="34" charset="0"/>
                <a:cs typeface="Arial" pitchFamily="34" charset="0"/>
              </a:rPr>
              <a:t>Сиренко Екатерина Сергеевна, зам. заведующей</a:t>
            </a:r>
            <a:endParaRPr lang="ru-RU" dirty="0">
              <a:latin typeface="Arial" pitchFamily="34" charset="0"/>
              <a:cs typeface="Arial" pitchFamily="34" charset="0"/>
            </a:endParaRPr>
          </a:p>
        </p:txBody>
      </p:sp>
      <p:pic>
        <p:nvPicPr>
          <p:cNvPr id="5122" name="Picture 2" descr="http://www.playcast.ru/uploads/2017/10/30/23773326.png"/>
          <p:cNvPicPr>
            <a:picLocks noChangeAspect="1" noChangeArrowheads="1"/>
          </p:cNvPicPr>
          <p:nvPr/>
        </p:nvPicPr>
        <p:blipFill>
          <a:blip r:embed="rId5"/>
          <a:srcRect/>
          <a:stretch>
            <a:fillRect/>
          </a:stretch>
        </p:blipFill>
        <p:spPr bwMode="auto">
          <a:xfrm>
            <a:off x="5214942" y="3071810"/>
            <a:ext cx="3363981" cy="335758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Осенняя выставка-конкурс макетов «Мир, который нужен мне».</a:t>
            </a:r>
            <a:endParaRPr lang="ru-RU" dirty="0"/>
          </a:p>
        </p:txBody>
      </p:sp>
      <p:sp>
        <p:nvSpPr>
          <p:cNvPr id="6" name="Содержимое 5"/>
          <p:cNvSpPr>
            <a:spLocks noGrp="1"/>
          </p:cNvSpPr>
          <p:nvPr>
            <p:ph sz="half" idx="2"/>
          </p:nvPr>
        </p:nvSpPr>
        <p:spPr>
          <a:xfrm>
            <a:off x="142844" y="1643050"/>
            <a:ext cx="4395790" cy="5072098"/>
          </a:xfrm>
        </p:spPr>
        <p:txBody>
          <a:bodyPr>
            <a:normAutofit fontScale="32500" lnSpcReduction="20000"/>
          </a:bodyPr>
          <a:lstStyle/>
          <a:p>
            <a:pPr>
              <a:buNone/>
            </a:pPr>
            <a:r>
              <a:rPr lang="ru-RU" dirty="0" smtClean="0"/>
              <a:t>                  Наконец и в наш детский сад пришла настоящая осень. Она заглянула в каждую группу, каждый уголок. Принеся нам богатый урожай фруктов и овощей.</a:t>
            </a:r>
          </a:p>
          <a:p>
            <a:pPr>
              <a:buNone/>
            </a:pPr>
            <a:r>
              <a:rPr lang="ru-RU" dirty="0" smtClean="0"/>
              <a:t>                  Осень замечательная пора. С особенной трепетностью её встречают дети в детском саду. Потому что это пора новых встреч, новых знаний и новых начинаний. В это время года мы взрослые, стараемся рассказать и показать нашим детям всё её великолепие. Знакомим наших малышей с разнообразными литературными и художественными произведениями. Вместе рисуем и мастерим всевозможные поделки. Организуем и проводим осенние утренники и выставки. Ежегодное проведение этих мероприятий стало своего рода ритуалом для нас. Вот и в этом году мы не отступились от своих традиций, организовав осеннюю выставку-конкурс в нашем детском саду.</a:t>
            </a:r>
          </a:p>
          <a:p>
            <a:pPr>
              <a:buNone/>
            </a:pPr>
            <a:r>
              <a:rPr lang="ru-RU" dirty="0" smtClean="0"/>
              <a:t>                   Выставка-конкурс макетов «Мир, который нужен мне» проводилась с участием детей и родителей. Детям было предложено изготовить совместно с родителями всевозможные макеты на разные темы.</a:t>
            </a:r>
          </a:p>
          <a:p>
            <a:pPr>
              <a:buNone/>
            </a:pPr>
            <a:r>
              <a:rPr lang="ru-RU" dirty="0" smtClean="0"/>
              <a:t>                   Участники выставки удивили нас своей фантазией, оригинальностью и творческими способностями. Очень порадовало, что родители не остались равнодушными и приняли активное участие вместе с детьми в изготовлении макетов. Совместная продуктивная деятельность воспитанников и родителей положительно влияет на развитие семейных ценностей. Помогает сплочению членов семьи воспитанников. Приобщает детей к культурным ценностям. Воспитывает в детях любовь к красоте и природе, что несомненно приносит неоценимый вклад нашему обществу.</a:t>
            </a:r>
          </a:p>
          <a:p>
            <a:pPr>
              <a:buNone/>
            </a:pPr>
            <a:r>
              <a:rPr lang="ru-RU" dirty="0" smtClean="0"/>
              <a:t>                   Мы говорим «Огромное Спасибо» родителям, которые вместе с нами, стараются привлечь своих малышей к творческой деятельности. Сколько гордости за себя и свою семью вы подарили своим детям. Оправдывая надежды детей и их веру во «всемогущих» родителей.</a:t>
            </a:r>
          </a:p>
          <a:p>
            <a:pPr>
              <a:buNone/>
            </a:pPr>
            <a:r>
              <a:rPr lang="ru-RU" dirty="0" smtClean="0"/>
              <a:t>                   Вот такие прекрасные выставочные работы были изготовлены нашими участниками.</a:t>
            </a:r>
          </a:p>
          <a:p>
            <a:pPr>
              <a:buNone/>
            </a:pPr>
            <a:r>
              <a:rPr lang="ru-RU" dirty="0" smtClean="0"/>
              <a:t>                    Осень — это вторая весна, когда каждый лист — цветок. (Альбер Камю)</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8914" name="Picture 2" descr="IMG_2851"/>
          <p:cNvPicPr>
            <a:picLocks noChangeAspect="1" noChangeArrowheads="1"/>
          </p:cNvPicPr>
          <p:nvPr/>
        </p:nvPicPr>
        <p:blipFill>
          <a:blip r:embed="rId4"/>
          <a:srcRect/>
          <a:stretch>
            <a:fillRect/>
          </a:stretch>
        </p:blipFill>
        <p:spPr bwMode="auto">
          <a:xfrm>
            <a:off x="4643438" y="1785926"/>
            <a:ext cx="1905000" cy="1428750"/>
          </a:xfrm>
          <a:prstGeom prst="rect">
            <a:avLst/>
          </a:prstGeom>
          <a:noFill/>
          <a:ln w="38100" cmpd="tri">
            <a:solidFill>
              <a:srgbClr val="00B050"/>
            </a:solidFill>
          </a:ln>
        </p:spPr>
      </p:pic>
      <p:pic>
        <p:nvPicPr>
          <p:cNvPr id="38918" name="Picture 6" descr="IMG_2932"/>
          <p:cNvPicPr>
            <a:picLocks noChangeAspect="1" noChangeArrowheads="1"/>
          </p:cNvPicPr>
          <p:nvPr/>
        </p:nvPicPr>
        <p:blipFill>
          <a:blip r:embed="rId5"/>
          <a:srcRect/>
          <a:stretch>
            <a:fillRect/>
          </a:stretch>
        </p:blipFill>
        <p:spPr bwMode="auto">
          <a:xfrm>
            <a:off x="6858016" y="2500306"/>
            <a:ext cx="1905000" cy="1428750"/>
          </a:xfrm>
          <a:prstGeom prst="rect">
            <a:avLst/>
          </a:prstGeom>
          <a:noFill/>
          <a:ln w="38100" cmpd="tri">
            <a:solidFill>
              <a:srgbClr val="00B050"/>
            </a:solidFill>
          </a:ln>
        </p:spPr>
      </p:pic>
      <p:pic>
        <p:nvPicPr>
          <p:cNvPr id="16386" name="Picture 2" descr="https://mbouk.edumsko.ru/uploads/1000/866/section/39682/60823/muzej.jpg?1507926479795"/>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357818" y="4007004"/>
            <a:ext cx="3786182" cy="285099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Отмечаем День рождения С.Я.Маршака.</a:t>
            </a:r>
            <a:endParaRPr lang="ru-RU" dirty="0"/>
          </a:p>
        </p:txBody>
      </p:sp>
      <p:sp>
        <p:nvSpPr>
          <p:cNvPr id="6" name="Содержимое 5"/>
          <p:cNvSpPr>
            <a:spLocks noGrp="1"/>
          </p:cNvSpPr>
          <p:nvPr>
            <p:ph sz="half" idx="2"/>
          </p:nvPr>
        </p:nvSpPr>
        <p:spPr>
          <a:xfrm>
            <a:off x="214282" y="1500174"/>
            <a:ext cx="4324352" cy="5143536"/>
          </a:xfrm>
        </p:spPr>
        <p:txBody>
          <a:bodyPr>
            <a:normAutofit fontScale="55000" lnSpcReduction="20000"/>
          </a:bodyPr>
          <a:lstStyle/>
          <a:p>
            <a:pPr>
              <a:buNone/>
            </a:pPr>
            <a:r>
              <a:rPr lang="ru-RU" dirty="0" smtClean="0"/>
              <a:t>            Детям дошкольного возраста необходимо прививать любовь к чтению, так как через книгу ребенок познает окружающий вокруг себя мир. В современном мире очень много времени ребенок проводит за телевизором и компьютером. Задача воспитателя в детском саду привить любовь к книге, воспитать в ребенке читателя.</a:t>
            </a:r>
          </a:p>
          <a:p>
            <a:pPr>
              <a:buNone/>
            </a:pPr>
            <a:r>
              <a:rPr lang="ru-RU" dirty="0" smtClean="0"/>
              <a:t>             З ноября родился замечательный детский писатель Самуил Яковлевич Маршак, и этот день дети 2 младшей группы решили полностью посвятить любимому писателю. Они принесли в детский сад свои любимые книжки С. Я. Маршака.</a:t>
            </a:r>
          </a:p>
          <a:p>
            <a:pPr>
              <a:buNone/>
            </a:pPr>
            <a:r>
              <a:rPr lang="ru-RU" dirty="0" smtClean="0"/>
              <a:t>            Очень много сказок, стихов, загадок было прочитано, дети с удовольствием слушали сказки, стихи и отгадывали загадки. А что интересного узнали из книг С. Я. Маршака? Чтобы выяснить это, провели мини-викторину, дети с удовольствием отвечали на вопросы по сказкам, угадывали картинки из сказок, и отгадывали загадки.</a:t>
            </a:r>
          </a:p>
          <a:p>
            <a:pPr>
              <a:buNone/>
            </a:pPr>
            <a:r>
              <a:rPr lang="ru-RU" dirty="0" smtClean="0"/>
              <a:t>             В итоге для закрепления всего, что прочитали и узнали из сказок был проведен конкурс на лучшее чтения стихотворения.</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39938" name="Picture 2" descr="IMG_3019"/>
          <p:cNvPicPr>
            <a:picLocks noChangeAspect="1" noChangeArrowheads="1"/>
          </p:cNvPicPr>
          <p:nvPr/>
        </p:nvPicPr>
        <p:blipFill>
          <a:blip r:embed="rId4"/>
          <a:srcRect/>
          <a:stretch>
            <a:fillRect/>
          </a:stretch>
        </p:blipFill>
        <p:spPr bwMode="auto">
          <a:xfrm>
            <a:off x="4643438" y="1500174"/>
            <a:ext cx="1905000" cy="1428750"/>
          </a:xfrm>
          <a:prstGeom prst="rect">
            <a:avLst/>
          </a:prstGeom>
          <a:noFill/>
          <a:ln w="38100" cmpd="tri">
            <a:solidFill>
              <a:srgbClr val="00B050"/>
            </a:solidFill>
          </a:ln>
        </p:spPr>
      </p:pic>
      <p:pic>
        <p:nvPicPr>
          <p:cNvPr id="39942" name="Picture 6" descr="IMG_3024"/>
          <p:cNvPicPr>
            <a:picLocks noChangeAspect="1" noChangeArrowheads="1"/>
          </p:cNvPicPr>
          <p:nvPr/>
        </p:nvPicPr>
        <p:blipFill>
          <a:blip r:embed="rId5"/>
          <a:srcRect/>
          <a:stretch>
            <a:fillRect/>
          </a:stretch>
        </p:blipFill>
        <p:spPr bwMode="auto">
          <a:xfrm>
            <a:off x="6786578" y="2071678"/>
            <a:ext cx="1905000" cy="1428750"/>
          </a:xfrm>
          <a:prstGeom prst="rect">
            <a:avLst/>
          </a:prstGeom>
          <a:noFill/>
          <a:ln w="38100" cmpd="tri">
            <a:solidFill>
              <a:srgbClr val="00B050"/>
            </a:solidFill>
          </a:ln>
        </p:spPr>
      </p:pic>
      <p:pic>
        <p:nvPicPr>
          <p:cNvPr id="39946" name="Picture 10" descr="IMG_3032"/>
          <p:cNvPicPr>
            <a:picLocks noChangeAspect="1" noChangeArrowheads="1"/>
          </p:cNvPicPr>
          <p:nvPr/>
        </p:nvPicPr>
        <p:blipFill>
          <a:blip r:embed="rId6"/>
          <a:srcRect/>
          <a:stretch>
            <a:fillRect/>
          </a:stretch>
        </p:blipFill>
        <p:spPr bwMode="auto">
          <a:xfrm>
            <a:off x="4714876" y="3214686"/>
            <a:ext cx="1905000" cy="1428750"/>
          </a:xfrm>
          <a:prstGeom prst="rect">
            <a:avLst/>
          </a:prstGeom>
          <a:noFill/>
          <a:ln w="38100" cmpd="tri">
            <a:solidFill>
              <a:srgbClr val="00B050"/>
            </a:solidFill>
          </a:ln>
        </p:spPr>
      </p:pic>
      <p:pic>
        <p:nvPicPr>
          <p:cNvPr id="15362" name="Picture 2" descr="http://karpinsklib.ru/wp-content/uploads/2017/10/public-marshak-1081x721.jpg"/>
          <p:cNvPicPr>
            <a:picLocks noChangeAspect="1" noChangeArrowheads="1"/>
          </p:cNvPicPr>
          <p:nvPr/>
        </p:nvPicPr>
        <p:blipFill>
          <a:blip r:embed="rId7" cstate="print"/>
          <a:srcRect/>
          <a:stretch>
            <a:fillRect/>
          </a:stretch>
        </p:blipFill>
        <p:spPr bwMode="auto">
          <a:xfrm>
            <a:off x="5715008" y="4714884"/>
            <a:ext cx="2998347" cy="199982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28596" y="0"/>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sz="3100" dirty="0" smtClean="0">
                <a:solidFill>
                  <a:srgbClr val="0070C0"/>
                </a:solidFill>
                <a:latin typeface="Comic Sans MS" pitchFamily="66" charset="0"/>
              </a:rPr>
              <a:t>Проведение мероприятий по обеспечению безопасности детей и </a:t>
            </a:r>
            <a:r>
              <a:rPr lang="ru-RU" sz="3100" dirty="0" err="1" smtClean="0">
                <a:solidFill>
                  <a:srgbClr val="0070C0"/>
                </a:solidFill>
                <a:latin typeface="Comic Sans MS" pitchFamily="66" charset="0"/>
              </a:rPr>
              <a:t>укрепдению</a:t>
            </a:r>
            <a:r>
              <a:rPr lang="ru-RU" sz="3100" dirty="0" smtClean="0">
                <a:solidFill>
                  <a:srgbClr val="0070C0"/>
                </a:solidFill>
                <a:latin typeface="Comic Sans MS" pitchFamily="66" charset="0"/>
              </a:rPr>
              <a:t> правопорядка на водных объектах</a:t>
            </a:r>
            <a:endParaRPr lang="ru-RU" sz="3100" dirty="0"/>
          </a:p>
        </p:txBody>
      </p:sp>
      <p:sp>
        <p:nvSpPr>
          <p:cNvPr id="6" name="Содержимое 5"/>
          <p:cNvSpPr>
            <a:spLocks noGrp="1"/>
          </p:cNvSpPr>
          <p:nvPr>
            <p:ph sz="half" idx="2"/>
          </p:nvPr>
        </p:nvSpPr>
        <p:spPr>
          <a:xfrm>
            <a:off x="4714876" y="1928802"/>
            <a:ext cx="4038600" cy="4668839"/>
          </a:xfrm>
        </p:spPr>
        <p:txBody>
          <a:bodyPr>
            <a:normAutofit fontScale="40000" lnSpcReduction="20000"/>
          </a:bodyPr>
          <a:lstStyle/>
          <a:p>
            <a:pPr>
              <a:buNone/>
            </a:pPr>
            <a:r>
              <a:rPr lang="ru-RU" dirty="0" smtClean="0"/>
              <a:t>                В соответствии с решением комиссии по ГО и ПБ  </a:t>
            </a:r>
            <a:r>
              <a:rPr lang="ru-RU" dirty="0" err="1" smtClean="0"/>
              <a:t>Узловского</a:t>
            </a:r>
            <a:r>
              <a:rPr lang="ru-RU" dirty="0" smtClean="0"/>
              <a:t> района в МДОУ центре развития ребенка был составлен план мероприятий по обеспечению безопасности детей и укреплению правопорядка на водных объектах в осенне-зимний период.</a:t>
            </a:r>
          </a:p>
          <a:p>
            <a:pPr>
              <a:buNone/>
            </a:pPr>
            <a:r>
              <a:rPr lang="ru-RU" dirty="0" smtClean="0"/>
              <a:t>                Педагоги творчески подошли к планированию образовательного процесса. Были использованы разнообразные методы и приемы обучения детей, вся деятельность осуществлялась в тесном взаимодействии с родителями. В этот период в детском саду были проведены следующие мероприятия:</a:t>
            </a:r>
          </a:p>
          <a:p>
            <a:pPr>
              <a:buNone/>
            </a:pPr>
            <a:r>
              <a:rPr lang="ru-RU" dirty="0" smtClean="0"/>
              <a:t>                Круглый стол с воспитателями на тему «Проведение работы по обеспечению безопасности детей на водных объектах в зимний и межсезонный период».</a:t>
            </a:r>
          </a:p>
          <a:p>
            <a:pPr>
              <a:buNone/>
            </a:pPr>
            <a:r>
              <a:rPr lang="ru-RU" dirty="0" smtClean="0"/>
              <a:t>               Непосредственно образовательная деятельность с детьми средней, старшей и подготовительной групп «Осторожно: тонкий лед», «Правила безопасного поведения на льду водоёмов» (познавательное развитие).</a:t>
            </a:r>
          </a:p>
          <a:p>
            <a:pPr>
              <a:buNone/>
            </a:pPr>
            <a:r>
              <a:rPr lang="ru-RU" dirty="0" smtClean="0"/>
              <a:t>                Оформление наглядной агитации для родителей по правилам поведения на водоемах в зимний и межсезонный период.</a:t>
            </a:r>
          </a:p>
          <a:p>
            <a:pPr>
              <a:buNone/>
            </a:pPr>
            <a:r>
              <a:rPr lang="ru-RU" dirty="0" smtClean="0"/>
              <a:t>               Составление консультации для родителей «Тонкий лёд. Безопасность на воде в осенне-зимний период».</a:t>
            </a:r>
          </a:p>
          <a:p>
            <a:pPr>
              <a:buNone/>
            </a:pPr>
            <a:r>
              <a:rPr lang="ru-RU" dirty="0" smtClean="0"/>
              <a:t>                Изготовление памяток и размещение информации для родителей на сайте дошкольного учреждения о мерах безопасности на льду.</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0962" name="Picture 2" descr="IMG_3056"/>
          <p:cNvPicPr>
            <a:picLocks noChangeAspect="1" noChangeArrowheads="1"/>
          </p:cNvPicPr>
          <p:nvPr/>
        </p:nvPicPr>
        <p:blipFill>
          <a:blip r:embed="rId4"/>
          <a:srcRect/>
          <a:stretch>
            <a:fillRect/>
          </a:stretch>
        </p:blipFill>
        <p:spPr bwMode="auto">
          <a:xfrm>
            <a:off x="214282" y="1500174"/>
            <a:ext cx="1905000" cy="1428750"/>
          </a:xfrm>
          <a:prstGeom prst="rect">
            <a:avLst/>
          </a:prstGeom>
          <a:noFill/>
          <a:ln w="38100" cmpd="tri">
            <a:solidFill>
              <a:srgbClr val="00B050"/>
            </a:solidFill>
          </a:ln>
        </p:spPr>
      </p:pic>
      <p:pic>
        <p:nvPicPr>
          <p:cNvPr id="40964" name="Picture 4" descr="IMG_3049"/>
          <p:cNvPicPr>
            <a:picLocks noChangeAspect="1" noChangeArrowheads="1"/>
          </p:cNvPicPr>
          <p:nvPr/>
        </p:nvPicPr>
        <p:blipFill>
          <a:blip r:embed="rId5"/>
          <a:srcRect/>
          <a:stretch>
            <a:fillRect/>
          </a:stretch>
        </p:blipFill>
        <p:spPr bwMode="auto">
          <a:xfrm>
            <a:off x="2500298" y="2214554"/>
            <a:ext cx="1905000" cy="1428750"/>
          </a:xfrm>
          <a:prstGeom prst="rect">
            <a:avLst/>
          </a:prstGeom>
          <a:noFill/>
          <a:ln w="38100" cmpd="tri">
            <a:solidFill>
              <a:srgbClr val="00B050"/>
            </a:solidFill>
          </a:ln>
        </p:spPr>
      </p:pic>
      <p:pic>
        <p:nvPicPr>
          <p:cNvPr id="14338" name="Picture 2" descr="http://mchs.rutp.ru/pluginfile.php/132/mod_page/content/5/bvo-s-13-1.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2928934"/>
            <a:ext cx="2356112" cy="1785950"/>
          </a:xfrm>
          <a:prstGeom prst="rect">
            <a:avLst/>
          </a:prstGeom>
          <a:noFill/>
        </p:spPr>
      </p:pic>
      <p:pic>
        <p:nvPicPr>
          <p:cNvPr id="14340" name="Picture 4" descr="http://rozov.stepnoeadm.ru/wp-content/uploads/2018/11/bvo-d-10-2.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428860" y="3714752"/>
            <a:ext cx="2196623" cy="1643074"/>
          </a:xfrm>
          <a:prstGeom prst="rect">
            <a:avLst/>
          </a:prstGeom>
          <a:noFill/>
        </p:spPr>
      </p:pic>
      <p:pic>
        <p:nvPicPr>
          <p:cNvPr id="14342" name="Picture 6" descr="http://mchs.rutp.ru/pluginfile.php/187/mod_page/content/8/bvo-d-10-1.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0" y="4643446"/>
            <a:ext cx="2664401" cy="207170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1714480" y="285728"/>
            <a:ext cx="6000760" cy="1143000"/>
          </a:xfrm>
        </p:spPr>
        <p:txBody>
          <a:bodyPr>
            <a:normAutofit/>
          </a:bodyPr>
          <a:lstStyle/>
          <a:p>
            <a:r>
              <a:rPr lang="ru-RU" dirty="0" smtClean="0">
                <a:solidFill>
                  <a:srgbClr val="0070C0"/>
                </a:solidFill>
                <a:latin typeface="Comic Sans MS" pitchFamily="66" charset="0"/>
              </a:rPr>
              <a:t>Синичкин день</a:t>
            </a:r>
            <a:endParaRPr lang="ru-RU" dirty="0"/>
          </a:p>
        </p:txBody>
      </p:sp>
      <p:sp>
        <p:nvSpPr>
          <p:cNvPr id="6" name="Содержимое 5"/>
          <p:cNvSpPr>
            <a:spLocks noGrp="1"/>
          </p:cNvSpPr>
          <p:nvPr>
            <p:ph sz="half" idx="2"/>
          </p:nvPr>
        </p:nvSpPr>
        <p:spPr>
          <a:xfrm>
            <a:off x="4429124" y="2000240"/>
            <a:ext cx="4324352" cy="4597401"/>
          </a:xfrm>
        </p:spPr>
        <p:txBody>
          <a:bodyPr>
            <a:normAutofit fontScale="25000" lnSpcReduction="20000"/>
          </a:bodyPr>
          <a:lstStyle/>
          <a:p>
            <a:pPr>
              <a:buNone/>
            </a:pPr>
            <a:r>
              <a:rPr lang="ru-RU" dirty="0" smtClean="0"/>
              <a:t>                   </a:t>
            </a:r>
            <a:r>
              <a:rPr lang="ru-RU" sz="4400" dirty="0" smtClean="0"/>
              <a:t>Осень близится к своему завершению. Вот и наступил последний осенний месяц. С давних пор на Руси 12 ноября отмечался Синичкин день, т. е., день встречи зимующих птиц. Люди готовили кормушки, читали стихи про птиц, загадывали загадки, играли и просто любовались зимними птахами.</a:t>
            </a:r>
            <a:br>
              <a:rPr lang="ru-RU" sz="4400" dirty="0" smtClean="0"/>
            </a:br>
            <a:r>
              <a:rPr lang="ru-RU" sz="4400" dirty="0" smtClean="0"/>
              <a:t>     Синичкин день в России считается днем Зиновия Синичкина — покровителя птиц. По традиции в этот день люди вблизи своих домов развешивают кормушки, подкармливают птиц до самой весны.</a:t>
            </a:r>
            <a:br>
              <a:rPr lang="ru-RU" sz="4400" dirty="0" smtClean="0"/>
            </a:br>
            <a:r>
              <a:rPr lang="ru-RU" sz="4400" dirty="0" smtClean="0"/>
              <a:t>     Почему именно Синичкин день? Да потому что синица – для Руси божья птица. Раньше в старину на неё гадали: бросали крошки хлеба, кусочки сала и наблюдали: если синичка сначала станет клевать сало, то в доме будет вестись живность, если станет клевать крошки хлеба — то будет в доме достаток. В народе говорили «Невелика птичка синичка, а свой праздник знает».</a:t>
            </a:r>
            <a:br>
              <a:rPr lang="ru-RU" sz="4400" dirty="0" smtClean="0"/>
            </a:br>
            <a:r>
              <a:rPr lang="ru-RU" sz="4400" dirty="0" smtClean="0"/>
              <a:t>     Наши предки встречали его шумно и празднично; развешивали на ветвях деревьев любимое лакомство – сало; устраивали вечерки.</a:t>
            </a:r>
            <a:br>
              <a:rPr lang="ru-RU" sz="4400" dirty="0" smtClean="0"/>
            </a:br>
            <a:r>
              <a:rPr lang="ru-RU" sz="4400" dirty="0" smtClean="0"/>
              <a:t>     Не много </a:t>
            </a:r>
            <a:r>
              <a:rPr lang="ru-RU" sz="4400" dirty="0" err="1" smtClean="0"/>
              <a:t>зинька</a:t>
            </a:r>
            <a:r>
              <a:rPr lang="ru-RU" sz="4400" dirty="0" smtClean="0"/>
              <a:t> ест — пьет, а весело живет.</a:t>
            </a:r>
            <a:br>
              <a:rPr lang="ru-RU" sz="4400" dirty="0" smtClean="0"/>
            </a:br>
            <a:r>
              <a:rPr lang="ru-RU" sz="4400" dirty="0" smtClean="0"/>
              <a:t>     Уже несколько лет подряд этот день в нашей стране отмечают как «День встречи зимующих птиц», когда можно вывешивать кормушки и начинать подкормку пернатых. У нас такой обычай: как выпадет снежок, удобную кормушку повесить на сучок.</a:t>
            </a:r>
            <a:br>
              <a:rPr lang="ru-RU" sz="4400" dirty="0" smtClean="0"/>
            </a:br>
            <a:r>
              <a:rPr lang="ru-RU" sz="4400" dirty="0" smtClean="0"/>
              <a:t>      Этот праздник традиционно воспитанники нашего детского сада проводят совместно с воспитателями, которые рассказывают ребятам о птицах, которые прилетают зимовать: синицы, щеглы, снегири,  свиристели. Из рассказов педагогов, дети узнали о том, как заботиться о пернатых друзьях, которые нуждаются в помощи. Ребята  приготовили угощения  для гостей «Птичьих столовых», а затем на прогулке покормили и понаблюдали за гостями, прилетающими в столовую. Как замечательно и полезно прошло время! </a:t>
            </a:r>
            <a:endParaRPr lang="ru-RU" sz="44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1986" name="Picture 2" descr="IMG_3072"/>
          <p:cNvPicPr>
            <a:picLocks noChangeAspect="1" noChangeArrowheads="1"/>
          </p:cNvPicPr>
          <p:nvPr/>
        </p:nvPicPr>
        <p:blipFill>
          <a:blip r:embed="rId4"/>
          <a:srcRect/>
          <a:stretch>
            <a:fillRect/>
          </a:stretch>
        </p:blipFill>
        <p:spPr bwMode="auto">
          <a:xfrm>
            <a:off x="285720" y="357166"/>
            <a:ext cx="1905000" cy="1428750"/>
          </a:xfrm>
          <a:prstGeom prst="rect">
            <a:avLst/>
          </a:prstGeom>
          <a:noFill/>
          <a:ln w="38100" cmpd="tri">
            <a:solidFill>
              <a:srgbClr val="00B050"/>
            </a:solidFill>
          </a:ln>
        </p:spPr>
      </p:pic>
      <p:pic>
        <p:nvPicPr>
          <p:cNvPr id="41988" name="Picture 4" descr="IMG_3075"/>
          <p:cNvPicPr>
            <a:picLocks noChangeAspect="1" noChangeArrowheads="1"/>
          </p:cNvPicPr>
          <p:nvPr/>
        </p:nvPicPr>
        <p:blipFill>
          <a:blip r:embed="rId5"/>
          <a:srcRect/>
          <a:stretch>
            <a:fillRect/>
          </a:stretch>
        </p:blipFill>
        <p:spPr bwMode="auto">
          <a:xfrm>
            <a:off x="2428860" y="1571612"/>
            <a:ext cx="1905000" cy="1428750"/>
          </a:xfrm>
          <a:prstGeom prst="rect">
            <a:avLst/>
          </a:prstGeom>
          <a:noFill/>
          <a:ln w="38100" cmpd="tri">
            <a:solidFill>
              <a:srgbClr val="00B050"/>
            </a:solidFill>
          </a:ln>
        </p:spPr>
      </p:pic>
      <p:pic>
        <p:nvPicPr>
          <p:cNvPr id="13314" name="Picture 2" descr="http://itd2.mycdn.me/image?id=861985426315&amp;t=20&amp;plc=WEB&amp;tkn=*jLniM4_XKffv5y7wTS8I0y93izk"/>
          <p:cNvPicPr>
            <a:picLocks noChangeAspect="1" noChangeArrowheads="1"/>
          </p:cNvPicPr>
          <p:nvPr/>
        </p:nvPicPr>
        <p:blipFill>
          <a:blip r:embed="rId6"/>
          <a:srcRect/>
          <a:stretch>
            <a:fillRect/>
          </a:stretch>
        </p:blipFill>
        <p:spPr bwMode="auto">
          <a:xfrm>
            <a:off x="285720" y="3286124"/>
            <a:ext cx="4171837" cy="328612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Autofit/>
          </a:bodyPr>
          <a:lstStyle/>
          <a:p>
            <a:r>
              <a:rPr lang="ru-RU" sz="3600" dirty="0" smtClean="0">
                <a:solidFill>
                  <a:srgbClr val="0070C0"/>
                </a:solidFill>
                <a:latin typeface="Comic Sans MS" pitchFamily="66" charset="0"/>
              </a:rPr>
              <a:t>Мир похож на большой круг, если рядом с тобой друг!</a:t>
            </a:r>
            <a:endParaRPr lang="ru-RU" sz="3600" dirty="0"/>
          </a:p>
        </p:txBody>
      </p:sp>
      <p:sp>
        <p:nvSpPr>
          <p:cNvPr id="6" name="Содержимое 5"/>
          <p:cNvSpPr>
            <a:spLocks noGrp="1"/>
          </p:cNvSpPr>
          <p:nvPr>
            <p:ph sz="half" idx="2"/>
          </p:nvPr>
        </p:nvSpPr>
        <p:spPr>
          <a:xfrm>
            <a:off x="3929058" y="2000240"/>
            <a:ext cx="4824418" cy="4597401"/>
          </a:xfrm>
        </p:spPr>
        <p:txBody>
          <a:bodyPr>
            <a:noAutofit/>
          </a:bodyPr>
          <a:lstStyle/>
          <a:p>
            <a:pPr>
              <a:buNone/>
            </a:pPr>
            <a:r>
              <a:rPr lang="ru-RU" sz="800" dirty="0" smtClean="0"/>
              <a:t>                      В последнее время часто возникают дискуссии о толерантном мире, так называемом мире без насилия и жестокости, в котором главной ценностью является  человеческая личность. Мировая общественность выбрала толерантность основополагающим принципом морали, т.к. мир зачастую жесток, жестокими могут стать и дети. Именно в дошкольном возрасте закладывается фундамент для дальнейшего развития личности ребёнка, происходит формирование у детей навыков уважительного и доброжелательного поведения.</a:t>
            </a:r>
          </a:p>
          <a:p>
            <a:pPr>
              <a:buNone/>
            </a:pPr>
            <a:r>
              <a:rPr lang="ru-RU" sz="800" dirty="0" smtClean="0"/>
              <a:t>                      Психолого-педагогическая задача состоит в том, чтобы из  стен ДОУ вышли воспитанники не только с багажом знаний, но и самостоятельные личности, умеющие сочувствовать, прощать, понимать других людей.</a:t>
            </a:r>
          </a:p>
          <a:p>
            <a:pPr>
              <a:buNone/>
            </a:pPr>
            <a:r>
              <a:rPr lang="ru-RU" sz="800" dirty="0" smtClean="0"/>
              <a:t>                      Сегодня, 16 ноября в  Международный  день  толерантности   в  нашем саду  прошло «Радужное путешествие по стране Толерантности»  под  девизом «Все мы разные, но мы равны».</a:t>
            </a:r>
          </a:p>
          <a:p>
            <a:pPr>
              <a:buNone/>
            </a:pPr>
            <a:r>
              <a:rPr lang="ru-RU" sz="800" dirty="0" smtClean="0"/>
              <a:t>                      Первым  и  главным стал  город Доброты.  На улице </a:t>
            </a:r>
            <a:r>
              <a:rPr lang="ru-RU" sz="800" dirty="0" err="1" smtClean="0"/>
              <a:t>Мультдобряндии</a:t>
            </a:r>
            <a:r>
              <a:rPr lang="ru-RU" sz="800" dirty="0" smtClean="0"/>
              <a:t> знакомые и любимые детям персонажи мультфильмов  показали, как важны в жизни каждого человека такие качества как доброта, милосердие, добросердечность.</a:t>
            </a:r>
          </a:p>
          <a:p>
            <a:pPr>
              <a:buNone/>
            </a:pPr>
            <a:r>
              <a:rPr lang="ru-RU" sz="800" dirty="0" smtClean="0"/>
              <a:t>                       В игре  «Улица Добра» ребёнок  проходил между  детей, а  ребята пожимали ему руки, обнимали, по доброму похлопывали  по спине, одновременно произнося слова похвалы, симпатии и  поощрения. В конце игры он заряжался позитивом, радостью, весельем.</a:t>
            </a:r>
          </a:p>
          <a:p>
            <a:pPr>
              <a:buNone/>
            </a:pPr>
            <a:r>
              <a:rPr lang="ru-RU" sz="800" dirty="0" smtClean="0"/>
              <a:t>                      Следующим городом оказался город Дружбы. Дошкольники познакомились с приветствиями в разных странах, сами попробовали поздороваться друг с  другом на разных языках  с  использованием  разных жестов. Все жители города Дружбы  играли  в игры  разных народов («Золотые ворота» - русская народная игра, «Отдай платочек» - азербайджанская народная игра, «Сторож» - эстонская народная игра, «</a:t>
            </a:r>
            <a:r>
              <a:rPr lang="ru-RU" sz="800" dirty="0" err="1" smtClean="0"/>
              <a:t>Перепёлочка</a:t>
            </a:r>
            <a:r>
              <a:rPr lang="ru-RU" sz="800" dirty="0" smtClean="0"/>
              <a:t>» - украинская народная игра, «Спутанные кони» - татарская народная игра). В них  обращалось внимание на отношения друг к другу, на то,  что игра объединяет нас, а дружба помогает доверять и верить людям.</a:t>
            </a:r>
          </a:p>
          <a:p>
            <a:pPr>
              <a:buNone/>
            </a:pPr>
            <a:r>
              <a:rPr lang="ru-RU" sz="800" dirty="0" smtClean="0"/>
              <a:t>                       В городе Отзывчивости, нужно было найти хорошие качества в себе и  в других детях. В психологическом упражнении  «Домино» ребята нашли много положительных черт друг в друге.</a:t>
            </a:r>
          </a:p>
          <a:p>
            <a:pPr>
              <a:buNone/>
            </a:pPr>
            <a:r>
              <a:rPr lang="ru-RU" sz="800" dirty="0" smtClean="0"/>
              <a:t>                     В игре-ассоциации «Грецкий орех»  дети обратили внимание на то, что все орехи очень похожи, но  присмотревшись  можно заметить, что они очень разные и  невозможно перепутать свой орех с другими. Так и люди: все очень разные, запоминающиеся, у каждого свои индивидуальные черточки, «неровности», своя красота и привлекательность. Нужно только ее почувствовать и понять.</a:t>
            </a:r>
          </a:p>
          <a:p>
            <a:pPr>
              <a:buNone/>
            </a:pPr>
            <a:r>
              <a:rPr lang="ru-RU" sz="800" dirty="0" smtClean="0"/>
              <a:t>                       В конце путешествия детей наградили «Дипломом за умение дружить».</a:t>
            </a:r>
          </a:p>
          <a:p>
            <a:pPr>
              <a:buNone/>
            </a:pPr>
            <a:r>
              <a:rPr lang="ru-RU" sz="800" dirty="0" smtClean="0"/>
              <a:t>                       Педагог-психолог  старалась  донести  до ребят, что надо относиться к людям так, как ты хочешь, чтобы относились к тебе, стараться   помогать людям, уважать и понимать друг друга. Пусть наш город и наша Россия всегда будут городами толерантности для всех жителей большой планеты Земля.</a:t>
            </a:r>
            <a:endParaRPr lang="ru-RU" sz="8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3010" name="Picture 2" descr="IMG_3218"/>
          <p:cNvPicPr>
            <a:picLocks noChangeAspect="1" noChangeArrowheads="1"/>
          </p:cNvPicPr>
          <p:nvPr/>
        </p:nvPicPr>
        <p:blipFill>
          <a:blip r:embed="rId4"/>
          <a:srcRect/>
          <a:stretch>
            <a:fillRect/>
          </a:stretch>
        </p:blipFill>
        <p:spPr bwMode="auto">
          <a:xfrm>
            <a:off x="285720" y="1500174"/>
            <a:ext cx="1905000" cy="1428750"/>
          </a:xfrm>
          <a:prstGeom prst="rect">
            <a:avLst/>
          </a:prstGeom>
          <a:noFill/>
          <a:ln w="38100" cmpd="tri">
            <a:solidFill>
              <a:srgbClr val="00B050"/>
            </a:solidFill>
          </a:ln>
        </p:spPr>
      </p:pic>
      <p:pic>
        <p:nvPicPr>
          <p:cNvPr id="43012" name="Picture 4" descr="IMG_3239"/>
          <p:cNvPicPr>
            <a:picLocks noChangeAspect="1" noChangeArrowheads="1"/>
          </p:cNvPicPr>
          <p:nvPr/>
        </p:nvPicPr>
        <p:blipFill>
          <a:blip r:embed="rId5"/>
          <a:srcRect/>
          <a:stretch>
            <a:fillRect/>
          </a:stretch>
        </p:blipFill>
        <p:spPr bwMode="auto">
          <a:xfrm>
            <a:off x="2071670" y="2357430"/>
            <a:ext cx="1905000" cy="1428750"/>
          </a:xfrm>
          <a:prstGeom prst="rect">
            <a:avLst/>
          </a:prstGeom>
          <a:noFill/>
          <a:ln w="38100" cmpd="tri">
            <a:solidFill>
              <a:srgbClr val="00B050"/>
            </a:solidFill>
          </a:ln>
        </p:spPr>
      </p:pic>
      <p:pic>
        <p:nvPicPr>
          <p:cNvPr id="12290" name="Picture 2" descr="http://sadik130.ru/images/Dokumenty/Izobrajeniya/%D0%B2%D0%B0%D1%8B.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 y="3551648"/>
            <a:ext cx="3143239" cy="330635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Чтоб здоровым оставаться, надо спортом заниматься</a:t>
            </a:r>
            <a:endParaRPr lang="ru-RU" dirty="0"/>
          </a:p>
        </p:txBody>
      </p:sp>
      <p:sp>
        <p:nvSpPr>
          <p:cNvPr id="6" name="Содержимое 5"/>
          <p:cNvSpPr>
            <a:spLocks noGrp="1"/>
          </p:cNvSpPr>
          <p:nvPr>
            <p:ph sz="half" idx="2"/>
          </p:nvPr>
        </p:nvSpPr>
        <p:spPr>
          <a:xfrm>
            <a:off x="214282" y="1571612"/>
            <a:ext cx="4252914" cy="5072098"/>
          </a:xfrm>
        </p:spPr>
        <p:txBody>
          <a:bodyPr>
            <a:normAutofit fontScale="32500" lnSpcReduction="20000"/>
          </a:bodyPr>
          <a:lstStyle/>
          <a:p>
            <a:pPr>
              <a:buNone/>
            </a:pPr>
            <a:r>
              <a:rPr lang="ru-RU" dirty="0" smtClean="0"/>
              <a:t>                   19 ноября в средней группе  детского сада № 14 прошел спортивный праздник под  девизом «Чтоб здоровым оставаться, надо спортом заниматься!» В эстафетных соревнованиях участвовали две команды: команда «Рыбки» и команда «Бабочки». Перед началом соревнований дети вместе с инструктором по физической культуре и воспитателем провели веселую музыкальную разминку,  потренировали  свое мышление  и логику, отгадывая загадки на спортивную тему.  Боевой дух,  активные движения, веселое настроение, задорная музыка создали замечательные предпосылки для проведения эстафет.</a:t>
            </a:r>
          </a:p>
          <a:p>
            <a:pPr>
              <a:buNone/>
            </a:pPr>
            <a:r>
              <a:rPr lang="ru-RU" dirty="0" smtClean="0"/>
              <a:t>                    В первой эстафете «Извилистый бег» ребята обегали «змейкой»  набивные мячи, закрепляли правило передачи эстафеты следующему игроку, коснувшись его по плечу.</a:t>
            </a:r>
          </a:p>
          <a:p>
            <a:pPr>
              <a:buNone/>
            </a:pPr>
            <a:r>
              <a:rPr lang="ru-RU" dirty="0" smtClean="0"/>
              <a:t>                    В эстафете «Пробеги, не урони!» дети учились не только быстро выполнять упражнение, но и двигаться в паре, зажав большой мяч между собой. Координация, внимание, взаимовыручка помогали участникам быстро справляться со сложным упражнением.</a:t>
            </a:r>
          </a:p>
          <a:p>
            <a:pPr>
              <a:buNone/>
            </a:pPr>
            <a:r>
              <a:rPr lang="ru-RU" dirty="0" smtClean="0"/>
              <a:t>                    В следующей эстафете «Бег с мячами» дети старались быстро и ловко пронести в руках сразу три мяча и не уронить их. Еще труднее было передать  мячи следующему участнику. Ребята оказались ловкими, быстрыми, внимательными и почти не теряли мячи из  рук.</a:t>
            </a:r>
          </a:p>
          <a:p>
            <a:pPr>
              <a:buNone/>
            </a:pPr>
            <a:r>
              <a:rPr lang="ru-RU" dirty="0" smtClean="0"/>
              <a:t>                     В эстафете «Посадка картофеля» детям нужно было правильно распределить работу в огороде. Одни участники «сажали картофель в лунки», другие «собирали урожай». Быстрота, ловкость и внимание помогли ребятам легко справиться с этим соревнованием.</a:t>
            </a:r>
          </a:p>
          <a:p>
            <a:pPr>
              <a:buNone/>
            </a:pPr>
            <a:r>
              <a:rPr lang="ru-RU" dirty="0" smtClean="0"/>
              <a:t>                     Последняя эстафета была с обручем. Нужно было добежать до обруча, продеть его через себя, вернуться обратно, передать эстафету следующему игроку. Дети хорошо справились с этим заданием.</a:t>
            </a:r>
          </a:p>
          <a:p>
            <a:pPr>
              <a:buNone/>
            </a:pPr>
            <a:r>
              <a:rPr lang="ru-RU" dirty="0" smtClean="0"/>
              <a:t>                    Чтобы отдохнуть от активного движения в эстафетах ребятам предложили поиграть в игру «Да, Нет» со стихами   о пользе и вреде питания. Дружно, весело дети отвечали на вопросы воспитателя. Затем ребята в шапочках овощей (морковь, лук, помидор, капуста, салат)  прочитали стихи о пользе питания овощами.</a:t>
            </a:r>
          </a:p>
          <a:p>
            <a:pPr>
              <a:buNone/>
            </a:pPr>
            <a:r>
              <a:rPr lang="ru-RU" dirty="0" smtClean="0"/>
              <a:t>                    С энтузиазмом, хорошим настроением, улыбками завершился праздник кругом почета под спортивный марш. В заключении праздника ребята сделали вывод , что занятия спортом укрепляют здоровье и создают заряд хорошего настроения.</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4034" name="Picture 2" descr="IMG_3249"/>
          <p:cNvPicPr>
            <a:picLocks noChangeAspect="1" noChangeArrowheads="1"/>
          </p:cNvPicPr>
          <p:nvPr/>
        </p:nvPicPr>
        <p:blipFill>
          <a:blip r:embed="rId4"/>
          <a:srcRect/>
          <a:stretch>
            <a:fillRect/>
          </a:stretch>
        </p:blipFill>
        <p:spPr bwMode="auto">
          <a:xfrm>
            <a:off x="4572000" y="1500174"/>
            <a:ext cx="1905000" cy="1428750"/>
          </a:xfrm>
          <a:prstGeom prst="rect">
            <a:avLst/>
          </a:prstGeom>
          <a:noFill/>
          <a:ln w="38100" cmpd="tri">
            <a:solidFill>
              <a:srgbClr val="00B050"/>
            </a:solidFill>
          </a:ln>
        </p:spPr>
      </p:pic>
      <p:pic>
        <p:nvPicPr>
          <p:cNvPr id="44036" name="Picture 4" descr="IMG_3257"/>
          <p:cNvPicPr>
            <a:picLocks noChangeAspect="1" noChangeArrowheads="1"/>
          </p:cNvPicPr>
          <p:nvPr/>
        </p:nvPicPr>
        <p:blipFill>
          <a:blip r:embed="rId5"/>
          <a:srcRect/>
          <a:stretch>
            <a:fillRect/>
          </a:stretch>
        </p:blipFill>
        <p:spPr bwMode="auto">
          <a:xfrm>
            <a:off x="6786578" y="2143116"/>
            <a:ext cx="1905000" cy="1428750"/>
          </a:xfrm>
          <a:prstGeom prst="rect">
            <a:avLst/>
          </a:prstGeom>
          <a:noFill/>
          <a:ln w="38100" cmpd="tri">
            <a:solidFill>
              <a:srgbClr val="00B050"/>
            </a:solidFill>
          </a:ln>
        </p:spPr>
      </p:pic>
      <p:pic>
        <p:nvPicPr>
          <p:cNvPr id="11266" name="Picture 2" descr="https://dsgeolog.klgd.prosadiki.ru/media/2018/11/30/1209824007/1482471829_qkos6c9jj-4.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14876" y="3714752"/>
            <a:ext cx="4348981" cy="192518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Мастер-класс по </a:t>
            </a:r>
            <a:r>
              <a:rPr lang="ru-RU" dirty="0" err="1" smtClean="0">
                <a:solidFill>
                  <a:srgbClr val="0070C0"/>
                </a:solidFill>
                <a:latin typeface="Comic Sans MS" pitchFamily="66" charset="0"/>
              </a:rPr>
              <a:t>тестопластике</a:t>
            </a:r>
            <a:r>
              <a:rPr lang="ru-RU" dirty="0" smtClean="0">
                <a:solidFill>
                  <a:srgbClr val="0070C0"/>
                </a:solidFill>
                <a:latin typeface="Comic Sans MS" pitchFamily="66" charset="0"/>
              </a:rPr>
              <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14282" y="1214422"/>
            <a:ext cx="4252914" cy="5500726"/>
          </a:xfrm>
        </p:spPr>
        <p:txBody>
          <a:bodyPr>
            <a:normAutofit fontScale="47500" lnSpcReduction="20000"/>
          </a:bodyPr>
          <a:lstStyle/>
          <a:p>
            <a:pPr>
              <a:buNone/>
            </a:pPr>
            <a:r>
              <a:rPr lang="ru-RU" dirty="0" smtClean="0"/>
              <a:t>              Все родители хотят видеть своего ребенка здоровым, счастливым, активным, умным и делают для этого все необходимое. Уровень развития достижения ребенка определяет уровень его физического и психического развития. Чем выше его двигательная активность, тем он лучше развивается. Мы остановимся на мелкой моторике - выполнении мелких точечных движений кистями и пальцами рук и ног. Сведения о мире мы получаем именно через руки, через наш рабочий орган, с помощью которого мы исследуем, творим, строим. Поэтому </a:t>
            </a:r>
            <a:r>
              <a:rPr lang="ru-RU" dirty="0" err="1" smtClean="0"/>
              <a:t>тестопластика</a:t>
            </a:r>
            <a:r>
              <a:rPr lang="ru-RU" dirty="0" smtClean="0"/>
              <a:t> - одно из полезнейших занятий для ребенка. Занятия </a:t>
            </a:r>
            <a:r>
              <a:rPr lang="ru-RU" dirty="0" err="1" smtClean="0"/>
              <a:t>тестопластикой</a:t>
            </a:r>
            <a:r>
              <a:rPr lang="ru-RU" dirty="0" smtClean="0"/>
              <a:t> формируют умение видеть основные формы предметов, помогают синхронизировать работу обеих рук. </a:t>
            </a:r>
            <a:r>
              <a:rPr lang="ru-RU" dirty="0" err="1" smtClean="0"/>
              <a:t>Тестопластика</a:t>
            </a:r>
            <a:r>
              <a:rPr lang="ru-RU" dirty="0" smtClean="0"/>
              <a:t> сегодня актуальна, так как развивает мелкую моторику рук, что способствует развитию речи.</a:t>
            </a:r>
            <a:br>
              <a:rPr lang="ru-RU" dirty="0" smtClean="0"/>
            </a:br>
            <a:r>
              <a:rPr lang="ru-RU" dirty="0" smtClean="0"/>
              <a:t>     В нашем детском саду прошли занятия мастер-класса по </a:t>
            </a:r>
            <a:r>
              <a:rPr lang="ru-RU" dirty="0" err="1" smtClean="0"/>
              <a:t>тестопластике</a:t>
            </a:r>
            <a:r>
              <a:rPr lang="ru-RU" dirty="0" smtClean="0"/>
              <a:t>, которые провела среди педагогов воспитатель подготовительной группы и руководитель кружка по </a:t>
            </a:r>
            <a:r>
              <a:rPr lang="ru-RU" dirty="0" err="1" smtClean="0"/>
              <a:t>тестопластике</a:t>
            </a:r>
            <a:r>
              <a:rPr lang="ru-RU" dirty="0" smtClean="0"/>
              <a:t>.</a:t>
            </a:r>
            <a:br>
              <a:rPr lang="ru-RU" dirty="0" smtClean="0"/>
            </a:br>
            <a:r>
              <a:rPr lang="ru-RU" dirty="0" smtClean="0"/>
              <a:t>     Педагоги учились готовить соленое тесто. окрашивать его в разные цвета, учились приемам изготовления изделий из теста. В конце занятия прошел конкурс автопортретов педагогов. который завершился массой положительных эмоций.</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5058" name="Picture 2" descr="IMG_3124"/>
          <p:cNvPicPr>
            <a:picLocks noChangeAspect="1" noChangeArrowheads="1"/>
          </p:cNvPicPr>
          <p:nvPr/>
        </p:nvPicPr>
        <p:blipFill>
          <a:blip r:embed="rId4"/>
          <a:srcRect/>
          <a:stretch>
            <a:fillRect/>
          </a:stretch>
        </p:blipFill>
        <p:spPr bwMode="auto">
          <a:xfrm>
            <a:off x="4572000" y="1285860"/>
            <a:ext cx="1905000" cy="1428750"/>
          </a:xfrm>
          <a:prstGeom prst="rect">
            <a:avLst/>
          </a:prstGeom>
          <a:noFill/>
          <a:ln w="38100" cmpd="tri">
            <a:solidFill>
              <a:srgbClr val="00B050"/>
            </a:solidFill>
          </a:ln>
        </p:spPr>
      </p:pic>
      <p:pic>
        <p:nvPicPr>
          <p:cNvPr id="45060" name="Picture 4" descr="IMG_3137"/>
          <p:cNvPicPr>
            <a:picLocks noChangeAspect="1" noChangeArrowheads="1"/>
          </p:cNvPicPr>
          <p:nvPr/>
        </p:nvPicPr>
        <p:blipFill>
          <a:blip r:embed="rId5"/>
          <a:srcRect/>
          <a:stretch>
            <a:fillRect/>
          </a:stretch>
        </p:blipFill>
        <p:spPr bwMode="auto">
          <a:xfrm>
            <a:off x="6643702" y="2071678"/>
            <a:ext cx="1905000" cy="1428750"/>
          </a:xfrm>
          <a:prstGeom prst="rect">
            <a:avLst/>
          </a:prstGeom>
          <a:noFill/>
          <a:ln w="38100" cmpd="tri">
            <a:solidFill>
              <a:srgbClr val="00B050"/>
            </a:solidFill>
          </a:ln>
        </p:spPr>
      </p:pic>
      <p:pic>
        <p:nvPicPr>
          <p:cNvPr id="10242" name="Picture 2" descr="https://molds39.edumsko.ru/uploads/2300/2290/section/141638/Kruzhki/i.jpg?1514143442980"/>
          <p:cNvPicPr>
            <a:picLocks noChangeAspect="1" noChangeArrowheads="1"/>
          </p:cNvPicPr>
          <p:nvPr/>
        </p:nvPicPr>
        <p:blipFill>
          <a:blip r:embed="rId6"/>
          <a:srcRect/>
          <a:stretch>
            <a:fillRect/>
          </a:stretch>
        </p:blipFill>
        <p:spPr bwMode="auto">
          <a:xfrm>
            <a:off x="5572132" y="3643314"/>
            <a:ext cx="3437617" cy="2286016"/>
          </a:xfrm>
          <a:prstGeom prst="rect">
            <a:avLst/>
          </a:prstGeom>
          <a:ln>
            <a:noFill/>
          </a:ln>
          <a:effectLst>
            <a:softEdge rad="112500"/>
          </a:effectLst>
        </p:spPr>
      </p:pic>
      <p:pic>
        <p:nvPicPr>
          <p:cNvPr id="10244" name="Picture 4" descr="http://cdn01.ru/files/users/images/15/14/1514e2d81ba2e91211bf20beb70f763c.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3500430" y="4848215"/>
            <a:ext cx="2765759" cy="200978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dirty="0" smtClean="0">
                <a:solidFill>
                  <a:srgbClr val="0070C0"/>
                </a:solidFill>
                <a:latin typeface="Comic Sans MS" pitchFamily="66" charset="0"/>
              </a:rPr>
              <a:t>КВН по экологии с родителями</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14282" y="1571612"/>
            <a:ext cx="4252914" cy="5072098"/>
          </a:xfrm>
        </p:spPr>
        <p:txBody>
          <a:bodyPr>
            <a:normAutofit fontScale="40000" lnSpcReduction="20000"/>
          </a:bodyPr>
          <a:lstStyle/>
          <a:p>
            <a:pPr>
              <a:buNone/>
            </a:pPr>
            <a:r>
              <a:rPr lang="ru-RU" dirty="0" smtClean="0"/>
              <a:t>               В нашем дошкольном учреждении стало традицией проводить совместные мероприятия  детей и родителей. Одной из интересных форм – проведение </a:t>
            </a:r>
            <a:r>
              <a:rPr lang="ru-RU" dirty="0" err="1" smtClean="0"/>
              <a:t>КВНов</a:t>
            </a:r>
            <a:r>
              <a:rPr lang="ru-RU" dirty="0" smtClean="0"/>
              <a:t>.</a:t>
            </a:r>
          </a:p>
          <a:p>
            <a:pPr>
              <a:buNone/>
            </a:pPr>
            <a:r>
              <a:rPr lang="ru-RU" dirty="0" smtClean="0"/>
              <a:t>                В </a:t>
            </a:r>
            <a:r>
              <a:rPr lang="ru-RU" dirty="0" err="1" smtClean="0"/>
              <a:t>КВНе</a:t>
            </a:r>
            <a:r>
              <a:rPr lang="ru-RU" dirty="0" smtClean="0"/>
              <a:t>  приняли участие две команды. Команда детей "Мотыльки" и команда их родителей "</a:t>
            </a:r>
            <a:r>
              <a:rPr lang="ru-RU" dirty="0" err="1" smtClean="0"/>
              <a:t>Лесовички</a:t>
            </a:r>
            <a:r>
              <a:rPr lang="ru-RU" dirty="0" smtClean="0"/>
              <a:t>". Родители соревновались со своими детьми. Главной задачей этого </a:t>
            </a:r>
            <a:r>
              <a:rPr lang="ru-RU" dirty="0" err="1" smtClean="0"/>
              <a:t>КВНа</a:t>
            </a:r>
            <a:r>
              <a:rPr lang="ru-RU" dirty="0" smtClean="0"/>
              <a:t> было формирование глубоких и доверительных отношений детей и родителей в процессе совместной познавательно - </a:t>
            </a:r>
            <a:r>
              <a:rPr lang="ru-RU" b="1" dirty="0" smtClean="0"/>
              <a:t>экологической деятельности</a:t>
            </a:r>
            <a:r>
              <a:rPr lang="ru-RU" dirty="0" smtClean="0"/>
              <a:t>, закрепление знаний о родной природе.</a:t>
            </a:r>
          </a:p>
          <a:p>
            <a:pPr>
              <a:buNone/>
            </a:pPr>
            <a:r>
              <a:rPr lang="ru-RU" dirty="0" smtClean="0"/>
              <a:t>                КВН проходил в зале, оформленном в соответствии с темой проводимого мероприятия. Болельщики поддерживали соревнующиеся команды бурными аплодисментами.</a:t>
            </a:r>
          </a:p>
          <a:p>
            <a:pPr>
              <a:buNone/>
            </a:pPr>
            <a:r>
              <a:rPr lang="ru-RU" dirty="0" smtClean="0"/>
              <a:t>                Перед началом раундов капитаны: Артем Щербаков и папа Новикова Артема Илья Александрович  представили девизы своих команд.</a:t>
            </a:r>
          </a:p>
          <a:p>
            <a:pPr>
              <a:buNone/>
            </a:pPr>
            <a:r>
              <a:rPr lang="ru-RU" dirty="0" smtClean="0"/>
              <a:t>               Во всех конкурсах    чувствовался доброжелательный психологический настрой, создаваемый ведущей </a:t>
            </a:r>
            <a:r>
              <a:rPr lang="ru-RU" dirty="0" err="1" smtClean="0"/>
              <a:t>Мызниковой</a:t>
            </a:r>
            <a:r>
              <a:rPr lang="ru-RU" dirty="0" smtClean="0"/>
              <a:t> Людмилой Дмитриевной и прекрасной Феей  Природы </a:t>
            </a:r>
            <a:r>
              <a:rPr lang="ru-RU" dirty="0" err="1" smtClean="0"/>
              <a:t>Бармашовой</a:t>
            </a:r>
            <a:r>
              <a:rPr lang="ru-RU" dirty="0" smtClean="0"/>
              <a:t> Еленой Викторовной.</a:t>
            </a:r>
          </a:p>
          <a:p>
            <a:pPr>
              <a:buNone/>
            </a:pPr>
            <a:r>
              <a:rPr lang="ru-RU" dirty="0" smtClean="0"/>
              <a:t>               Игроки приложили максимум стараний, знаний и умений по экологическому воспитанию: это знания о природе, ее явлениях, жизни диких животных, птиц, насекомых и т.д. Информация, полученная детьми на этом мероприятии, очень актуальна и полезна. Жюри строго оценило ответы команд. Только в одном конкурсе победа была на стороне родителей «Изготовим кормушку для птиц», в остальных конкурсах преимущество было на стороне детей. В итоге 19 баллов у детей, 16 баллов у родителей.</a:t>
            </a:r>
          </a:p>
          <a:p>
            <a:pPr>
              <a:buNone/>
            </a:pPr>
            <a:r>
              <a:rPr lang="ru-RU" dirty="0" smtClean="0"/>
              <a:t>                Сколько было счастья и  радости на лицах у детей. И как довольны и горды родители за своих талантливых ребят. Награды по праву принадлежат наши детям.</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6082" name="Picture 2" descr="IMG_3200"/>
          <p:cNvPicPr>
            <a:picLocks noChangeAspect="1" noChangeArrowheads="1"/>
          </p:cNvPicPr>
          <p:nvPr/>
        </p:nvPicPr>
        <p:blipFill>
          <a:blip r:embed="rId4"/>
          <a:srcRect/>
          <a:stretch>
            <a:fillRect/>
          </a:stretch>
        </p:blipFill>
        <p:spPr bwMode="auto">
          <a:xfrm>
            <a:off x="4714876" y="1571612"/>
            <a:ext cx="1905000" cy="1428750"/>
          </a:xfrm>
          <a:prstGeom prst="rect">
            <a:avLst/>
          </a:prstGeom>
          <a:noFill/>
          <a:ln w="38100" cmpd="tri">
            <a:solidFill>
              <a:srgbClr val="00B050"/>
            </a:solidFill>
          </a:ln>
        </p:spPr>
      </p:pic>
      <p:pic>
        <p:nvPicPr>
          <p:cNvPr id="46084" name="Picture 4" descr="IMG_3204"/>
          <p:cNvPicPr>
            <a:picLocks noChangeAspect="1" noChangeArrowheads="1"/>
          </p:cNvPicPr>
          <p:nvPr/>
        </p:nvPicPr>
        <p:blipFill>
          <a:blip r:embed="rId5"/>
          <a:srcRect/>
          <a:stretch>
            <a:fillRect/>
          </a:stretch>
        </p:blipFill>
        <p:spPr bwMode="auto">
          <a:xfrm>
            <a:off x="6929454" y="2285992"/>
            <a:ext cx="1905000" cy="1428750"/>
          </a:xfrm>
          <a:prstGeom prst="rect">
            <a:avLst/>
          </a:prstGeom>
          <a:noFill/>
          <a:ln w="38100" cmpd="tri">
            <a:solidFill>
              <a:srgbClr val="00B050"/>
            </a:solidFill>
          </a:ln>
        </p:spPr>
      </p:pic>
      <p:pic>
        <p:nvPicPr>
          <p:cNvPr id="9218" name="Picture 2" descr="http://dodunat.tar.obr55.ru/files/2018/12/s515491_0_2.pn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643438" y="3214686"/>
            <a:ext cx="2543175" cy="2428875"/>
          </a:xfrm>
          <a:prstGeom prst="rect">
            <a:avLst/>
          </a:prstGeom>
          <a:noFill/>
        </p:spPr>
      </p:pic>
      <p:pic>
        <p:nvPicPr>
          <p:cNvPr id="9220" name="Picture 4" descr="https://st3.depositphotos.com/8123462/14149/i/1600/depositphotos_141497750-stock-photo-kids-embracing-earth.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929454" y="4632381"/>
            <a:ext cx="2214546" cy="222561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dirty="0" smtClean="0">
                <a:solidFill>
                  <a:srgbClr val="0070C0"/>
                </a:solidFill>
                <a:latin typeface="Comic Sans MS" pitchFamily="66" charset="0"/>
              </a:rPr>
              <a:t>Конкурс «Отцовство – долг и дар».</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4786314" y="2000240"/>
            <a:ext cx="4038600" cy="4597401"/>
          </a:xfrm>
        </p:spPr>
        <p:txBody>
          <a:bodyPr>
            <a:normAutofit fontScale="40000" lnSpcReduction="20000"/>
          </a:bodyPr>
          <a:lstStyle/>
          <a:p>
            <a:pPr>
              <a:buNone/>
            </a:pPr>
            <a:r>
              <a:rPr lang="ru-RU" dirty="0" smtClean="0"/>
              <a:t>               В Туле в молодежном центре «Родина» состоялся финал конкурса «Отцовство – долг и дар»,  который  направлен на повышение статуса и роли отцовства, распространение положительного опыта семейного воспитания, формирование ответственности молодых семей за воспитание детей.</a:t>
            </a:r>
          </a:p>
          <a:p>
            <a:pPr>
              <a:buNone/>
            </a:pPr>
            <a:r>
              <a:rPr lang="ru-RU" dirty="0" smtClean="0"/>
              <a:t>                Конкурс проходил в Тульской области с начала и до середины осени.  Соревнования проводились по трем категориям: «Отцы – основа семьи и Отечества», «Многодетный отец», «Таланты отцов – таланты детей».  50 отцов из 16 муниципальных образований приняли участие в конкурсе.</a:t>
            </a:r>
          </a:p>
          <a:p>
            <a:pPr>
              <a:buNone/>
            </a:pPr>
            <a:r>
              <a:rPr lang="ru-RU" dirty="0" smtClean="0"/>
              <a:t>                Наше дошкольное учреждение  представлял  в номинации «Многодетный отец» папа двух сыновей Михаила, Егора и дочки Полины заботливый и творческий Синяков Сергей Иванович.</a:t>
            </a:r>
          </a:p>
          <a:p>
            <a:pPr>
              <a:buNone/>
            </a:pPr>
            <a:r>
              <a:rPr lang="ru-RU" dirty="0" smtClean="0"/>
              <a:t>                22 ноября 2018 года в здании государственного учреждения культуры Тульской области «Тульская областная филармония имени народного артиста Российской Федерации Михайловского» состоялось награждение победителей и призеров  конкурса «Отцовство - долг и дар».</a:t>
            </a:r>
          </a:p>
          <a:p>
            <a:pPr>
              <a:buNone/>
            </a:pPr>
            <a:r>
              <a:rPr lang="ru-RU" dirty="0" smtClean="0"/>
              <a:t>                В числе награждённых  отец – занявший III место  в номинации «Многодетный отец» -  Синяков С. И.</a:t>
            </a:r>
          </a:p>
          <a:p>
            <a:pPr>
              <a:buNone/>
            </a:pPr>
            <a:r>
              <a:rPr lang="ru-RU" dirty="0" smtClean="0"/>
              <a:t>                Поздравляем с победой! Желаем  здоровья всем членам семьи и больших успехов!</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7106" name="Picture 2" descr="Ð¾ÑÑÐ¾Ð²ÑÑÐ²Ð¾ - Ð´Ð¾Ð»Ð³ Ð¸ Ð´Ð°Ñ"/>
          <p:cNvPicPr>
            <a:picLocks noChangeAspect="1" noChangeArrowheads="1"/>
          </p:cNvPicPr>
          <p:nvPr/>
        </p:nvPicPr>
        <p:blipFill>
          <a:blip r:embed="rId4"/>
          <a:srcRect/>
          <a:stretch>
            <a:fillRect/>
          </a:stretch>
        </p:blipFill>
        <p:spPr bwMode="auto">
          <a:xfrm>
            <a:off x="571472" y="1142983"/>
            <a:ext cx="1714512" cy="2275901"/>
          </a:xfrm>
          <a:prstGeom prst="rect">
            <a:avLst/>
          </a:prstGeom>
          <a:noFill/>
          <a:ln w="38100" cmpd="tri">
            <a:solidFill>
              <a:srgbClr val="00B050"/>
            </a:solidFill>
          </a:ln>
        </p:spPr>
      </p:pic>
      <p:pic>
        <p:nvPicPr>
          <p:cNvPr id="8194" name="Picture 2" descr="https://egords1.edumsko.ru/uploads/2000/1030/section/49238/kartinki/holiday_fathers-day_10-1920x1440.jpg"/>
          <p:cNvPicPr>
            <a:picLocks noChangeAspect="1" noChangeArrowheads="1"/>
          </p:cNvPicPr>
          <p:nvPr/>
        </p:nvPicPr>
        <p:blipFill>
          <a:blip r:embed="rId5"/>
          <a:srcRect/>
          <a:stretch>
            <a:fillRect/>
          </a:stretch>
        </p:blipFill>
        <p:spPr bwMode="auto">
          <a:xfrm>
            <a:off x="142844" y="3696868"/>
            <a:ext cx="4214842" cy="31611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dirty="0" smtClean="0">
                <a:solidFill>
                  <a:srgbClr val="0070C0"/>
                </a:solidFill>
                <a:latin typeface="Comic Sans MS" pitchFamily="66" charset="0"/>
              </a:rPr>
              <a:t>Акция «Дари добро другим во благо».</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4786314" y="2000240"/>
            <a:ext cx="4038600" cy="4597401"/>
          </a:xfrm>
        </p:spPr>
        <p:txBody>
          <a:bodyPr>
            <a:normAutofit fontScale="40000" lnSpcReduction="20000"/>
          </a:bodyPr>
          <a:lstStyle/>
          <a:p>
            <a:pPr>
              <a:buNone/>
            </a:pPr>
            <a:r>
              <a:rPr lang="ru-RU" dirty="0" smtClean="0"/>
              <a:t>               Доброта вечна, как мир. Творить добрые дела – невероятно просто, добро не измеряется деньгами, порой – не требует много времени и сил, главное – начать. Даже просто добрая улыбка незнакомому человеку – уже способна творить чудеса, в том числе и для самого человека, кто это Добро делает.</a:t>
            </a:r>
          </a:p>
          <a:p>
            <a:pPr>
              <a:buNone/>
            </a:pPr>
            <a:r>
              <a:rPr lang="ru-RU" dirty="0" smtClean="0"/>
              <a:t>                В МДОУ центре развития ребенка – детском саду № 14 прошла акция «Дари добро другим во благо».</a:t>
            </a:r>
          </a:p>
          <a:p>
            <a:pPr>
              <a:buNone/>
            </a:pPr>
            <a:r>
              <a:rPr lang="ru-RU" dirty="0" smtClean="0"/>
              <a:t>                Цель акции –  подарить вещи тому,  кому это  очень нужно в данное время.</a:t>
            </a:r>
          </a:p>
          <a:p>
            <a:pPr>
              <a:buNone/>
            </a:pPr>
            <a:r>
              <a:rPr lang="ru-RU" i="1" dirty="0" smtClean="0"/>
              <a:t>               Наверняка с вами случалась ситуация, когда вы начинали планировать ремонт и внезапно обнаруживали в квартире кучу ненужных вещей. Выбросить как-то жалко, а отдать — вроде бы и некому. А ведь возможно, что в это время рядом живет человек, который мечтал об этих вещах. Таких людей, которым пригодились вещи, принесенные родителями оказалось очень много. Платья, курточки, варежки, брюки, сапожки нашли новых хозяев. Дети были очень довольны новыми вещам.</a:t>
            </a:r>
            <a:endParaRPr lang="ru-RU" dirty="0" smtClean="0"/>
          </a:p>
          <a:p>
            <a:pPr>
              <a:buNone/>
            </a:pPr>
            <a:r>
              <a:rPr lang="ru-RU" i="1" dirty="0" smtClean="0"/>
              <a:t>                Оставшиеся вещи были отправлены  в фонд «Милосердия».</a:t>
            </a:r>
            <a:endParaRPr lang="ru-RU" dirty="0" smtClean="0"/>
          </a:p>
          <a:p>
            <a:pPr>
              <a:buNone/>
            </a:pPr>
            <a:r>
              <a:rPr lang="ru-RU" i="1" dirty="0" smtClean="0"/>
              <a:t>                Заключительным этапом  акции  был проведен праздник, на котором ее Величество Королева  Добра загадывала загадки, соревновалась с детьми и родителями, играла и пела. Дети проявляли смекалку и находчивость и показали прекрасные знания  о пользе добра в жизни человека.</a:t>
            </a:r>
            <a:endParaRPr lang="ru-RU" dirty="0" smtClean="0"/>
          </a:p>
          <a:p>
            <a:pPr>
              <a:buNone/>
            </a:pPr>
            <a:r>
              <a:rPr lang="ru-RU" dirty="0" smtClean="0"/>
              <a:t>                В заключение праздника Королева  пожелала  всем взрослым и детям, чтобы всегда звучали только добрые слова, окружающие люди излучали добро и чтобы были в радость добрые дела.</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8130" name="Picture 2" descr="IMG_3314"/>
          <p:cNvPicPr>
            <a:picLocks noChangeAspect="1" noChangeArrowheads="1"/>
          </p:cNvPicPr>
          <p:nvPr/>
        </p:nvPicPr>
        <p:blipFill>
          <a:blip r:embed="rId4"/>
          <a:srcRect/>
          <a:stretch>
            <a:fillRect/>
          </a:stretch>
        </p:blipFill>
        <p:spPr bwMode="auto">
          <a:xfrm>
            <a:off x="285720" y="1071546"/>
            <a:ext cx="1905000" cy="1428750"/>
          </a:xfrm>
          <a:prstGeom prst="rect">
            <a:avLst/>
          </a:prstGeom>
          <a:noFill/>
          <a:ln w="38100" cmpd="tri">
            <a:solidFill>
              <a:srgbClr val="00B050"/>
            </a:solidFill>
          </a:ln>
        </p:spPr>
      </p:pic>
      <p:pic>
        <p:nvPicPr>
          <p:cNvPr id="48132" name="Picture 4" descr="IMG_3295"/>
          <p:cNvPicPr>
            <a:picLocks noChangeAspect="1" noChangeArrowheads="1"/>
          </p:cNvPicPr>
          <p:nvPr/>
        </p:nvPicPr>
        <p:blipFill>
          <a:blip r:embed="rId5"/>
          <a:srcRect/>
          <a:stretch>
            <a:fillRect/>
          </a:stretch>
        </p:blipFill>
        <p:spPr bwMode="auto">
          <a:xfrm>
            <a:off x="2500298" y="1714488"/>
            <a:ext cx="1905000" cy="1428750"/>
          </a:xfrm>
          <a:prstGeom prst="rect">
            <a:avLst/>
          </a:prstGeom>
          <a:noFill/>
          <a:ln w="38100" cmpd="tri">
            <a:solidFill>
              <a:srgbClr val="00B050"/>
            </a:solidFill>
          </a:ln>
        </p:spPr>
      </p:pic>
      <p:pic>
        <p:nvPicPr>
          <p:cNvPr id="7170" name="Picture 2" descr="http://uspnust-kan.ru.com/images/%D1%80%D1%83%D0%BA%D0%B8%20%D0%B4%D0%BE%D0%B1%D1%80%D0%BE-2.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 y="2643182"/>
            <a:ext cx="4214816" cy="421481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3"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pic>
        <p:nvPicPr>
          <p:cNvPr id="16" name="Рисунок 15" descr="0_4b1de_b8db19f2_S.png"/>
          <p:cNvPicPr>
            <a:picLocks noChangeAspect="1"/>
          </p:cNvPicPr>
          <p:nvPr/>
        </p:nvPicPr>
        <p:blipFill>
          <a:blip r:embed="rId4" cstate="print"/>
          <a:stretch>
            <a:fillRect/>
          </a:stretch>
        </p:blipFill>
        <p:spPr>
          <a:xfrm rot="11621950">
            <a:off x="7166765" y="38577"/>
            <a:ext cx="2024136" cy="2088395"/>
          </a:xfrm>
          <a:prstGeom prst="rect">
            <a:avLst/>
          </a:prstGeom>
        </p:spPr>
      </p:pic>
      <p:sp>
        <p:nvSpPr>
          <p:cNvPr id="5" name="Заголовок 4"/>
          <p:cNvSpPr>
            <a:spLocks noGrp="1"/>
          </p:cNvSpPr>
          <p:nvPr>
            <p:ph type="title"/>
          </p:nvPr>
        </p:nvSpPr>
        <p:spPr/>
        <p:txBody>
          <a:bodyPr/>
          <a:lstStyle/>
          <a:p>
            <a:r>
              <a:rPr lang="ru-RU" dirty="0" smtClean="0">
                <a:solidFill>
                  <a:srgbClr val="0070C0"/>
                </a:solidFill>
                <a:latin typeface="Comic Sans MS" pitchFamily="66" charset="0"/>
              </a:rPr>
              <a:t>Вам родители!</a:t>
            </a:r>
            <a:endParaRPr lang="ru-RU" dirty="0"/>
          </a:p>
        </p:txBody>
      </p:sp>
      <p:sp>
        <p:nvSpPr>
          <p:cNvPr id="11" name="Содержимое 10"/>
          <p:cNvSpPr>
            <a:spLocks noGrp="1"/>
          </p:cNvSpPr>
          <p:nvPr>
            <p:ph sz="half" idx="2"/>
          </p:nvPr>
        </p:nvSpPr>
        <p:spPr/>
        <p:txBody>
          <a:bodyPr>
            <a:normAutofit fontScale="55000" lnSpcReduction="20000"/>
          </a:bodyPr>
          <a:lstStyle/>
          <a:p>
            <a:pPr>
              <a:buNone/>
            </a:pPr>
            <a:r>
              <a:rPr lang="ru-RU" dirty="0" smtClean="0"/>
              <a:t>        Какой простор, свежо и ясно,</a:t>
            </a:r>
            <a:br>
              <a:rPr lang="ru-RU" dirty="0" smtClean="0"/>
            </a:br>
            <a:r>
              <a:rPr lang="ru-RU" dirty="0" smtClean="0"/>
              <a:t>Сияет солнышко с небес.</a:t>
            </a:r>
            <a:br>
              <a:rPr lang="ru-RU" dirty="0" smtClean="0"/>
            </a:br>
            <a:r>
              <a:rPr lang="ru-RU" dirty="0" smtClean="0"/>
              <a:t>Ах, до чего же он прекрасный,</a:t>
            </a:r>
            <a:br>
              <a:rPr lang="ru-RU" dirty="0" smtClean="0"/>
            </a:br>
            <a:r>
              <a:rPr lang="ru-RU" dirty="0" smtClean="0"/>
              <a:t>В осенней позолоте лес!</a:t>
            </a:r>
            <a:br>
              <a:rPr lang="ru-RU" dirty="0" smtClean="0"/>
            </a:br>
            <a:r>
              <a:rPr lang="ru-RU" dirty="0" smtClean="0"/>
              <a:t>Березки, в ярких сарафанах,</a:t>
            </a:r>
            <a:br>
              <a:rPr lang="ru-RU" dirty="0" smtClean="0"/>
            </a:br>
            <a:r>
              <a:rPr lang="ru-RU" dirty="0" smtClean="0"/>
              <a:t>На мир приветливо глядят,</a:t>
            </a:r>
            <a:br>
              <a:rPr lang="ru-RU" dirty="0" smtClean="0"/>
            </a:br>
            <a:r>
              <a:rPr lang="ru-RU" dirty="0" smtClean="0"/>
              <a:t>Своим изысканным нарядом,</a:t>
            </a:r>
            <a:br>
              <a:rPr lang="ru-RU" dirty="0" smtClean="0"/>
            </a:br>
            <a:r>
              <a:rPr lang="ru-RU" dirty="0" smtClean="0"/>
              <a:t>Людей порадовать спешат.</a:t>
            </a:r>
            <a:br>
              <a:rPr lang="ru-RU" dirty="0" smtClean="0"/>
            </a:br>
            <a:r>
              <a:rPr lang="ru-RU" dirty="0" smtClean="0"/>
              <a:t>Горит костром багрянец клена,</a:t>
            </a:r>
            <a:br>
              <a:rPr lang="ru-RU" dirty="0" smtClean="0"/>
            </a:br>
            <a:r>
              <a:rPr lang="ru-RU" dirty="0" smtClean="0"/>
              <a:t>В росинках-бусинках луга,</a:t>
            </a:r>
            <a:br>
              <a:rPr lang="ru-RU" dirty="0" smtClean="0"/>
            </a:br>
            <a:r>
              <a:rPr lang="ru-RU" dirty="0" smtClean="0"/>
              <a:t>А в небесах, лазури полных,</a:t>
            </a:r>
            <a:br>
              <a:rPr lang="ru-RU" dirty="0" smtClean="0"/>
            </a:br>
            <a:r>
              <a:rPr lang="ru-RU" dirty="0" smtClean="0"/>
              <a:t>Румянит солнце облака.</a:t>
            </a:r>
            <a:br>
              <a:rPr lang="ru-RU" dirty="0" smtClean="0"/>
            </a:br>
            <a:r>
              <a:rPr lang="ru-RU" dirty="0" smtClean="0"/>
              <a:t>Пускай порою грез чудесных,</a:t>
            </a:r>
            <a:br>
              <a:rPr lang="ru-RU" dirty="0" smtClean="0"/>
            </a:br>
            <a:r>
              <a:rPr lang="ru-RU" dirty="0" smtClean="0"/>
              <a:t>Придет с теплом приветных слов,</a:t>
            </a:r>
            <a:br>
              <a:rPr lang="ru-RU" dirty="0" smtClean="0"/>
            </a:br>
            <a:r>
              <a:rPr lang="ru-RU" dirty="0" smtClean="0"/>
              <a:t>Большое счастье дней успешных,</a:t>
            </a:r>
            <a:br>
              <a:rPr lang="ru-RU" dirty="0" smtClean="0"/>
            </a:br>
            <a:r>
              <a:rPr lang="ru-RU" dirty="0" smtClean="0"/>
              <a:t>Надежда, вера и любовь!</a:t>
            </a:r>
            <a:br>
              <a:rPr lang="ru-RU" dirty="0" smtClean="0"/>
            </a:br>
            <a:r>
              <a:rPr lang="ru-RU" dirty="0" smtClean="0"/>
              <a:t>Пусть радость осень золотая</a:t>
            </a:r>
            <a:br>
              <a:rPr lang="ru-RU" dirty="0" smtClean="0"/>
            </a:br>
            <a:r>
              <a:rPr lang="ru-RU" dirty="0" smtClean="0"/>
              <a:t>Внесет в судьбу, украсив быт,</a:t>
            </a:r>
            <a:br>
              <a:rPr lang="ru-RU" dirty="0" smtClean="0"/>
            </a:br>
            <a:r>
              <a:rPr lang="ru-RU" dirty="0" smtClean="0"/>
              <a:t>Чтоб жили вы, тревог не зная,</a:t>
            </a:r>
            <a:br>
              <a:rPr lang="ru-RU" dirty="0" smtClean="0"/>
            </a:br>
            <a:r>
              <a:rPr lang="ru-RU" dirty="0" smtClean="0"/>
              <a:t>Без зла, печали и обид!</a:t>
            </a:r>
            <a:br>
              <a:rPr lang="ru-RU" dirty="0" smtClean="0"/>
            </a:br>
            <a:r>
              <a:rPr lang="ru-RU" dirty="0" smtClean="0"/>
              <a:t>© </a:t>
            </a:r>
            <a:r>
              <a:rPr lang="ru-RU" dirty="0" smtClean="0">
                <a:hlinkClick r:id="rId5"/>
              </a:rPr>
              <a:t>https://hdays.ru/pozdravleniya/12795</a:t>
            </a:r>
            <a:endParaRPr lang="ru-RU" dirty="0"/>
          </a:p>
        </p:txBody>
      </p:sp>
      <p:pic>
        <p:nvPicPr>
          <p:cNvPr id="3074" name="Picture 2" descr="https://img-fotki.yandex.ru/get/196070/27156178.13f/0_19195c_43970942_XL.jpg"/>
          <p:cNvPicPr>
            <a:picLocks noChangeAspect="1" noChangeArrowheads="1"/>
          </p:cNvPicPr>
          <p:nvPr/>
        </p:nvPicPr>
        <p:blipFill>
          <a:blip r:embed="rId6"/>
          <a:srcRect/>
          <a:stretch>
            <a:fillRect/>
          </a:stretch>
        </p:blipFill>
        <p:spPr bwMode="auto">
          <a:xfrm>
            <a:off x="142844" y="1571612"/>
            <a:ext cx="4395778" cy="4395779"/>
          </a:xfrm>
          <a:prstGeom prst="rect">
            <a:avLst/>
          </a:prstGeom>
          <a:noFill/>
          <a:ln w="38100" cmpd="tri">
            <a:solidFill>
              <a:srgbClr val="00B050"/>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dirty="0" smtClean="0">
                <a:solidFill>
                  <a:srgbClr val="0070C0"/>
                </a:solidFill>
                <a:latin typeface="Comic Sans MS" pitchFamily="66" charset="0"/>
              </a:rPr>
              <a:t>Волшебное и теплое слово – мама!!!</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4786314" y="2000240"/>
            <a:ext cx="4038600" cy="4597401"/>
          </a:xfrm>
        </p:spPr>
        <p:txBody>
          <a:bodyPr>
            <a:normAutofit fontScale="55000" lnSpcReduction="20000"/>
          </a:bodyPr>
          <a:lstStyle/>
          <a:p>
            <a:pPr>
              <a:buNone/>
            </a:pPr>
            <a:r>
              <a:rPr lang="ru-RU" dirty="0" smtClean="0"/>
              <a:t>            Слово мама – одно из самых древних на Земле, которым называют самого близкого, дорогого и единственного человека! Счастье и красота материнства определяет степень культуры и благополучия общества. День матери - один из самых трогательных праздников, потому что у каждого образ своей мамы, которая все поймет, простит, всегда пожалеет и будет беззаветно любить несмотря ни на что.</a:t>
            </a:r>
          </a:p>
          <a:p>
            <a:pPr>
              <a:buNone/>
            </a:pPr>
            <a:r>
              <a:rPr lang="ru-RU" dirty="0" smtClean="0"/>
              <a:t>             В этот день на праздничных мероприятиях дети нашего сада от всей души поздравляли дорогих мам с их праздником.  Стихи, песни, инсценировки, забавные частушки, весёлые игры - всё для любимой мамы! Светом и добром отозвались в душах детей бесконечные заботы, терпение, любовь и преданность мамы. Радость каждой мамы  - благополучие её чада.  Счастливые дети растут в дружной семье и под опекой счастливой матери.</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49154" name="Picture 2" descr="IMG_3373"/>
          <p:cNvPicPr>
            <a:picLocks noChangeAspect="1" noChangeArrowheads="1"/>
          </p:cNvPicPr>
          <p:nvPr/>
        </p:nvPicPr>
        <p:blipFill>
          <a:blip r:embed="rId4"/>
          <a:srcRect/>
          <a:stretch>
            <a:fillRect/>
          </a:stretch>
        </p:blipFill>
        <p:spPr bwMode="auto">
          <a:xfrm>
            <a:off x="357158" y="928670"/>
            <a:ext cx="1905000" cy="1428750"/>
          </a:xfrm>
          <a:prstGeom prst="rect">
            <a:avLst/>
          </a:prstGeom>
          <a:noFill/>
          <a:ln w="38100" cmpd="tri">
            <a:solidFill>
              <a:srgbClr val="00B050"/>
            </a:solidFill>
          </a:ln>
        </p:spPr>
      </p:pic>
      <p:pic>
        <p:nvPicPr>
          <p:cNvPr id="49160" name="Picture 8" descr="IMG_3379"/>
          <p:cNvPicPr>
            <a:picLocks noChangeAspect="1" noChangeArrowheads="1"/>
          </p:cNvPicPr>
          <p:nvPr/>
        </p:nvPicPr>
        <p:blipFill>
          <a:blip r:embed="rId5"/>
          <a:srcRect/>
          <a:stretch>
            <a:fillRect/>
          </a:stretch>
        </p:blipFill>
        <p:spPr bwMode="auto">
          <a:xfrm>
            <a:off x="2428860" y="1643050"/>
            <a:ext cx="1905000" cy="1428750"/>
          </a:xfrm>
          <a:prstGeom prst="rect">
            <a:avLst/>
          </a:prstGeom>
          <a:noFill/>
          <a:ln w="38100" cmpd="tri">
            <a:solidFill>
              <a:srgbClr val="00B050"/>
            </a:solidFill>
          </a:ln>
        </p:spPr>
      </p:pic>
      <p:pic>
        <p:nvPicPr>
          <p:cNvPr id="49162" name="Picture 10" descr="IMG_3419"/>
          <p:cNvPicPr>
            <a:picLocks noChangeAspect="1" noChangeArrowheads="1"/>
          </p:cNvPicPr>
          <p:nvPr/>
        </p:nvPicPr>
        <p:blipFill>
          <a:blip r:embed="rId6"/>
          <a:srcRect/>
          <a:stretch>
            <a:fillRect/>
          </a:stretch>
        </p:blipFill>
        <p:spPr bwMode="auto">
          <a:xfrm>
            <a:off x="357158" y="2857496"/>
            <a:ext cx="1905000" cy="1428750"/>
          </a:xfrm>
          <a:prstGeom prst="rect">
            <a:avLst/>
          </a:prstGeom>
          <a:noFill/>
          <a:ln w="38100" cmpd="tri">
            <a:solidFill>
              <a:srgbClr val="00B050"/>
            </a:solidFill>
          </a:ln>
        </p:spPr>
      </p:pic>
      <p:pic>
        <p:nvPicPr>
          <p:cNvPr id="6146" name="Picture 2" descr="https://mszn27.ru/sites/files/mszn/kgu/kcson-van/d68a23e48e05073a4a48.png"/>
          <p:cNvPicPr>
            <a:picLocks noChangeAspect="1" noChangeArrowheads="1"/>
          </p:cNvPicPr>
          <p:nvPr/>
        </p:nvPicPr>
        <p:blipFill>
          <a:blip r:embed="rId7"/>
          <a:srcRect/>
          <a:stretch>
            <a:fillRect/>
          </a:stretch>
        </p:blipFill>
        <p:spPr bwMode="auto">
          <a:xfrm>
            <a:off x="214282" y="4389462"/>
            <a:ext cx="3143272" cy="2468538"/>
          </a:xfrm>
          <a:prstGeom prst="rect">
            <a:avLst/>
          </a:prstGeom>
          <a:noFill/>
        </p:spPr>
      </p:pic>
      <p:pic>
        <p:nvPicPr>
          <p:cNvPr id="6148" name="Picture 4" descr="http://xn--4-7sbbowkcxqjfj.xn--p1ai/images/%D0%93%D0%BB%D0%B0%D0%B2%D0%BD%D1%8B%D0%B5_%D1%84%D0%BE%D1%82%D0%BE/b4c6edb8a5d6ae1880f1757fc6c305ae.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857488" y="2643182"/>
            <a:ext cx="2786082" cy="215969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
            </a:r>
            <a:br>
              <a:rPr lang="ru-RU" dirty="0" smtClean="0">
                <a:solidFill>
                  <a:srgbClr val="0070C0"/>
                </a:solidFill>
                <a:latin typeface="Comic Sans MS" pitchFamily="66" charset="0"/>
              </a:rPr>
            </a:br>
            <a:r>
              <a:rPr lang="ru-RU" dirty="0" smtClean="0">
                <a:solidFill>
                  <a:srgbClr val="0070C0"/>
                </a:solidFill>
                <a:latin typeface="Comic Sans MS" pitchFamily="66" charset="0"/>
              </a:rPr>
              <a:t>Международный день инвалида</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357158" y="1500174"/>
            <a:ext cx="4038600" cy="5143536"/>
          </a:xfrm>
        </p:spPr>
        <p:txBody>
          <a:bodyPr>
            <a:normAutofit fontScale="62500" lnSpcReduction="20000"/>
          </a:bodyPr>
          <a:lstStyle/>
          <a:p>
            <a:pPr>
              <a:buNone/>
            </a:pPr>
            <a:r>
              <a:rPr lang="ru-RU" dirty="0" smtClean="0"/>
              <a:t>           С целью воспитания толерантного отношения к людям с ограниченными возможностями воспитатель 2 младшей группы провела тематическое занятие, посвященное Международному дню инвалида. Воспитанникам был предложен к просмотру мультфильм по мотивам сказки В.Катаева "</a:t>
            </a:r>
            <a:r>
              <a:rPr lang="ru-RU" dirty="0" err="1" smtClean="0"/>
              <a:t>Цветик-семицветик</a:t>
            </a:r>
            <a:r>
              <a:rPr lang="ru-RU" dirty="0" smtClean="0"/>
              <a:t>", социальный мультик "Про Диму", презентация по ознакомлению со специальными значками и приспособлениями для инвалидов. Ребята побеседовали на тему жизни и достижений людей с ОВЗ и разукрашивали картинки на эту тему. Такие качества человека как толерантность, доброта, взаимопомощь, неравнодушие к проблемам и потребностям окружающих, нужно развивать у детей с раннего возраста.</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50178" name="Picture 2" descr="IMG_3473"/>
          <p:cNvPicPr>
            <a:picLocks noChangeAspect="1" noChangeArrowheads="1"/>
          </p:cNvPicPr>
          <p:nvPr/>
        </p:nvPicPr>
        <p:blipFill>
          <a:blip r:embed="rId4"/>
          <a:srcRect/>
          <a:stretch>
            <a:fillRect/>
          </a:stretch>
        </p:blipFill>
        <p:spPr bwMode="auto">
          <a:xfrm>
            <a:off x="4643438" y="1500174"/>
            <a:ext cx="1905000" cy="1428750"/>
          </a:xfrm>
          <a:prstGeom prst="rect">
            <a:avLst/>
          </a:prstGeom>
          <a:noFill/>
          <a:ln w="38100" cmpd="tri">
            <a:solidFill>
              <a:srgbClr val="00B050"/>
            </a:solidFill>
          </a:ln>
        </p:spPr>
      </p:pic>
      <p:pic>
        <p:nvPicPr>
          <p:cNvPr id="50182" name="Picture 6" descr="IMG_3457"/>
          <p:cNvPicPr>
            <a:picLocks noChangeAspect="1" noChangeArrowheads="1"/>
          </p:cNvPicPr>
          <p:nvPr/>
        </p:nvPicPr>
        <p:blipFill>
          <a:blip r:embed="rId5"/>
          <a:srcRect/>
          <a:stretch>
            <a:fillRect/>
          </a:stretch>
        </p:blipFill>
        <p:spPr bwMode="auto">
          <a:xfrm>
            <a:off x="6786578" y="2285992"/>
            <a:ext cx="1905000" cy="1428750"/>
          </a:xfrm>
          <a:prstGeom prst="rect">
            <a:avLst/>
          </a:prstGeom>
          <a:noFill/>
          <a:ln w="38100" cmpd="tri">
            <a:solidFill>
              <a:srgbClr val="00B050"/>
            </a:solidFill>
          </a:ln>
        </p:spPr>
      </p:pic>
      <p:pic>
        <p:nvPicPr>
          <p:cNvPr id="5122" name="Picture 2" descr="http://56.xn--80aadkum9bf.xn--p1ai/wp-content/uploads/2016/11/den-invalida-1.jpg"/>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509813" y="3714704"/>
            <a:ext cx="4634187" cy="314329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Советует специалист</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357158" y="1000108"/>
            <a:ext cx="4038600" cy="5168905"/>
          </a:xfrm>
        </p:spPr>
        <p:txBody>
          <a:bodyPr>
            <a:normAutofit fontScale="40000" lnSpcReduction="20000"/>
          </a:bodyPr>
          <a:lstStyle/>
          <a:p>
            <a:pPr>
              <a:buNone/>
            </a:pPr>
            <a:r>
              <a:rPr lang="ru-RU" b="1" dirty="0" smtClean="0"/>
              <a:t>                           ЕСЛИ РЕБЁНОК КАПРИЗНИЧАЕТ</a:t>
            </a:r>
            <a:endParaRPr lang="ru-RU" dirty="0" smtClean="0"/>
          </a:p>
          <a:p>
            <a:pPr>
              <a:buNone/>
            </a:pPr>
            <a:r>
              <a:rPr lang="ru-RU" dirty="0" smtClean="0"/>
              <a:t>              В случае возникновения подобного поведения можно воспользоваться следующими рекомендациями:</a:t>
            </a:r>
          </a:p>
          <a:p>
            <a:pPr>
              <a:buNone/>
            </a:pPr>
            <a:r>
              <a:rPr lang="ru-RU" dirty="0" smtClean="0"/>
              <a:t>               1) Выразите свои чувства по этому поводу с перечислением конкретных характеристик его поведения, которые являются неправильными: «когда ты капризничаешь, я очень расстраиваюсь». Главное – выразить СВОИ чувства, а НЕ обвинять ребенка!</a:t>
            </a:r>
          </a:p>
          <a:p>
            <a:pPr>
              <a:buNone/>
            </a:pPr>
            <a:r>
              <a:rPr lang="ru-RU" dirty="0" smtClean="0"/>
              <a:t>               2) а) Можно привести примеры из опыта ребенка, например, «когда ты капризничаешь, ты становишься похож на …» (и приводим героя из мультика или книги, знакомого ребенку, но НЕ реального человека из его окружения, а также герой должен быть хорошо знаком ребенку и должен проявлять аналогичный тип поведения);</a:t>
            </a:r>
          </a:p>
          <a:p>
            <a:pPr>
              <a:buNone/>
            </a:pPr>
            <a:r>
              <a:rPr lang="ru-RU" dirty="0" smtClean="0"/>
              <a:t>               б) Можно показать, как это выглядит со стороны: «когда ты капризничаешь и ноешь, то со стороны кажется, что ты хочешь меня расстроить, и что ты еще очень маленькая» и т.д.;</a:t>
            </a:r>
          </a:p>
          <a:p>
            <a:pPr>
              <a:buNone/>
            </a:pPr>
            <a:r>
              <a:rPr lang="ru-RU" dirty="0" smtClean="0"/>
              <a:t>                3)   Отразите чувства ребенка («я вижу, что ты сейчас расстроен, ты можешь поплакать, сколько хочется, но только в таком месте, где никому не будешь мешать»).</a:t>
            </a:r>
          </a:p>
          <a:p>
            <a:pPr>
              <a:buNone/>
            </a:pPr>
            <a:r>
              <a:rPr lang="ru-RU" dirty="0" smtClean="0"/>
              <a:t>                4)   Продемонстрируйте, как разговаривать без нытья. Скажите: «Скажи мне, в чем дело, и я буду знать, как помочь тебе». Например, «Вместо того, чтобы ныть: «Я хочу домой сейчас же!», ты можешь сказать нормальным голосом: «Мама, я устала и хочу пойти домой» и т. п. Если ребенок начинает говорить капризным тоном, прервите его и скажите: «Говори нормально, чтобы я могла понять, в чем дело».</a:t>
            </a:r>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8" name="Содержимое 5"/>
          <p:cNvSpPr>
            <a:spLocks noGrp="1"/>
          </p:cNvSpPr>
          <p:nvPr>
            <p:ph sz="half" idx="2"/>
          </p:nvPr>
        </p:nvSpPr>
        <p:spPr>
          <a:xfrm>
            <a:off x="4929190" y="1928802"/>
            <a:ext cx="4038600" cy="4597401"/>
          </a:xfrm>
        </p:spPr>
        <p:txBody>
          <a:bodyPr>
            <a:normAutofit fontScale="47500" lnSpcReduction="20000"/>
          </a:bodyPr>
          <a:lstStyle/>
          <a:p>
            <a:pPr>
              <a:buNone/>
            </a:pPr>
            <a:r>
              <a:rPr lang="ru-RU" dirty="0" smtClean="0"/>
              <a:t>           5) Старайтесь предвидеть ситуацию, в которой ребенок будет ныть, и обсудите ее с ним заранее.</a:t>
            </a:r>
          </a:p>
          <a:p>
            <a:pPr>
              <a:buNone/>
            </a:pPr>
            <a:r>
              <a:rPr lang="ru-RU" dirty="0" smtClean="0"/>
              <a:t>             6)   Хвалите ребенка за то, что он не капризничает. Скажите ему: «Как приятно видеть (играть, разговаривать с тобой), когда ты не плачешь».</a:t>
            </a:r>
          </a:p>
          <a:p>
            <a:pPr>
              <a:buNone/>
            </a:pPr>
            <a:r>
              <a:rPr lang="ru-RU" b="1" dirty="0" smtClean="0"/>
              <a:t>             Не стоит говорить фразы:</a:t>
            </a:r>
            <a:endParaRPr lang="ru-RU" dirty="0" smtClean="0"/>
          </a:p>
          <a:p>
            <a:pPr>
              <a:buNone/>
            </a:pPr>
            <a:r>
              <a:rPr lang="ru-RU" dirty="0" smtClean="0"/>
              <a:t>             «Прекрати ныть!» (это только поощряет неприятное поведение ребенка, особенно если потом ему уступают)</a:t>
            </a:r>
          </a:p>
          <a:p>
            <a:pPr>
              <a:buNone/>
            </a:pPr>
            <a:r>
              <a:rPr lang="ru-RU" dirty="0" smtClean="0"/>
              <a:t>              «Если ты не прекратишь ныть, то я …» (так можно научить ребенка манипулированию, лучше учить его более приемлемым способам разговора)</a:t>
            </a:r>
          </a:p>
          <a:p>
            <a:pPr>
              <a:buNone/>
            </a:pPr>
            <a:r>
              <a:rPr lang="ru-RU" dirty="0" smtClean="0"/>
              <a:t>             «Когда ты, наконец, вырастешь?» (но потом в другой ситуации мы же ему скажем, что он еще маленький для чего-то другого)</a:t>
            </a:r>
          </a:p>
          <a:p>
            <a:pPr>
              <a:buNone/>
            </a:pPr>
            <a:r>
              <a:rPr lang="ru-RU" dirty="0" smtClean="0"/>
              <a:t>              «Ты сводишь меня с ума!» (лучше проигнорировать негативное поведение ребенка, чем так говорить)</a:t>
            </a:r>
          </a:p>
          <a:p>
            <a:pPr algn="r">
              <a:buNone/>
            </a:pPr>
            <a:r>
              <a:rPr lang="ru-RU" dirty="0" smtClean="0"/>
              <a:t>                               (подготовил педагог-психолог </a:t>
            </a:r>
            <a:r>
              <a:rPr lang="ru-RU" dirty="0" err="1" smtClean="0"/>
              <a:t>Бармашова</a:t>
            </a:r>
            <a:r>
              <a:rPr lang="ru-RU" dirty="0" smtClean="0"/>
              <a:t> Е.В.)</a:t>
            </a:r>
            <a:endParaRPr lang="ru-RU" dirty="0"/>
          </a:p>
        </p:txBody>
      </p:sp>
      <p:pic>
        <p:nvPicPr>
          <p:cNvPr id="4097" name="Рисунок 1"/>
          <p:cNvPicPr>
            <a:picLocks noChangeAspect="1" noChangeArrowheads="1"/>
          </p:cNvPicPr>
          <p:nvPr/>
        </p:nvPicPr>
        <p:blipFill>
          <a:blip r:embed="rId4">
            <a:clrChange>
              <a:clrFrom>
                <a:srgbClr val="FEFEFE"/>
              </a:clrFrom>
              <a:clrTo>
                <a:srgbClr val="FEFEFE">
                  <a:alpha val="0"/>
                </a:srgbClr>
              </a:clrTo>
            </a:clrChange>
          </a:blip>
          <a:srcRect/>
          <a:stretch>
            <a:fillRect/>
          </a:stretch>
        </p:blipFill>
        <p:spPr bwMode="auto">
          <a:xfrm>
            <a:off x="3214678" y="5214950"/>
            <a:ext cx="1712913" cy="1516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3857620" y="274638"/>
            <a:ext cx="3714776" cy="1143000"/>
          </a:xfrm>
        </p:spPr>
        <p:txBody>
          <a:bodyPr>
            <a:normAutofit fontScale="90000"/>
          </a:bodyPr>
          <a:lstStyle/>
          <a:p>
            <a:r>
              <a:rPr lang="ru-RU" sz="2000" dirty="0" smtClean="0">
                <a:solidFill>
                  <a:srgbClr val="0070C0"/>
                </a:solidFill>
                <a:latin typeface="Comic Sans MS" pitchFamily="66" charset="0"/>
              </a:rPr>
              <a:t/>
            </a:r>
            <a:br>
              <a:rPr lang="ru-RU" sz="2000" dirty="0" smtClean="0">
                <a:solidFill>
                  <a:srgbClr val="0070C0"/>
                </a:solidFill>
                <a:latin typeface="Comic Sans MS" pitchFamily="66" charset="0"/>
              </a:rPr>
            </a:br>
            <a:r>
              <a:rPr lang="ru-RU" sz="2000" dirty="0" smtClean="0">
                <a:solidFill>
                  <a:srgbClr val="0070C0"/>
                </a:solidFill>
                <a:latin typeface="Comic Sans MS" pitchFamily="66" charset="0"/>
              </a:rPr>
              <a:t>Развивай-ка: знакомство родителей с проектной деятельностью</a:t>
            </a:r>
            <a:r>
              <a:rPr lang="ru-RU" dirty="0" smtClean="0">
                <a:solidFill>
                  <a:srgbClr val="0070C0"/>
                </a:solidFill>
                <a:latin typeface="Comic Sans MS" pitchFamily="66" charset="0"/>
              </a:rPr>
              <a:t>.</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357158" y="214290"/>
            <a:ext cx="4038600" cy="6429420"/>
          </a:xfrm>
        </p:spPr>
        <p:txBody>
          <a:bodyPr>
            <a:normAutofit fontScale="40000" lnSpcReduction="20000"/>
          </a:bodyPr>
          <a:lstStyle/>
          <a:p>
            <a:pPr algn="ctr">
              <a:buNone/>
            </a:pPr>
            <a:r>
              <a:rPr lang="ru-RU" dirty="0" smtClean="0"/>
              <a:t>Проектная деятельность – это подготовительный этап для обучения детей в школе. Это первоначальная ступень в освоении метода проектов. В МДОУ она имеет свои особенности и огромное значение для формирования личности ребенка. Прежде всего проектная деятельность развивает у ребенка творческие способности, обогащает отношения родителей и детей, налаживает благоприятный эмоциональный контакт.</a:t>
            </a:r>
          </a:p>
          <a:p>
            <a:pPr>
              <a:buNone/>
            </a:pPr>
            <a:r>
              <a:rPr lang="ru-RU" dirty="0" smtClean="0"/>
              <a:t>                Проект - это специально организованный взрослым и выполняемый детьми комплекс действий завершающийся созданием творческих работ. Проект всегда предполагает решение какой-то проблемы. Главное – понимание детьми для чего им нужны получаемые знания, где они будут использовать их в своей жизни.</a:t>
            </a:r>
          </a:p>
          <a:p>
            <a:pPr>
              <a:buNone/>
            </a:pPr>
            <a:r>
              <a:rPr lang="ru-RU" dirty="0" smtClean="0"/>
              <a:t>               Проекты бывают: исследовательские, игровые, творческие, информационно-социальные. Проекты и по длительности разные: долгосрочные, среднесрочные, краткосрочные.</a:t>
            </a:r>
          </a:p>
          <a:p>
            <a:pPr>
              <a:buNone/>
            </a:pPr>
            <a:r>
              <a:rPr lang="ru-RU" dirty="0" smtClean="0"/>
              <a:t>                 Этапы проектной деятельности:</a:t>
            </a:r>
          </a:p>
          <a:p>
            <a:pPr>
              <a:buFontTx/>
              <a:buChar char="-"/>
            </a:pPr>
            <a:r>
              <a:rPr lang="ru-RU" dirty="0" smtClean="0"/>
              <a:t>Выбор темы: дома с детьми можно выбрать длительные наблюдения за домашними питомцами, растениями; можно изучить свою семью (всех родственников – кто, кому и кем приходится, рассматривание фотоальбомов, в конце, как итог, рисование «Моя семья» или семейный праздник, совместный концерт для бабушек и дедушек), можно придумать совместно с мамой и папой систему символов, условных знаков для общения в конфликтных ситуациях, в случае опасностей, где предполагается изучение правил поведения в разных местах; ребенок сам может делать зарисовки и тогда родители и дети научатся лучше понимать друг друга.</a:t>
            </a:r>
          </a:p>
          <a:p>
            <a:pPr>
              <a:buFontTx/>
              <a:buChar char="-"/>
            </a:pPr>
            <a:r>
              <a:rPr lang="ru-RU" dirty="0" smtClean="0"/>
              <a:t>Разработка проекта (модель трех вопросов: что знаем, что хотим узнать, как узнать; составление  «паутинки» – виды деятельности» например: </a:t>
            </a:r>
            <a:endParaRPr lang="ru-RU" dirty="0"/>
          </a:p>
        </p:txBody>
      </p:sp>
      <p:sp>
        <p:nvSpPr>
          <p:cNvPr id="8" name="Содержимое 5"/>
          <p:cNvSpPr>
            <a:spLocks noGrp="1"/>
          </p:cNvSpPr>
          <p:nvPr>
            <p:ph sz="half" idx="2"/>
          </p:nvPr>
        </p:nvSpPr>
        <p:spPr>
          <a:xfrm>
            <a:off x="4857752" y="2071678"/>
            <a:ext cx="4038600" cy="4597401"/>
          </a:xfrm>
        </p:spPr>
        <p:txBody>
          <a:bodyPr>
            <a:normAutofit fontScale="55000" lnSpcReduction="20000"/>
          </a:bodyPr>
          <a:lstStyle/>
          <a:p>
            <a:pPr>
              <a:buFontTx/>
              <a:buChar char="-"/>
            </a:pPr>
            <a:r>
              <a:rPr lang="ru-RU" dirty="0" smtClean="0"/>
              <a:t>Основной этап – деятельность в соответствии с темой проекта (взрослый задает цель, направляет, контролирует осуществление).</a:t>
            </a:r>
          </a:p>
          <a:p>
            <a:pPr>
              <a:buFontTx/>
              <a:buChar char="-"/>
            </a:pPr>
            <a:r>
              <a:rPr lang="ru-RU" dirty="0" smtClean="0"/>
              <a:t>Заключительный этап (дети представляют продукт деятельности).</a:t>
            </a:r>
          </a:p>
          <a:p>
            <a:pPr>
              <a:buNone/>
            </a:pPr>
            <a:r>
              <a:rPr lang="ru-RU" dirty="0" smtClean="0"/>
              <a:t>            Родители могут быть вовлечены в работу над проектами более широко, могут участвовать вместе с детьми в целевых прогулках, экскурсиях, игровой деятельности, экспериментировании и т.д.</a:t>
            </a:r>
          </a:p>
          <a:p>
            <a:pPr>
              <a:buNone/>
            </a:pPr>
            <a:r>
              <a:rPr lang="ru-RU" dirty="0" smtClean="0"/>
              <a:t>              Опираясь на помощь взрослых, дети ищут решение проблемы через вопросы к родителям, совместный поход в библиотеку, чтения детских познавательный и справочных книг, работу в поисковой системе Интернет, наблюдений, экскурсий. Совместно с родителями они занимаются оформлением альбомов, рисованием, лепкой.</a:t>
            </a:r>
            <a:endParaRPr lang="ru-RU" dirty="0"/>
          </a:p>
        </p:txBody>
      </p:sp>
      <p:sp>
        <p:nvSpPr>
          <p:cNvPr id="9" name="Прямоугольник 8"/>
          <p:cNvSpPr/>
          <p:nvPr/>
        </p:nvSpPr>
        <p:spPr>
          <a:xfrm>
            <a:off x="3786182" y="5786454"/>
            <a:ext cx="78581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Где спит</a:t>
            </a:r>
            <a:endParaRPr lang="ru-RU" sz="1200" dirty="0">
              <a:solidFill>
                <a:schemeClr val="tx1"/>
              </a:solidFill>
            </a:endParaRPr>
          </a:p>
        </p:txBody>
      </p:sp>
      <p:sp>
        <p:nvSpPr>
          <p:cNvPr id="10" name="Прямоугольник 9"/>
          <p:cNvSpPr/>
          <p:nvPr/>
        </p:nvSpPr>
        <p:spPr>
          <a:xfrm>
            <a:off x="3786182" y="6143644"/>
            <a:ext cx="785818"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tx1"/>
                </a:solidFill>
              </a:rPr>
              <a:t>привычки</a:t>
            </a:r>
            <a:endParaRPr lang="ru-RU" sz="1100" dirty="0">
              <a:solidFill>
                <a:schemeClr val="tx1"/>
              </a:solidFill>
            </a:endParaRPr>
          </a:p>
        </p:txBody>
      </p:sp>
      <p:sp>
        <p:nvSpPr>
          <p:cNvPr id="11" name="Прямоугольник 10"/>
          <p:cNvSpPr/>
          <p:nvPr/>
        </p:nvSpPr>
        <p:spPr>
          <a:xfrm>
            <a:off x="2500298" y="6357958"/>
            <a:ext cx="1000132"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tx1"/>
                </a:solidFill>
              </a:rPr>
              <a:t>Чем питается</a:t>
            </a:r>
            <a:endParaRPr lang="ru-RU" sz="1100" dirty="0">
              <a:solidFill>
                <a:schemeClr val="tx1"/>
              </a:solidFill>
            </a:endParaRPr>
          </a:p>
        </p:txBody>
      </p:sp>
      <p:sp>
        <p:nvSpPr>
          <p:cNvPr id="12" name="Прямоугольник 11"/>
          <p:cNvSpPr/>
          <p:nvPr/>
        </p:nvSpPr>
        <p:spPr>
          <a:xfrm>
            <a:off x="500034" y="5929330"/>
            <a:ext cx="1143008" cy="21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С чем играет</a:t>
            </a:r>
            <a:endParaRPr lang="ru-RU" sz="1200" dirty="0">
              <a:solidFill>
                <a:schemeClr val="tx1"/>
              </a:solidFill>
            </a:endParaRPr>
          </a:p>
        </p:txBody>
      </p:sp>
      <p:sp>
        <p:nvSpPr>
          <p:cNvPr id="13" name="Прямоугольник 12"/>
          <p:cNvSpPr/>
          <p:nvPr/>
        </p:nvSpPr>
        <p:spPr>
          <a:xfrm>
            <a:off x="500034" y="6357958"/>
            <a:ext cx="1214446"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rPr>
              <a:t>Кого больше любит в семье</a:t>
            </a:r>
            <a:endParaRPr lang="ru-RU" sz="1200" dirty="0">
              <a:solidFill>
                <a:schemeClr val="tx1"/>
              </a:solidFill>
            </a:endParaRPr>
          </a:p>
        </p:txBody>
      </p:sp>
      <p:sp>
        <p:nvSpPr>
          <p:cNvPr id="14" name="Овал 13"/>
          <p:cNvSpPr/>
          <p:nvPr/>
        </p:nvSpPr>
        <p:spPr>
          <a:xfrm>
            <a:off x="2571736" y="5786454"/>
            <a:ext cx="928694" cy="428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solidFill>
                  <a:schemeClr val="tx1"/>
                </a:solidFill>
              </a:rPr>
              <a:t>кошка</a:t>
            </a:r>
            <a:endParaRPr lang="ru-RU" sz="1400" dirty="0">
              <a:solidFill>
                <a:schemeClr val="tx1"/>
              </a:solidFill>
            </a:endParaRPr>
          </a:p>
        </p:txBody>
      </p:sp>
      <p:cxnSp>
        <p:nvCxnSpPr>
          <p:cNvPr id="16" name="Прямая со стрелкой 15"/>
          <p:cNvCxnSpPr/>
          <p:nvPr/>
        </p:nvCxnSpPr>
        <p:spPr>
          <a:xfrm flipV="1">
            <a:off x="1643042" y="6000768"/>
            <a:ext cx="85725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1785918" y="6143644"/>
            <a:ext cx="85725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endCxn id="14" idx="5"/>
          </p:cNvCxnSpPr>
          <p:nvPr/>
        </p:nvCxnSpPr>
        <p:spPr>
          <a:xfrm rot="10800000">
            <a:off x="3364426" y="6152312"/>
            <a:ext cx="136004" cy="134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10800000" flipV="1">
            <a:off x="3500430" y="5786454"/>
            <a:ext cx="21431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16200000" flipV="1">
            <a:off x="3500430" y="6072206"/>
            <a:ext cx="214314"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170" name="Picture 2" descr="https://2.bp.blogspot.com/-LaGwD82SQfQ/WvhsUrrOppI/AAAAAAAATMk/5YsUBiI-Jy0QgSzW0Hl99UnH2SyrfyWRwCLcBGAs/s1600/0_76017_77bf0a47_orig.png"/>
          <p:cNvPicPr>
            <a:picLocks noChangeAspect="1" noChangeArrowheads="1"/>
          </p:cNvPicPr>
          <p:nvPr/>
        </p:nvPicPr>
        <p:blipFill>
          <a:blip r:embed="rId3" cstate="print"/>
          <a:srcRect/>
          <a:stretch>
            <a:fillRect/>
          </a:stretch>
        </p:blipFill>
        <p:spPr bwMode="auto">
          <a:xfrm>
            <a:off x="7072330" y="214290"/>
            <a:ext cx="1853527" cy="171451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Вкусно и полезно</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071670" y="1000108"/>
            <a:ext cx="5429288" cy="5168905"/>
          </a:xfrm>
        </p:spPr>
        <p:txBody>
          <a:bodyPr>
            <a:normAutofit/>
          </a:bodyPr>
          <a:lstStyle/>
          <a:p>
            <a:pPr>
              <a:buNone/>
            </a:pPr>
            <a:r>
              <a:rPr lang="ru-RU" sz="1200" dirty="0" smtClean="0"/>
              <a:t>              1. Тыкву очистить от кожуры и семян, и мелко нарезать. </a:t>
            </a:r>
            <a:br>
              <a:rPr lang="ru-RU" sz="1200" dirty="0" smtClean="0"/>
            </a:br>
            <a:r>
              <a:rPr lang="ru-RU" sz="1200" dirty="0" smtClean="0"/>
              <a:t>Переложить тыкву в кастрюлю, залить водой, так, чтоб вода прикрывала тыкву.</a:t>
            </a:r>
            <a:br>
              <a:rPr lang="ru-RU" sz="1200" dirty="0" smtClean="0"/>
            </a:br>
            <a:r>
              <a:rPr lang="ru-RU" sz="1200" dirty="0" smtClean="0"/>
              <a:t>Довести до кипения и тушить до мягкости тыквы, 5-7 минут. Время тушения зависит от сорта тыквы.</a:t>
            </a:r>
          </a:p>
          <a:p>
            <a:pPr>
              <a:buNone/>
            </a:pPr>
            <a:endParaRPr lang="ru-RU" sz="1200" dirty="0" smtClean="0"/>
          </a:p>
          <a:p>
            <a:pPr>
              <a:buNone/>
            </a:pPr>
            <a:endParaRPr lang="ru-RU" sz="1200" dirty="0" smtClean="0"/>
          </a:p>
          <a:p>
            <a:pPr>
              <a:buNone/>
            </a:pPr>
            <a:r>
              <a:rPr lang="ru-RU" sz="1200" dirty="0" smtClean="0"/>
              <a:t>           2. Готовую тыкву переложить в дуршлаг, чтоб стекла вся жидкость.</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3. Затем тыкву </a:t>
            </a:r>
            <a:r>
              <a:rPr lang="ru-RU" sz="1200" dirty="0" err="1" smtClean="0"/>
              <a:t>пюрировать</a:t>
            </a:r>
            <a:r>
              <a:rPr lang="ru-RU" sz="1200" dirty="0" smtClean="0"/>
              <a:t> </a:t>
            </a:r>
            <a:r>
              <a:rPr lang="ru-RU" sz="1200" dirty="0" err="1" smtClean="0"/>
              <a:t>блендером</a:t>
            </a:r>
            <a:r>
              <a:rPr lang="ru-RU" sz="1200" dirty="0" smtClean="0"/>
              <a:t>. Добавить яйца, соль, сахар и крахмал.</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4. Перемешать, а затем еще раз </a:t>
            </a:r>
            <a:r>
              <a:rPr lang="ru-RU" sz="1200" dirty="0" err="1" smtClean="0"/>
              <a:t>пюрировать</a:t>
            </a:r>
            <a:r>
              <a:rPr lang="ru-RU" sz="1200" dirty="0" smtClean="0"/>
              <a:t> тыквенную массу. </a:t>
            </a:r>
            <a:br>
              <a:rPr lang="ru-RU" sz="1200" dirty="0" smtClean="0"/>
            </a:br>
            <a:r>
              <a:rPr lang="ru-RU" sz="1200" dirty="0" smtClean="0"/>
              <a:t>От общей тыквенной массы отлить 0,5 стакана массы, ею мы польём верх запеканки.</a:t>
            </a:r>
          </a:p>
          <a:p>
            <a:pPr>
              <a:buNone/>
            </a:pPr>
            <a:endParaRPr lang="ru-RU" sz="12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7" name="Прямоугольник 6"/>
          <p:cNvSpPr/>
          <p:nvPr/>
        </p:nvSpPr>
        <p:spPr>
          <a:xfrm>
            <a:off x="6215074" y="2000240"/>
            <a:ext cx="2786082" cy="2862322"/>
          </a:xfrm>
          <a:prstGeom prst="rect">
            <a:avLst/>
          </a:prstGeom>
        </p:spPr>
        <p:txBody>
          <a:bodyPr wrap="square">
            <a:spAutoFit/>
          </a:bodyPr>
          <a:lstStyle/>
          <a:p>
            <a:pPr algn="r" fontAlgn="t"/>
            <a:r>
              <a:rPr lang="ru-RU" sz="1000" b="1" dirty="0" smtClean="0"/>
              <a:t>Состав:</a:t>
            </a:r>
          </a:p>
          <a:p>
            <a:pPr algn="r" fontAlgn="t"/>
            <a:r>
              <a:rPr lang="ru-RU" sz="1000" b="1" dirty="0" smtClean="0"/>
              <a:t>Творожная масса:</a:t>
            </a:r>
          </a:p>
          <a:p>
            <a:pPr algn="r" fontAlgn="t"/>
            <a:r>
              <a:rPr lang="ru-RU" sz="1000" dirty="0" smtClean="0"/>
              <a:t>400 г. творога</a:t>
            </a:r>
          </a:p>
          <a:p>
            <a:pPr algn="r" fontAlgn="t"/>
            <a:r>
              <a:rPr lang="ru-RU" sz="1000" dirty="0" smtClean="0"/>
              <a:t>2 яйца</a:t>
            </a:r>
          </a:p>
          <a:p>
            <a:pPr algn="r" fontAlgn="t"/>
            <a:r>
              <a:rPr lang="ru-RU" sz="1000" dirty="0" smtClean="0"/>
              <a:t>3 ст.л. сахара</a:t>
            </a:r>
          </a:p>
          <a:p>
            <a:pPr algn="r" fontAlgn="t"/>
            <a:r>
              <a:rPr lang="ru-RU" sz="1000" dirty="0" smtClean="0"/>
              <a:t>1-2 ст.л. сметаны</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масса:</a:t>
            </a:r>
          </a:p>
          <a:p>
            <a:pPr algn="r" fontAlgn="t"/>
            <a:r>
              <a:rPr lang="ru-RU" sz="1000" dirty="0" smtClean="0"/>
              <a:t>500 г. мякоти тыквы</a:t>
            </a:r>
          </a:p>
          <a:p>
            <a:pPr algn="r" fontAlgn="t"/>
            <a:r>
              <a:rPr lang="ru-RU" sz="1000" dirty="0" smtClean="0"/>
              <a:t>2 яйца</a:t>
            </a:r>
          </a:p>
          <a:p>
            <a:pPr algn="r" fontAlgn="t"/>
            <a:r>
              <a:rPr lang="ru-RU" sz="1000" dirty="0" smtClean="0"/>
              <a:t>2 ст.л. сахара</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карамель:</a:t>
            </a:r>
          </a:p>
          <a:p>
            <a:pPr algn="r" fontAlgn="t"/>
            <a:r>
              <a:rPr lang="ru-RU" sz="1000" dirty="0" smtClean="0"/>
              <a:t>100 г. мякоти тыквы</a:t>
            </a:r>
          </a:p>
          <a:p>
            <a:pPr algn="r" fontAlgn="t"/>
            <a:r>
              <a:rPr lang="ru-RU" sz="1000" dirty="0" smtClean="0"/>
              <a:t>100 г. сахара</a:t>
            </a:r>
          </a:p>
          <a:p>
            <a:pPr algn="r" fontAlgn="t"/>
            <a:r>
              <a:rPr lang="ru-RU" sz="1000" dirty="0" smtClean="0"/>
              <a:t>75 мл. воды</a:t>
            </a:r>
            <a:endParaRPr lang="ru-RU" sz="1000" dirty="0"/>
          </a:p>
        </p:txBody>
      </p:sp>
      <p:pic>
        <p:nvPicPr>
          <p:cNvPr id="2050" name="Picture 2" descr="Ð¢Ð²Ð¾ÑÐ¾Ð¶Ð½Ð¾-ÑÑÐºÐ²ÐµÐ½Ð½Ð°Ñ Ð·Ð°Ð¿ÐµÐºÐ°Ð½ÐºÐ° &amp;quot;ÐÐµÐ±ÑÐ°&amp;quot; - ÑÐ°Ð³ 1"/>
          <p:cNvPicPr>
            <a:picLocks noChangeAspect="1" noChangeArrowheads="1"/>
          </p:cNvPicPr>
          <p:nvPr/>
        </p:nvPicPr>
        <p:blipFill>
          <a:blip r:embed="rId4"/>
          <a:srcRect/>
          <a:stretch>
            <a:fillRect/>
          </a:stretch>
        </p:blipFill>
        <p:spPr bwMode="auto">
          <a:xfrm>
            <a:off x="214282" y="928670"/>
            <a:ext cx="1928826" cy="1285885"/>
          </a:xfrm>
          <a:prstGeom prst="rect">
            <a:avLst/>
          </a:prstGeom>
          <a:noFill/>
        </p:spPr>
      </p:pic>
      <p:pic>
        <p:nvPicPr>
          <p:cNvPr id="2052" name="Picture 4" descr="Ð¢Ð²Ð¾ÑÐ¾Ð¶Ð½Ð¾-ÑÑÐºÐ²ÐµÐ½Ð½Ð°Ñ Ð·Ð°Ð¿ÐµÐºÐ°Ð½ÐºÐ° &amp;quot;ÐÐµÐ±ÑÐ°&amp;quot; - ÑÐ°Ð³ 2"/>
          <p:cNvPicPr>
            <a:picLocks noChangeAspect="1" noChangeArrowheads="1"/>
          </p:cNvPicPr>
          <p:nvPr/>
        </p:nvPicPr>
        <p:blipFill>
          <a:blip r:embed="rId5"/>
          <a:srcRect/>
          <a:stretch>
            <a:fillRect/>
          </a:stretch>
        </p:blipFill>
        <p:spPr bwMode="auto">
          <a:xfrm>
            <a:off x="214282" y="2357430"/>
            <a:ext cx="1928826" cy="1285884"/>
          </a:xfrm>
          <a:prstGeom prst="rect">
            <a:avLst/>
          </a:prstGeom>
          <a:noFill/>
        </p:spPr>
      </p:pic>
      <p:pic>
        <p:nvPicPr>
          <p:cNvPr id="2054" name="Picture 6" descr="Ð¢Ð²Ð¾ÑÐ¾Ð¶Ð½Ð¾-ÑÑÐºÐ²ÐµÐ½Ð½Ð°Ñ Ð·Ð°Ð¿ÐµÐºÐ°Ð½ÐºÐ° &amp;quot;ÐÐµÐ±ÑÐ°&amp;quot; - ÑÐ°Ð³ 3"/>
          <p:cNvPicPr>
            <a:picLocks noChangeAspect="1" noChangeArrowheads="1"/>
          </p:cNvPicPr>
          <p:nvPr/>
        </p:nvPicPr>
        <p:blipFill>
          <a:blip r:embed="rId6"/>
          <a:srcRect/>
          <a:stretch>
            <a:fillRect/>
          </a:stretch>
        </p:blipFill>
        <p:spPr bwMode="auto">
          <a:xfrm>
            <a:off x="214283" y="3714753"/>
            <a:ext cx="1928824" cy="1285883"/>
          </a:xfrm>
          <a:prstGeom prst="rect">
            <a:avLst/>
          </a:prstGeom>
          <a:noFill/>
        </p:spPr>
      </p:pic>
      <p:pic>
        <p:nvPicPr>
          <p:cNvPr id="2056" name="Picture 8" descr="Ð¢Ð²Ð¾ÑÐ¾Ð¶Ð½Ð¾-ÑÑÐºÐ²ÐµÐ½Ð½Ð°Ñ Ð·Ð°Ð¿ÐµÐºÐ°Ð½ÐºÐ° &amp;quot;ÐÐµÐ±ÑÐ°&amp;quot; - ÑÐ°Ð³ 4"/>
          <p:cNvPicPr>
            <a:picLocks noChangeAspect="1" noChangeArrowheads="1"/>
          </p:cNvPicPr>
          <p:nvPr/>
        </p:nvPicPr>
        <p:blipFill>
          <a:blip r:embed="rId7"/>
          <a:srcRect/>
          <a:stretch>
            <a:fillRect/>
          </a:stretch>
        </p:blipFill>
        <p:spPr bwMode="auto">
          <a:xfrm>
            <a:off x="214282" y="5143512"/>
            <a:ext cx="2000232" cy="1333489"/>
          </a:xfrm>
          <a:prstGeom prst="rect">
            <a:avLst/>
          </a:prstGeom>
          <a:noFill/>
        </p:spPr>
      </p:pic>
      <p:cxnSp>
        <p:nvCxnSpPr>
          <p:cNvPr id="12" name="Прямая со стрелкой 11"/>
          <p:cNvCxnSpPr/>
          <p:nvPr/>
        </p:nvCxnSpPr>
        <p:spPr>
          <a:xfrm>
            <a:off x="214282" y="2285992"/>
            <a:ext cx="678661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42844" y="3714752"/>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14282" y="5072074"/>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Вкусно и полезно</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071670" y="1000108"/>
            <a:ext cx="5429288" cy="5168905"/>
          </a:xfrm>
        </p:spPr>
        <p:txBody>
          <a:bodyPr>
            <a:normAutofit/>
          </a:bodyPr>
          <a:lstStyle/>
          <a:p>
            <a:pPr>
              <a:buNone/>
            </a:pPr>
            <a:r>
              <a:rPr lang="ru-RU" sz="1200" dirty="0" smtClean="0"/>
              <a:t>              5. В другую ёмкость выложить творог. Добавить соль, сахар, яйца, крахмал и сметану.</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6. Творожную массу перемешать, а затем </a:t>
            </a:r>
            <a:r>
              <a:rPr lang="ru-RU" sz="1200" dirty="0" err="1" smtClean="0"/>
              <a:t>пюрировать</a:t>
            </a:r>
            <a:r>
              <a:rPr lang="ru-RU" sz="1200" dirty="0" smtClean="0"/>
              <a:t> </a:t>
            </a:r>
            <a:r>
              <a:rPr lang="ru-RU" sz="1200" dirty="0" err="1" smtClean="0"/>
              <a:t>блендером</a:t>
            </a:r>
            <a:r>
              <a:rPr lang="ru-RU" sz="1200" dirty="0" smtClean="0"/>
              <a:t>.</a:t>
            </a:r>
          </a:p>
          <a:p>
            <a:pPr>
              <a:buNone/>
            </a:pPr>
            <a:r>
              <a:rPr lang="ru-RU" sz="1200" b="1" dirty="0" smtClean="0"/>
              <a:t>            Совет</a:t>
            </a:r>
          </a:p>
          <a:p>
            <a:pPr>
              <a:buNone/>
            </a:pPr>
            <a:r>
              <a:rPr lang="ru-RU" sz="1200" i="1" dirty="0" smtClean="0"/>
              <a:t>                Если массу начать </a:t>
            </a:r>
            <a:r>
              <a:rPr lang="ru-RU" sz="1200" i="1" dirty="0" err="1" smtClean="0"/>
              <a:t>пюрировать</a:t>
            </a:r>
            <a:r>
              <a:rPr lang="ru-RU" sz="1200" i="1" dirty="0" smtClean="0"/>
              <a:t> не перемешав, то крахмал и сахар разлетятся по всей кухне:).</a:t>
            </a:r>
          </a:p>
          <a:p>
            <a:pPr>
              <a:buNone/>
            </a:pPr>
            <a:endParaRPr lang="ru-RU" sz="1200" dirty="0" smtClean="0"/>
          </a:p>
          <a:p>
            <a:pPr>
              <a:buNone/>
            </a:pPr>
            <a:endParaRPr lang="ru-RU" sz="1200" dirty="0" smtClean="0"/>
          </a:p>
          <a:p>
            <a:pPr>
              <a:buNone/>
            </a:pPr>
            <a:r>
              <a:rPr lang="ru-RU" sz="1200" dirty="0" smtClean="0"/>
              <a:t>           7. Дно формы для выпечки застелить пергаментом для выпечки. Смазать бока формы и пергамент растительным маслом.</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8. Выкладывать в центр формы поочередно: творожную массу, сверху неё тыквенную массу, и опять творожную.</a:t>
            </a:r>
          </a:p>
          <a:p>
            <a:pPr>
              <a:buNone/>
            </a:pPr>
            <a:endParaRPr lang="ru-RU" sz="12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7" name="Прямоугольник 6"/>
          <p:cNvSpPr/>
          <p:nvPr/>
        </p:nvSpPr>
        <p:spPr>
          <a:xfrm>
            <a:off x="6215074" y="2000240"/>
            <a:ext cx="2786082" cy="2862322"/>
          </a:xfrm>
          <a:prstGeom prst="rect">
            <a:avLst/>
          </a:prstGeom>
        </p:spPr>
        <p:txBody>
          <a:bodyPr wrap="square">
            <a:spAutoFit/>
          </a:bodyPr>
          <a:lstStyle/>
          <a:p>
            <a:pPr algn="r" fontAlgn="t"/>
            <a:r>
              <a:rPr lang="ru-RU" sz="1000" b="1" dirty="0" smtClean="0"/>
              <a:t>Состав:</a:t>
            </a:r>
          </a:p>
          <a:p>
            <a:pPr algn="r" fontAlgn="t"/>
            <a:r>
              <a:rPr lang="ru-RU" sz="1000" b="1" dirty="0" smtClean="0"/>
              <a:t>Творожная масса:</a:t>
            </a:r>
          </a:p>
          <a:p>
            <a:pPr algn="r" fontAlgn="t"/>
            <a:r>
              <a:rPr lang="ru-RU" sz="1000" dirty="0" smtClean="0"/>
              <a:t>400 г. творога</a:t>
            </a:r>
          </a:p>
          <a:p>
            <a:pPr algn="r" fontAlgn="t"/>
            <a:r>
              <a:rPr lang="ru-RU" sz="1000" dirty="0" smtClean="0"/>
              <a:t>2 яйца</a:t>
            </a:r>
          </a:p>
          <a:p>
            <a:pPr algn="r" fontAlgn="t"/>
            <a:r>
              <a:rPr lang="ru-RU" sz="1000" dirty="0" smtClean="0"/>
              <a:t>3 ст.л. сахара</a:t>
            </a:r>
          </a:p>
          <a:p>
            <a:pPr algn="r" fontAlgn="t"/>
            <a:r>
              <a:rPr lang="ru-RU" sz="1000" dirty="0" smtClean="0"/>
              <a:t>1-2 ст.л. сметаны</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масса:</a:t>
            </a:r>
          </a:p>
          <a:p>
            <a:pPr algn="r" fontAlgn="t"/>
            <a:r>
              <a:rPr lang="ru-RU" sz="1000" dirty="0" smtClean="0"/>
              <a:t>500 г. мякоти тыквы</a:t>
            </a:r>
          </a:p>
          <a:p>
            <a:pPr algn="r" fontAlgn="t"/>
            <a:r>
              <a:rPr lang="ru-RU" sz="1000" dirty="0" smtClean="0"/>
              <a:t>2 яйца</a:t>
            </a:r>
          </a:p>
          <a:p>
            <a:pPr algn="r" fontAlgn="t"/>
            <a:r>
              <a:rPr lang="ru-RU" sz="1000" dirty="0" smtClean="0"/>
              <a:t>2 ст.л. сахара</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карамель:</a:t>
            </a:r>
          </a:p>
          <a:p>
            <a:pPr algn="r" fontAlgn="t"/>
            <a:r>
              <a:rPr lang="ru-RU" sz="1000" dirty="0" smtClean="0"/>
              <a:t>100 г. мякоти тыквы</a:t>
            </a:r>
          </a:p>
          <a:p>
            <a:pPr algn="r" fontAlgn="t"/>
            <a:r>
              <a:rPr lang="ru-RU" sz="1000" dirty="0" smtClean="0"/>
              <a:t>100 г. сахара</a:t>
            </a:r>
          </a:p>
          <a:p>
            <a:pPr algn="r" fontAlgn="t"/>
            <a:r>
              <a:rPr lang="ru-RU" sz="1000" dirty="0" smtClean="0"/>
              <a:t>75 мл. воды</a:t>
            </a:r>
            <a:endParaRPr lang="ru-RU" sz="1000" dirty="0"/>
          </a:p>
        </p:txBody>
      </p:sp>
      <p:cxnSp>
        <p:nvCxnSpPr>
          <p:cNvPr id="12" name="Прямая со стрелкой 11"/>
          <p:cNvCxnSpPr/>
          <p:nvPr/>
        </p:nvCxnSpPr>
        <p:spPr>
          <a:xfrm>
            <a:off x="214282" y="2285992"/>
            <a:ext cx="678661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42844" y="3714752"/>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14282" y="5072074"/>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2226" name="Picture 2" descr="Ð¢Ð²Ð¾ÑÐ¾Ð¶Ð½Ð¾-ÑÑÐºÐ²ÐµÐ½Ð½Ð°Ñ Ð·Ð°Ð¿ÐµÐºÐ°Ð½ÐºÐ° &amp;quot;ÐÐµÐ±ÑÐ°&amp;quot; - ÑÐ°Ð³ 5"/>
          <p:cNvPicPr>
            <a:picLocks noChangeAspect="1" noChangeArrowheads="1"/>
          </p:cNvPicPr>
          <p:nvPr/>
        </p:nvPicPr>
        <p:blipFill>
          <a:blip r:embed="rId4"/>
          <a:srcRect/>
          <a:stretch>
            <a:fillRect/>
          </a:stretch>
        </p:blipFill>
        <p:spPr bwMode="auto">
          <a:xfrm>
            <a:off x="214282" y="857216"/>
            <a:ext cx="1928826" cy="1285885"/>
          </a:xfrm>
          <a:prstGeom prst="rect">
            <a:avLst/>
          </a:prstGeom>
          <a:noFill/>
        </p:spPr>
      </p:pic>
      <p:pic>
        <p:nvPicPr>
          <p:cNvPr id="52228" name="Picture 4" descr="Ð¢Ð²Ð¾ÑÐ¾Ð¶Ð½Ð¾-ÑÑÐºÐ²ÐµÐ½Ð½Ð°Ñ Ð·Ð°Ð¿ÐµÐºÐ°Ð½ÐºÐ° &amp;quot;ÐÐµÐ±ÑÐ°&amp;quot; - ÑÐ°Ð³ 6"/>
          <p:cNvPicPr>
            <a:picLocks noChangeAspect="1" noChangeArrowheads="1"/>
          </p:cNvPicPr>
          <p:nvPr/>
        </p:nvPicPr>
        <p:blipFill>
          <a:blip r:embed="rId5"/>
          <a:srcRect/>
          <a:stretch>
            <a:fillRect/>
          </a:stretch>
        </p:blipFill>
        <p:spPr bwMode="auto">
          <a:xfrm>
            <a:off x="214282" y="2357416"/>
            <a:ext cx="1928826" cy="1285884"/>
          </a:xfrm>
          <a:prstGeom prst="rect">
            <a:avLst/>
          </a:prstGeom>
          <a:noFill/>
        </p:spPr>
      </p:pic>
      <p:pic>
        <p:nvPicPr>
          <p:cNvPr id="52230" name="Picture 6" descr="Ð¢Ð²Ð¾ÑÐ¾Ð¶Ð½Ð¾-ÑÑÐºÐ²ÐµÐ½Ð½Ð°Ñ Ð·Ð°Ð¿ÐµÐºÐ°Ð½ÐºÐ° &amp;quot;ÐÐµÐ±ÑÐ°&amp;quot; - ÑÐ°Ð³ 7"/>
          <p:cNvPicPr>
            <a:picLocks noChangeAspect="1" noChangeArrowheads="1"/>
          </p:cNvPicPr>
          <p:nvPr/>
        </p:nvPicPr>
        <p:blipFill>
          <a:blip r:embed="rId6"/>
          <a:srcRect/>
          <a:stretch>
            <a:fillRect/>
          </a:stretch>
        </p:blipFill>
        <p:spPr bwMode="auto">
          <a:xfrm>
            <a:off x="214282" y="3714752"/>
            <a:ext cx="1928802" cy="1285869"/>
          </a:xfrm>
          <a:prstGeom prst="rect">
            <a:avLst/>
          </a:prstGeom>
          <a:noFill/>
        </p:spPr>
      </p:pic>
      <p:pic>
        <p:nvPicPr>
          <p:cNvPr id="52232" name="Picture 8" descr="Ð¢Ð²Ð¾ÑÐ¾Ð¶Ð½Ð¾-ÑÑÐºÐ²ÐµÐ½Ð½Ð°Ñ Ð·Ð°Ð¿ÐµÐºÐ°Ð½ÐºÐ° &amp;quot;ÐÐµÐ±ÑÐ°&amp;quot; - ÑÐ°Ð³ 8"/>
          <p:cNvPicPr>
            <a:picLocks noChangeAspect="1" noChangeArrowheads="1"/>
          </p:cNvPicPr>
          <p:nvPr/>
        </p:nvPicPr>
        <p:blipFill>
          <a:blip r:embed="rId7"/>
          <a:srcRect/>
          <a:stretch>
            <a:fillRect/>
          </a:stretch>
        </p:blipFill>
        <p:spPr bwMode="auto">
          <a:xfrm>
            <a:off x="214282" y="5214950"/>
            <a:ext cx="2035946" cy="135729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Вкусно и полезно</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071670" y="1000108"/>
            <a:ext cx="5429288" cy="5168905"/>
          </a:xfrm>
        </p:spPr>
        <p:txBody>
          <a:bodyPr>
            <a:normAutofit/>
          </a:bodyPr>
          <a:lstStyle/>
          <a:p>
            <a:pPr>
              <a:buNone/>
            </a:pPr>
            <a:r>
              <a:rPr lang="ru-RU" sz="1200" dirty="0" smtClean="0"/>
              <a:t>              9. Выкладывать так, пока не закончатся творожная и тыквенные массы.</a:t>
            </a:r>
            <a:br>
              <a:rPr lang="ru-RU" sz="1200" dirty="0" smtClean="0"/>
            </a:br>
            <a:r>
              <a:rPr lang="ru-RU" sz="1200" dirty="0" smtClean="0"/>
              <a:t>Затем поставить в заранее разогретую духовку и выпекать 20 минут при температуре 180 градусов.</a:t>
            </a:r>
          </a:p>
          <a:p>
            <a:pPr>
              <a:buNone/>
            </a:pPr>
            <a:endParaRPr lang="ru-RU" sz="1200" dirty="0" smtClean="0"/>
          </a:p>
          <a:p>
            <a:pPr>
              <a:buNone/>
            </a:pPr>
            <a:endParaRPr lang="ru-RU" sz="1200" dirty="0" smtClean="0"/>
          </a:p>
          <a:p>
            <a:pPr>
              <a:buNone/>
            </a:pPr>
            <a:endParaRPr lang="ru-RU" sz="1200" dirty="0" smtClean="0"/>
          </a:p>
          <a:p>
            <a:pPr>
              <a:buNone/>
            </a:pPr>
            <a:r>
              <a:rPr lang="ru-RU" sz="1200" dirty="0" smtClean="0"/>
              <a:t>              10. Через 20 минут вынуть </a:t>
            </a:r>
            <a:r>
              <a:rPr lang="ru-RU" sz="1200" dirty="0" err="1" smtClean="0"/>
              <a:t>полуготовую</a:t>
            </a:r>
            <a:r>
              <a:rPr lang="ru-RU" sz="1200" dirty="0" smtClean="0"/>
              <a:t> запеканку, вылить на неё оставшуюся часть тыквенной массы (ту, которую мы ранее отливали в стакан) и разровнять.</a:t>
            </a:r>
            <a:br>
              <a:rPr lang="ru-RU" sz="1200" dirty="0" smtClean="0"/>
            </a:br>
            <a:r>
              <a:rPr lang="ru-RU" sz="1200" dirty="0" smtClean="0"/>
              <a:t>Поставить в духовку еще на 15-20 минут. Печь, пока верх не загустеет.</a:t>
            </a:r>
          </a:p>
          <a:p>
            <a:pPr>
              <a:buNone/>
            </a:pPr>
            <a:r>
              <a:rPr lang="ru-RU" sz="1200" b="1" dirty="0" smtClean="0"/>
              <a:t>               Совет</a:t>
            </a:r>
          </a:p>
          <a:p>
            <a:pPr>
              <a:buNone/>
            </a:pPr>
            <a:r>
              <a:rPr lang="ru-RU" sz="1200" i="1" dirty="0" smtClean="0"/>
              <a:t>             Духовки разные, у нас тыквенная масса никак не хотела запекаться и запеканка пробыла в духовке не 15-20 минут, а все 30.</a:t>
            </a:r>
          </a:p>
          <a:p>
            <a:pPr>
              <a:buNone/>
            </a:pPr>
            <a:endParaRPr lang="ru-RU" sz="1200" dirty="0" smtClean="0"/>
          </a:p>
          <a:p>
            <a:pPr>
              <a:buNone/>
            </a:pPr>
            <a:r>
              <a:rPr lang="ru-RU" sz="1200" dirty="0" smtClean="0"/>
              <a:t>           11. Для карамели соединить в сотейнике воду, сахар и мелко нарезанную тыкву, довести до кипения и варить на сильном огне, пока карамель не начнёт густеть, минут 5-7.</a:t>
            </a:r>
          </a:p>
          <a:p>
            <a:pPr>
              <a:buNone/>
            </a:pPr>
            <a:endParaRPr lang="ru-RU" sz="1200" dirty="0" smtClean="0"/>
          </a:p>
          <a:p>
            <a:pPr>
              <a:buNone/>
            </a:pPr>
            <a:endParaRPr lang="ru-RU" sz="1200" dirty="0" smtClean="0"/>
          </a:p>
          <a:p>
            <a:pPr>
              <a:buNone/>
            </a:pPr>
            <a:endParaRPr lang="ru-RU" sz="1200" dirty="0" smtClean="0"/>
          </a:p>
          <a:p>
            <a:pPr>
              <a:buNone/>
            </a:pPr>
            <a:r>
              <a:rPr lang="ru-RU" sz="1200" dirty="0" smtClean="0"/>
              <a:t>               12. Густеющую горячую массу </a:t>
            </a:r>
            <a:r>
              <a:rPr lang="ru-RU" sz="1200" dirty="0" err="1" smtClean="0"/>
              <a:t>пюрировать</a:t>
            </a:r>
            <a:r>
              <a:rPr lang="ru-RU" sz="1200" dirty="0" smtClean="0"/>
              <a:t>.</a:t>
            </a:r>
          </a:p>
          <a:p>
            <a:pPr>
              <a:buNone/>
            </a:pPr>
            <a:endParaRPr lang="ru-RU" sz="12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7" name="Прямоугольник 6"/>
          <p:cNvSpPr/>
          <p:nvPr/>
        </p:nvSpPr>
        <p:spPr>
          <a:xfrm>
            <a:off x="6215074" y="2000240"/>
            <a:ext cx="2786082" cy="2862322"/>
          </a:xfrm>
          <a:prstGeom prst="rect">
            <a:avLst/>
          </a:prstGeom>
        </p:spPr>
        <p:txBody>
          <a:bodyPr wrap="square">
            <a:spAutoFit/>
          </a:bodyPr>
          <a:lstStyle/>
          <a:p>
            <a:pPr algn="r" fontAlgn="t"/>
            <a:r>
              <a:rPr lang="ru-RU" sz="1000" b="1" dirty="0" smtClean="0"/>
              <a:t>Состав:</a:t>
            </a:r>
          </a:p>
          <a:p>
            <a:pPr algn="r" fontAlgn="t"/>
            <a:r>
              <a:rPr lang="ru-RU" sz="1000" b="1" dirty="0" smtClean="0"/>
              <a:t>Творожная масса:</a:t>
            </a:r>
          </a:p>
          <a:p>
            <a:pPr algn="r" fontAlgn="t"/>
            <a:r>
              <a:rPr lang="ru-RU" sz="1000" dirty="0" smtClean="0"/>
              <a:t>400 г. творога</a:t>
            </a:r>
          </a:p>
          <a:p>
            <a:pPr algn="r" fontAlgn="t"/>
            <a:r>
              <a:rPr lang="ru-RU" sz="1000" dirty="0" smtClean="0"/>
              <a:t>2 яйца</a:t>
            </a:r>
          </a:p>
          <a:p>
            <a:pPr algn="r" fontAlgn="t"/>
            <a:r>
              <a:rPr lang="ru-RU" sz="1000" dirty="0" smtClean="0"/>
              <a:t>3 ст.л. сахара</a:t>
            </a:r>
          </a:p>
          <a:p>
            <a:pPr algn="r" fontAlgn="t"/>
            <a:r>
              <a:rPr lang="ru-RU" sz="1000" dirty="0" smtClean="0"/>
              <a:t>1-2 ст.л. сметаны</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масса:</a:t>
            </a:r>
          </a:p>
          <a:p>
            <a:pPr algn="r" fontAlgn="t"/>
            <a:r>
              <a:rPr lang="ru-RU" sz="1000" dirty="0" smtClean="0"/>
              <a:t>500 г. мякоти тыквы</a:t>
            </a:r>
          </a:p>
          <a:p>
            <a:pPr algn="r" fontAlgn="t"/>
            <a:r>
              <a:rPr lang="ru-RU" sz="1000" dirty="0" smtClean="0"/>
              <a:t>2 яйца</a:t>
            </a:r>
          </a:p>
          <a:p>
            <a:pPr algn="r" fontAlgn="t"/>
            <a:r>
              <a:rPr lang="ru-RU" sz="1000" dirty="0" smtClean="0"/>
              <a:t>2 ст.л. сахара</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карамель:</a:t>
            </a:r>
          </a:p>
          <a:p>
            <a:pPr algn="r" fontAlgn="t"/>
            <a:r>
              <a:rPr lang="ru-RU" sz="1000" dirty="0" smtClean="0"/>
              <a:t>100 г. мякоти тыквы</a:t>
            </a:r>
          </a:p>
          <a:p>
            <a:pPr algn="r" fontAlgn="t"/>
            <a:r>
              <a:rPr lang="ru-RU" sz="1000" dirty="0" smtClean="0"/>
              <a:t>100 г. сахара</a:t>
            </a:r>
          </a:p>
          <a:p>
            <a:pPr algn="r" fontAlgn="t"/>
            <a:r>
              <a:rPr lang="ru-RU" sz="1000" dirty="0" smtClean="0"/>
              <a:t>75 мл. воды</a:t>
            </a:r>
            <a:endParaRPr lang="ru-RU" sz="1000" dirty="0"/>
          </a:p>
        </p:txBody>
      </p:sp>
      <p:cxnSp>
        <p:nvCxnSpPr>
          <p:cNvPr id="12" name="Прямая со стрелкой 11"/>
          <p:cNvCxnSpPr/>
          <p:nvPr/>
        </p:nvCxnSpPr>
        <p:spPr>
          <a:xfrm>
            <a:off x="214282" y="2285992"/>
            <a:ext cx="678661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42844" y="3714752"/>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14282" y="5072074"/>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3250" name="Picture 2" descr="Ð¢Ð²Ð¾ÑÐ¾Ð¶Ð½Ð¾-ÑÑÐºÐ²ÐµÐ½Ð½Ð°Ñ Ð·Ð°Ð¿ÐµÐºÐ°Ð½ÐºÐ° &amp;quot;ÐÐµÐ±ÑÐ°&amp;quot; - ÑÐ°Ð³ 9"/>
          <p:cNvPicPr>
            <a:picLocks noChangeAspect="1" noChangeArrowheads="1"/>
          </p:cNvPicPr>
          <p:nvPr/>
        </p:nvPicPr>
        <p:blipFill>
          <a:blip r:embed="rId4"/>
          <a:srcRect/>
          <a:stretch>
            <a:fillRect/>
          </a:stretch>
        </p:blipFill>
        <p:spPr bwMode="auto">
          <a:xfrm>
            <a:off x="214282" y="857215"/>
            <a:ext cx="1928826" cy="1285885"/>
          </a:xfrm>
          <a:prstGeom prst="rect">
            <a:avLst/>
          </a:prstGeom>
          <a:noFill/>
        </p:spPr>
      </p:pic>
      <p:pic>
        <p:nvPicPr>
          <p:cNvPr id="53252" name="Picture 4" descr="Ð¢Ð²Ð¾ÑÐ¾Ð¶Ð½Ð¾-ÑÑÐºÐ²ÐµÐ½Ð½Ð°Ñ Ð·Ð°Ð¿ÐµÐºÐ°Ð½ÐºÐ° &amp;quot;ÐÐµÐ±ÑÐ°&amp;quot; - ÑÐ°Ð³ 10"/>
          <p:cNvPicPr>
            <a:picLocks noChangeAspect="1" noChangeArrowheads="1"/>
          </p:cNvPicPr>
          <p:nvPr/>
        </p:nvPicPr>
        <p:blipFill>
          <a:blip r:embed="rId5"/>
          <a:srcRect/>
          <a:stretch>
            <a:fillRect/>
          </a:stretch>
        </p:blipFill>
        <p:spPr bwMode="auto">
          <a:xfrm>
            <a:off x="214282" y="2357415"/>
            <a:ext cx="1928826" cy="1285884"/>
          </a:xfrm>
          <a:prstGeom prst="rect">
            <a:avLst/>
          </a:prstGeom>
          <a:noFill/>
        </p:spPr>
      </p:pic>
      <p:pic>
        <p:nvPicPr>
          <p:cNvPr id="53254" name="Picture 6" descr="Ð¢Ð²Ð¾ÑÐ¾Ð¶Ð½Ð¾-ÑÑÐºÐ²ÐµÐ½Ð½Ð°Ñ Ð·Ð°Ð¿ÐµÐºÐ°Ð½ÐºÐ° &amp;quot;ÐÐµÐ±ÑÐ°&amp;quot; - ÑÐ°Ð³ 11"/>
          <p:cNvPicPr>
            <a:picLocks noChangeAspect="1" noChangeArrowheads="1"/>
          </p:cNvPicPr>
          <p:nvPr/>
        </p:nvPicPr>
        <p:blipFill>
          <a:blip r:embed="rId6"/>
          <a:srcRect/>
          <a:stretch>
            <a:fillRect/>
          </a:stretch>
        </p:blipFill>
        <p:spPr bwMode="auto">
          <a:xfrm>
            <a:off x="214282" y="3786190"/>
            <a:ext cx="1821645" cy="1214431"/>
          </a:xfrm>
          <a:prstGeom prst="rect">
            <a:avLst/>
          </a:prstGeom>
          <a:noFill/>
        </p:spPr>
      </p:pic>
      <p:pic>
        <p:nvPicPr>
          <p:cNvPr id="53256" name="Picture 8" descr="Ð¢Ð²Ð¾ÑÐ¾Ð¶Ð½Ð¾-ÑÑÐºÐ²ÐµÐ½Ð½Ð°Ñ Ð·Ð°Ð¿ÐµÐºÐ°Ð½ÐºÐ° &amp;quot;ÐÐµÐ±ÑÐ°&amp;quot; - ÑÐ°Ð³ 12"/>
          <p:cNvPicPr>
            <a:picLocks noChangeAspect="1" noChangeArrowheads="1"/>
          </p:cNvPicPr>
          <p:nvPr/>
        </p:nvPicPr>
        <p:blipFill>
          <a:blip r:embed="rId7"/>
          <a:srcRect/>
          <a:stretch>
            <a:fillRect/>
          </a:stretch>
        </p:blipFill>
        <p:spPr bwMode="auto">
          <a:xfrm>
            <a:off x="214282" y="5214950"/>
            <a:ext cx="1928789" cy="128586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Вкусно и полезно</a:t>
            </a:r>
            <a:br>
              <a:rPr lang="ru-RU" dirty="0" smtClean="0">
                <a:solidFill>
                  <a:srgbClr val="0070C0"/>
                </a:solidFill>
                <a:latin typeface="Comic Sans MS" pitchFamily="66" charset="0"/>
              </a:rPr>
            </a:br>
            <a:endParaRPr lang="ru-RU" dirty="0"/>
          </a:p>
        </p:txBody>
      </p:sp>
      <p:sp>
        <p:nvSpPr>
          <p:cNvPr id="6" name="Содержимое 5"/>
          <p:cNvSpPr>
            <a:spLocks noGrp="1"/>
          </p:cNvSpPr>
          <p:nvPr>
            <p:ph sz="half" idx="2"/>
          </p:nvPr>
        </p:nvSpPr>
        <p:spPr>
          <a:xfrm>
            <a:off x="2071670" y="1000108"/>
            <a:ext cx="5429288" cy="5168905"/>
          </a:xfrm>
        </p:spPr>
        <p:txBody>
          <a:bodyPr>
            <a:normAutofit/>
          </a:bodyPr>
          <a:lstStyle/>
          <a:p>
            <a:pPr>
              <a:buNone/>
            </a:pPr>
            <a:r>
              <a:rPr lang="ru-RU" sz="1200" dirty="0" smtClean="0"/>
              <a:t>              13. Перелить тыквенную карамель в небольшую ёмкость и убрать в холодильник до полного остывания.</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14. Готовую запеканку достать из духовки, дать слегка остыть. Затем острым ножом провести по стенкам формы, отделяя запеканку от стенок.</a:t>
            </a:r>
            <a:br>
              <a:rPr lang="ru-RU" sz="1200" dirty="0" smtClean="0"/>
            </a:br>
            <a:r>
              <a:rPr lang="ru-RU" sz="1200" dirty="0" smtClean="0"/>
              <a:t>Готовую </a:t>
            </a:r>
            <a:r>
              <a:rPr lang="ru-RU" sz="1200" dirty="0" err="1" smtClean="0"/>
              <a:t>творожно-тыквенную</a:t>
            </a:r>
            <a:r>
              <a:rPr lang="ru-RU" sz="1200" dirty="0" smtClean="0"/>
              <a:t> запеканку "Зебра" подавать с тыквенной карамелью.</a:t>
            </a:r>
          </a:p>
          <a:p>
            <a:pPr>
              <a:buNone/>
            </a:pPr>
            <a:endParaRPr lang="ru-RU" sz="1200" dirty="0" smtClean="0"/>
          </a:p>
          <a:p>
            <a:pPr>
              <a:buNone/>
            </a:pPr>
            <a:endParaRPr lang="ru-RU" sz="1200" dirty="0" smtClean="0"/>
          </a:p>
          <a:p>
            <a:pPr>
              <a:buNone/>
            </a:pPr>
            <a:endParaRPr lang="ru-RU" sz="1200" dirty="0" smtClean="0"/>
          </a:p>
          <a:p>
            <a:pPr>
              <a:buNone/>
            </a:pPr>
            <a:endParaRPr lang="ru-RU" sz="1200" dirty="0" smtClean="0"/>
          </a:p>
          <a:p>
            <a:pPr>
              <a:buNone/>
            </a:pPr>
            <a:r>
              <a:rPr lang="ru-RU" sz="1200" dirty="0" smtClean="0"/>
              <a:t>           </a:t>
            </a:r>
          </a:p>
          <a:p>
            <a:pPr>
              <a:buNone/>
            </a:pPr>
            <a:endParaRPr lang="ru-RU" sz="1200" dirty="0" smtClean="0"/>
          </a:p>
          <a:p>
            <a:pPr>
              <a:buNone/>
            </a:pPr>
            <a:endParaRPr lang="ru-RU" sz="1200" dirty="0" smtClean="0"/>
          </a:p>
          <a:p>
            <a:pPr>
              <a:buNone/>
            </a:pPr>
            <a:endParaRPr lang="ru-RU" sz="1200" dirty="0" smtClean="0"/>
          </a:p>
          <a:p>
            <a:pPr>
              <a:buNone/>
            </a:pPr>
            <a:endParaRPr lang="ru-RU" sz="1200"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7" name="Прямоугольник 6"/>
          <p:cNvSpPr/>
          <p:nvPr/>
        </p:nvSpPr>
        <p:spPr>
          <a:xfrm>
            <a:off x="6215074" y="2000240"/>
            <a:ext cx="2786082" cy="2862322"/>
          </a:xfrm>
          <a:prstGeom prst="rect">
            <a:avLst/>
          </a:prstGeom>
        </p:spPr>
        <p:txBody>
          <a:bodyPr wrap="square">
            <a:spAutoFit/>
          </a:bodyPr>
          <a:lstStyle/>
          <a:p>
            <a:pPr algn="r" fontAlgn="t"/>
            <a:r>
              <a:rPr lang="ru-RU" sz="1000" b="1" dirty="0" smtClean="0"/>
              <a:t>Состав:</a:t>
            </a:r>
          </a:p>
          <a:p>
            <a:pPr algn="r" fontAlgn="t"/>
            <a:r>
              <a:rPr lang="ru-RU" sz="1000" b="1" dirty="0" smtClean="0"/>
              <a:t>Творожная масса:</a:t>
            </a:r>
          </a:p>
          <a:p>
            <a:pPr algn="r" fontAlgn="t"/>
            <a:r>
              <a:rPr lang="ru-RU" sz="1000" dirty="0" smtClean="0"/>
              <a:t>400 г. творога</a:t>
            </a:r>
          </a:p>
          <a:p>
            <a:pPr algn="r" fontAlgn="t"/>
            <a:r>
              <a:rPr lang="ru-RU" sz="1000" dirty="0" smtClean="0"/>
              <a:t>2 яйца</a:t>
            </a:r>
          </a:p>
          <a:p>
            <a:pPr algn="r" fontAlgn="t"/>
            <a:r>
              <a:rPr lang="ru-RU" sz="1000" dirty="0" smtClean="0"/>
              <a:t>3 ст.л. сахара</a:t>
            </a:r>
          </a:p>
          <a:p>
            <a:pPr algn="r" fontAlgn="t"/>
            <a:r>
              <a:rPr lang="ru-RU" sz="1000" dirty="0" smtClean="0"/>
              <a:t>1-2 ст.л. сметаны</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масса:</a:t>
            </a:r>
          </a:p>
          <a:p>
            <a:pPr algn="r" fontAlgn="t"/>
            <a:r>
              <a:rPr lang="ru-RU" sz="1000" dirty="0" smtClean="0"/>
              <a:t>500 г. мякоти тыквы</a:t>
            </a:r>
          </a:p>
          <a:p>
            <a:pPr algn="r" fontAlgn="t"/>
            <a:r>
              <a:rPr lang="ru-RU" sz="1000" dirty="0" smtClean="0"/>
              <a:t>2 яйца</a:t>
            </a:r>
          </a:p>
          <a:p>
            <a:pPr algn="r" fontAlgn="t"/>
            <a:r>
              <a:rPr lang="ru-RU" sz="1000" dirty="0" smtClean="0"/>
              <a:t>2 ст.л. сахара</a:t>
            </a:r>
          </a:p>
          <a:p>
            <a:pPr algn="r" fontAlgn="t"/>
            <a:r>
              <a:rPr lang="ru-RU" sz="1000" dirty="0" smtClean="0"/>
              <a:t>3 ст.л. крахмала</a:t>
            </a:r>
          </a:p>
          <a:p>
            <a:pPr algn="r" fontAlgn="t"/>
            <a:r>
              <a:rPr lang="ru-RU" sz="1000" dirty="0" smtClean="0"/>
              <a:t>1 щепотка соли</a:t>
            </a:r>
          </a:p>
          <a:p>
            <a:pPr algn="r" fontAlgn="t"/>
            <a:r>
              <a:rPr lang="ru-RU" sz="1000" b="1" dirty="0" smtClean="0"/>
              <a:t>Тыквенная карамель:</a:t>
            </a:r>
          </a:p>
          <a:p>
            <a:pPr algn="r" fontAlgn="t"/>
            <a:r>
              <a:rPr lang="ru-RU" sz="1000" dirty="0" smtClean="0"/>
              <a:t>100 г. мякоти тыквы</a:t>
            </a:r>
          </a:p>
          <a:p>
            <a:pPr algn="r" fontAlgn="t"/>
            <a:r>
              <a:rPr lang="ru-RU" sz="1000" dirty="0" smtClean="0"/>
              <a:t>100 г. сахара</a:t>
            </a:r>
          </a:p>
          <a:p>
            <a:pPr algn="r" fontAlgn="t"/>
            <a:r>
              <a:rPr lang="ru-RU" sz="1000" dirty="0" smtClean="0"/>
              <a:t>75 мл. воды</a:t>
            </a:r>
            <a:endParaRPr lang="ru-RU" sz="1000" dirty="0"/>
          </a:p>
        </p:txBody>
      </p:sp>
      <p:cxnSp>
        <p:nvCxnSpPr>
          <p:cNvPr id="12" name="Прямая со стрелкой 11"/>
          <p:cNvCxnSpPr/>
          <p:nvPr/>
        </p:nvCxnSpPr>
        <p:spPr>
          <a:xfrm>
            <a:off x="214282" y="2285992"/>
            <a:ext cx="6786610"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42844" y="3714752"/>
            <a:ext cx="7000924" cy="158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54274" name="Picture 2" descr="Ð¢Ð²Ð¾ÑÐ¾Ð¶Ð½Ð¾-ÑÑÐºÐ²ÐµÐ½Ð½Ð°Ñ Ð·Ð°Ð¿ÐµÐºÐ°Ð½ÐºÐ° &amp;quot;ÐÐµÐ±ÑÐ°&amp;quot; - ÑÐ°Ð³ 13"/>
          <p:cNvPicPr>
            <a:picLocks noChangeAspect="1" noChangeArrowheads="1"/>
          </p:cNvPicPr>
          <p:nvPr/>
        </p:nvPicPr>
        <p:blipFill>
          <a:blip r:embed="rId4"/>
          <a:srcRect/>
          <a:stretch>
            <a:fillRect/>
          </a:stretch>
        </p:blipFill>
        <p:spPr bwMode="auto">
          <a:xfrm>
            <a:off x="214282" y="809591"/>
            <a:ext cx="2000264" cy="1333510"/>
          </a:xfrm>
          <a:prstGeom prst="rect">
            <a:avLst/>
          </a:prstGeom>
          <a:noFill/>
        </p:spPr>
      </p:pic>
      <p:pic>
        <p:nvPicPr>
          <p:cNvPr id="54276" name="Picture 4" descr="Ð¢Ð²Ð¾ÑÐ¾Ð¶Ð½Ð¾-ÑÑÐºÐ²ÐµÐ½Ð½Ð°Ñ Ð·Ð°Ð¿ÐµÐºÐ°Ð½ÐºÐ° &amp;quot;ÐÐµÐ±ÑÐ°&amp;quot; - ÑÐ°Ð³ 14"/>
          <p:cNvPicPr>
            <a:picLocks noChangeAspect="1" noChangeArrowheads="1"/>
          </p:cNvPicPr>
          <p:nvPr/>
        </p:nvPicPr>
        <p:blipFill>
          <a:blip r:embed="rId5"/>
          <a:srcRect/>
          <a:stretch>
            <a:fillRect/>
          </a:stretch>
        </p:blipFill>
        <p:spPr bwMode="auto">
          <a:xfrm>
            <a:off x="214282" y="2357413"/>
            <a:ext cx="1928826" cy="1285885"/>
          </a:xfrm>
          <a:prstGeom prst="rect">
            <a:avLst/>
          </a:prstGeom>
          <a:noFill/>
        </p:spPr>
      </p:pic>
      <p:pic>
        <p:nvPicPr>
          <p:cNvPr id="54278" name="Picture 6" descr="http://4.bp.blogspot.com/-pwaGUP2juAs/TojljMGn6gI/AAAAAAAAADU/9sQRI24VZ9I/s1600/fall-pumpkins-and-leaves.png"/>
          <p:cNvPicPr>
            <a:picLocks noChangeAspect="1" noChangeArrowheads="1"/>
          </p:cNvPicPr>
          <p:nvPr/>
        </p:nvPicPr>
        <p:blipFill>
          <a:blip r:embed="rId6"/>
          <a:srcRect/>
          <a:stretch>
            <a:fillRect/>
          </a:stretch>
        </p:blipFill>
        <p:spPr bwMode="auto">
          <a:xfrm>
            <a:off x="142844" y="3375191"/>
            <a:ext cx="7881886" cy="348280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a:p>
        </p:txBody>
      </p:sp>
      <p:pic>
        <p:nvPicPr>
          <p:cNvPr id="1026" name="Picture 2" descr="https://i.pinimg.com/originals/3d/aa/28/3daa28cf8c61eefb6129a94b66372820.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p:txBody>
          <a:bodyPr/>
          <a:lstStyle/>
          <a:p>
            <a:r>
              <a:rPr lang="ru-RU" dirty="0" smtClean="0"/>
              <a:t>источники</a:t>
            </a:r>
            <a:endParaRPr lang="ru-RU" dirty="0"/>
          </a:p>
        </p:txBody>
      </p:sp>
      <p:sp>
        <p:nvSpPr>
          <p:cNvPr id="3" name="Содержимое 2"/>
          <p:cNvSpPr>
            <a:spLocks noGrp="1"/>
          </p:cNvSpPr>
          <p:nvPr>
            <p:ph idx="1"/>
          </p:nvPr>
        </p:nvSpPr>
        <p:spPr/>
        <p:txBody>
          <a:bodyPr>
            <a:normAutofit fontScale="70000" lnSpcReduction="20000"/>
          </a:bodyPr>
          <a:lstStyle/>
          <a:p>
            <a:endParaRPr lang="ru-RU" dirty="0" smtClean="0"/>
          </a:p>
          <a:p>
            <a:r>
              <a:rPr lang="ru-RU" dirty="0" smtClean="0"/>
              <a:t>Белка: </a:t>
            </a:r>
            <a:r>
              <a:rPr lang="en-US" dirty="0" smtClean="0"/>
              <a:t>http://images.vefblog.net/vefblog.net/i/s/issia/photos_art/2013/11/Issia138363593433_art.png</a:t>
            </a:r>
            <a:endParaRPr lang="ru-RU" dirty="0" smtClean="0"/>
          </a:p>
          <a:p>
            <a:r>
              <a:rPr lang="ru-RU" dirty="0" smtClean="0">
                <a:solidFill>
                  <a:schemeClr val="tx1">
                    <a:lumMod val="75000"/>
                    <a:lumOff val="25000"/>
                  </a:schemeClr>
                </a:solidFill>
                <a:hlinkClick r:id="rId3"/>
              </a:rPr>
              <a:t>Букет листьев</a:t>
            </a:r>
            <a:r>
              <a:rPr lang="ru-RU" dirty="0" smtClean="0">
                <a:hlinkClick r:id="rId3"/>
              </a:rPr>
              <a:t>:</a:t>
            </a:r>
            <a:r>
              <a:rPr lang="ru-RU" dirty="0" smtClean="0">
                <a:solidFill>
                  <a:schemeClr val="tx1">
                    <a:lumMod val="95000"/>
                    <a:lumOff val="5000"/>
                  </a:schemeClr>
                </a:solidFill>
                <a:hlinkClick r:id="rId3"/>
              </a:rPr>
              <a:t> </a:t>
            </a:r>
            <a:r>
              <a:rPr lang="en-US" dirty="0" smtClean="0">
                <a:solidFill>
                  <a:schemeClr val="tx1">
                    <a:lumMod val="95000"/>
                    <a:lumOff val="5000"/>
                  </a:schemeClr>
                </a:solidFill>
                <a:hlinkClick r:id="rId3"/>
              </a:rPr>
              <a:t>http://s3.pic4you.ru/allimage/y2013/09-23/12216/3841850.png</a:t>
            </a:r>
            <a:endParaRPr lang="ru-RU" dirty="0" smtClean="0">
              <a:solidFill>
                <a:schemeClr val="tx1">
                  <a:lumMod val="95000"/>
                  <a:lumOff val="5000"/>
                </a:schemeClr>
              </a:solidFill>
            </a:endParaRPr>
          </a:p>
          <a:p>
            <a:r>
              <a:rPr lang="ru-RU" dirty="0" smtClean="0">
                <a:solidFill>
                  <a:schemeClr val="tx1">
                    <a:lumMod val="95000"/>
                    <a:lumOff val="5000"/>
                  </a:schemeClr>
                </a:solidFill>
              </a:rPr>
              <a:t>Ежик: </a:t>
            </a:r>
            <a:r>
              <a:rPr lang="en-US" dirty="0" smtClean="0">
                <a:solidFill>
                  <a:schemeClr val="tx1">
                    <a:lumMod val="95000"/>
                    <a:lumOff val="5000"/>
                  </a:schemeClr>
                </a:solidFill>
                <a:hlinkClick r:id="rId4"/>
              </a:rPr>
              <a:t>http://galerey-room.ru/images/135601_1410774961.png</a:t>
            </a:r>
            <a:endParaRPr lang="ru-RU" dirty="0" smtClean="0">
              <a:solidFill>
                <a:schemeClr val="tx1">
                  <a:lumMod val="95000"/>
                  <a:lumOff val="5000"/>
                </a:schemeClr>
              </a:solidFill>
            </a:endParaRPr>
          </a:p>
          <a:p>
            <a:r>
              <a:rPr lang="ru-RU" dirty="0" smtClean="0">
                <a:solidFill>
                  <a:schemeClr val="tx1">
                    <a:lumMod val="95000"/>
                    <a:lumOff val="5000"/>
                  </a:schemeClr>
                </a:solidFill>
              </a:rPr>
              <a:t>Кучку листьев: </a:t>
            </a:r>
            <a:r>
              <a:rPr lang="en-US" dirty="0" smtClean="0">
                <a:solidFill>
                  <a:schemeClr val="tx1">
                    <a:lumMod val="95000"/>
                    <a:lumOff val="5000"/>
                  </a:schemeClr>
                </a:solidFill>
                <a:hlinkClick r:id="rId5"/>
              </a:rPr>
              <a:t>http://img1.liveinternet.ru/images/attach/c/4/78/767/78767799_78545713_0_71db0_2ade905b_XLjpg.png</a:t>
            </a:r>
            <a:endParaRPr lang="ru-RU" dirty="0" smtClean="0">
              <a:solidFill>
                <a:schemeClr val="tx1">
                  <a:lumMod val="95000"/>
                  <a:lumOff val="5000"/>
                </a:schemeClr>
              </a:solidFill>
            </a:endParaRPr>
          </a:p>
          <a:p>
            <a:r>
              <a:rPr lang="ru-RU" dirty="0" smtClean="0">
                <a:solidFill>
                  <a:schemeClr val="tx1">
                    <a:lumMod val="95000"/>
                    <a:lumOff val="5000"/>
                  </a:schemeClr>
                </a:solidFill>
              </a:rPr>
              <a:t>Веточка клена: </a:t>
            </a:r>
            <a:r>
              <a:rPr lang="en-US" dirty="0" smtClean="0">
                <a:hlinkClick r:id="rId6"/>
              </a:rPr>
              <a:t>https://img-fotki.yandex.ru/get/4507/mangiana.9f/0_4b1de_b8db19f2_S</a:t>
            </a:r>
            <a:endParaRPr lang="ru-RU" dirty="0" smtClean="0"/>
          </a:p>
          <a:p>
            <a:r>
              <a:rPr lang="ru-RU" dirty="0" smtClean="0"/>
              <a:t>Основной фон: </a:t>
            </a:r>
            <a:r>
              <a:rPr lang="en-US" dirty="0" smtClean="0"/>
              <a:t>http://pic.sucai.com/desk/file/201210/1/wucaimeili3_p.jpg</a:t>
            </a:r>
            <a:endParaRPr lang="ru-RU" dirty="0"/>
          </a:p>
        </p:txBody>
      </p:sp>
      <p:pic>
        <p:nvPicPr>
          <p:cNvPr id="5" name="Рисунок 4" descr="0_4b1de_b8db19f2_S.png"/>
          <p:cNvPicPr>
            <a:picLocks noChangeAspect="1"/>
          </p:cNvPicPr>
          <p:nvPr/>
        </p:nvPicPr>
        <p:blipFill>
          <a:blip r:embed="rId7" cstate="print"/>
          <a:stretch>
            <a:fillRect/>
          </a:stretch>
        </p:blipFill>
        <p:spPr>
          <a:xfrm rot="11621950">
            <a:off x="7166765" y="38577"/>
            <a:ext cx="2024136" cy="20883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p:txBody>
          <a:bodyPr/>
          <a:lstStyle/>
          <a:p>
            <a:r>
              <a:rPr lang="ru-RU" dirty="0" smtClean="0">
                <a:solidFill>
                  <a:srgbClr val="0070C0"/>
                </a:solidFill>
                <a:latin typeface="Comic Sans MS" pitchFamily="66" charset="0"/>
              </a:rPr>
              <a:t>Наши праздники</a:t>
            </a:r>
            <a:endParaRPr lang="ru-RU" dirty="0"/>
          </a:p>
        </p:txBody>
      </p:sp>
      <p:sp>
        <p:nvSpPr>
          <p:cNvPr id="6" name="Содержимое 5"/>
          <p:cNvSpPr>
            <a:spLocks noGrp="1"/>
          </p:cNvSpPr>
          <p:nvPr>
            <p:ph sz="half" idx="2"/>
          </p:nvPr>
        </p:nvSpPr>
        <p:spPr>
          <a:xfrm>
            <a:off x="4648200" y="1785926"/>
            <a:ext cx="4038600" cy="4340237"/>
          </a:xfrm>
        </p:spPr>
        <p:txBody>
          <a:bodyPr>
            <a:normAutofit fontScale="25000" lnSpcReduction="20000"/>
          </a:bodyPr>
          <a:lstStyle/>
          <a:p>
            <a:pPr algn="ctr">
              <a:buNone/>
            </a:pPr>
            <a:r>
              <a:rPr lang="ru-RU" sz="5600" b="1" dirty="0" smtClean="0"/>
              <a:t>День дошкольного работника!</a:t>
            </a:r>
            <a:endParaRPr lang="ru-RU" sz="5600" dirty="0" smtClean="0"/>
          </a:p>
          <a:p>
            <a:pPr>
              <a:buNone/>
            </a:pPr>
            <a:r>
              <a:rPr lang="ru-RU" sz="3600" dirty="0" smtClean="0"/>
              <a:t>                        В последние дни сентября отмечается профессиональный праздник всех работников дошкольного образования – День дошкольного работника. Этот праздник ещё совсем молодой, но в нашем учреждении сложилась традиция его проведения. Благодаря этой дате, появилась возможность  собраться и поблагодарить  весь коллектив, без которого жизнь детей в дошкольном учреждении не была бы такой увлекательной, безопасной и даже вкусной. </a:t>
            </a:r>
          </a:p>
          <a:p>
            <a:pPr>
              <a:buNone/>
            </a:pPr>
            <a:r>
              <a:rPr lang="ru-RU" sz="3600" dirty="0" smtClean="0"/>
              <a:t>                       В этот профессиональный праздник наше учреждение чествовало двух юбиляров: </a:t>
            </a:r>
            <a:r>
              <a:rPr lang="ru-RU" sz="3600" dirty="0" err="1" smtClean="0"/>
              <a:t>Кузенкову</a:t>
            </a:r>
            <a:r>
              <a:rPr lang="ru-RU" sz="3600" dirty="0" smtClean="0"/>
              <a:t> Т.А. - заведующего и </a:t>
            </a:r>
            <a:r>
              <a:rPr lang="ru-RU" sz="3600" dirty="0" err="1" smtClean="0"/>
              <a:t>Раеву</a:t>
            </a:r>
            <a:r>
              <a:rPr lang="ru-RU" sz="3600" dirty="0" smtClean="0"/>
              <a:t> Т.В. - воспитателя.</a:t>
            </a:r>
          </a:p>
          <a:p>
            <a:pPr>
              <a:buNone/>
            </a:pPr>
            <a:r>
              <a:rPr lang="ru-RU" sz="3600" dirty="0" smtClean="0"/>
              <a:t>                        В этом году у Татьяны Андреевны двойной праздник: 45 лет педагогической деятельности и 25 лет, как она возглавляет МДОУ №14. Для Татьяны Андреевны заведующий — это не просто должность, а образ жизни. Как руководитель она делает всё для того, чтобы детский сад процветал, комфортно работалось сотрудникам, а родители без проблем доверяли сотрудникам своих детей. Она профессионал своего дела, инициативный, опытный руководитель, направляющий деятельность коллектива на реализацию творческих способностей, раскрытие индивидуальных качеств личности каждого сотрудника, чтобы все, кто на первый взгляд казался невзрачным, стереотипным, вдруг раскрылся с интересной стороны. В нашем дошкольном учреждении Татьяна Андреевна настоящая хозяйка, знает каждый уголок, все проблемы и радости. Она всегда  находит силы и время для их решения.</a:t>
            </a:r>
          </a:p>
          <a:p>
            <a:pPr>
              <a:buNone/>
            </a:pPr>
            <a:r>
              <a:rPr lang="ru-RU" sz="3600" dirty="0" smtClean="0"/>
              <a:t>                        </a:t>
            </a:r>
            <a:r>
              <a:rPr lang="ru-RU" sz="3600" dirty="0" err="1" smtClean="0"/>
              <a:t>Раева</a:t>
            </a:r>
            <a:r>
              <a:rPr lang="ru-RU" sz="3600" dirty="0" smtClean="0"/>
              <a:t> Татьяна Васильевна  35 лет посвятила работе с детьми. Именно тридцать пять лет назад она устроилась на работу в наш детский сад, с тех пор он стал ее вторым домом и неизменным местом работы. Требовательный педагог, отзывчивый и доброжелательный человек, создающий вокруг себя добрую и комфортную атмосферу, хороший организатор – именно  такой мы ее видим из года год, изо дня в день. Пользуясь заслуженным уважением в детском саду, Татьяна Васильевна  снова и снова завоевывает любовь и доверие своих юных воспитанников и их родителей. Она нашла свое призвание, и в день юбилея об этом можно говорить с полной уверенностью.</a:t>
            </a:r>
          </a:p>
          <a:p>
            <a:pPr>
              <a:buNone/>
            </a:pPr>
            <a:r>
              <a:rPr lang="ru-RU" sz="3600" dirty="0" smtClean="0"/>
              <a:t>                       Дорогие наши работники дошкольного образования! Благодарим вас за теплоту и сердечность, с которой Вы относитесь к людям, за щедрость умного сердца, чуткость души и добрый ум. Желаем вам крепкого здоровья, светлого счастья, безмерной радости и море теплоты! Дальнейших творческих успехов!</a:t>
            </a:r>
          </a:p>
          <a:p>
            <a:pPr>
              <a:buNone/>
            </a:pP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1026" name="Picture 2" descr="IMG_2622"/>
          <p:cNvPicPr>
            <a:picLocks noChangeAspect="1" noChangeArrowheads="1"/>
          </p:cNvPicPr>
          <p:nvPr/>
        </p:nvPicPr>
        <p:blipFill>
          <a:blip r:embed="rId4"/>
          <a:srcRect/>
          <a:stretch>
            <a:fillRect/>
          </a:stretch>
        </p:blipFill>
        <p:spPr bwMode="auto">
          <a:xfrm>
            <a:off x="428596" y="1571612"/>
            <a:ext cx="2214578" cy="1660934"/>
          </a:xfrm>
          <a:prstGeom prst="rect">
            <a:avLst/>
          </a:prstGeom>
          <a:noFill/>
          <a:ln w="38100" cmpd="tri">
            <a:solidFill>
              <a:srgbClr val="00B050"/>
            </a:solidFill>
          </a:ln>
        </p:spPr>
      </p:pic>
      <p:pic>
        <p:nvPicPr>
          <p:cNvPr id="1028" name="Picture 4" descr="IMG_2617"/>
          <p:cNvPicPr>
            <a:picLocks noChangeAspect="1" noChangeArrowheads="1"/>
          </p:cNvPicPr>
          <p:nvPr/>
        </p:nvPicPr>
        <p:blipFill>
          <a:blip r:embed="rId5"/>
          <a:srcRect/>
          <a:stretch>
            <a:fillRect/>
          </a:stretch>
        </p:blipFill>
        <p:spPr bwMode="auto">
          <a:xfrm>
            <a:off x="3000364" y="2643182"/>
            <a:ext cx="1357322" cy="2098952"/>
          </a:xfrm>
          <a:prstGeom prst="rect">
            <a:avLst/>
          </a:prstGeom>
          <a:noFill/>
          <a:ln w="38100" cmpd="tri">
            <a:solidFill>
              <a:srgbClr val="00B050"/>
            </a:solidFill>
          </a:ln>
        </p:spPr>
      </p:pic>
      <p:pic>
        <p:nvPicPr>
          <p:cNvPr id="10242" name="Picture 2" descr="http://primdou-48.ru/public/users/993/JPG/29012016007.png"/>
          <p:cNvPicPr>
            <a:picLocks noChangeAspect="1" noChangeArrowheads="1"/>
          </p:cNvPicPr>
          <p:nvPr/>
        </p:nvPicPr>
        <p:blipFill>
          <a:blip r:embed="rId6" cstate="print"/>
          <a:srcRect/>
          <a:stretch>
            <a:fillRect/>
          </a:stretch>
        </p:blipFill>
        <p:spPr bwMode="auto">
          <a:xfrm>
            <a:off x="0" y="4000480"/>
            <a:ext cx="3045240" cy="285752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28596" y="0"/>
            <a:ext cx="8229600" cy="1143000"/>
          </a:xfrm>
        </p:spPr>
        <p:txBody>
          <a:bodyPr/>
          <a:lstStyle/>
          <a:p>
            <a:r>
              <a:rPr lang="ru-RU" dirty="0" smtClean="0">
                <a:solidFill>
                  <a:srgbClr val="0070C0"/>
                </a:solidFill>
                <a:latin typeface="Comic Sans MS" pitchFamily="66" charset="0"/>
              </a:rPr>
              <a:t>День повара</a:t>
            </a:r>
            <a:endParaRPr lang="ru-RU" dirty="0"/>
          </a:p>
        </p:txBody>
      </p:sp>
      <p:sp>
        <p:nvSpPr>
          <p:cNvPr id="6" name="Содержимое 5"/>
          <p:cNvSpPr>
            <a:spLocks noGrp="1"/>
          </p:cNvSpPr>
          <p:nvPr>
            <p:ph sz="half" idx="2"/>
          </p:nvPr>
        </p:nvSpPr>
        <p:spPr>
          <a:xfrm>
            <a:off x="4648200" y="1857364"/>
            <a:ext cx="4038600" cy="4857784"/>
          </a:xfrm>
        </p:spPr>
        <p:txBody>
          <a:bodyPr>
            <a:normAutofit fontScale="32500" lnSpcReduction="20000"/>
          </a:bodyPr>
          <a:lstStyle/>
          <a:p>
            <a:pPr>
              <a:buNone/>
            </a:pPr>
            <a:r>
              <a:rPr lang="ru-RU" dirty="0" smtClean="0"/>
              <a:t>                   </a:t>
            </a:r>
            <a:r>
              <a:rPr lang="ru-RU" sz="3100" dirty="0" smtClean="0"/>
              <a:t>Каждый год 20 октября свой профессиональный праздник – Международный День повара – отмечают кулинары и повара всего мира. В последнее время профессия повара приобретает все большую популярность среди молодежи и людей более старшего возраста.</a:t>
            </a:r>
          </a:p>
          <a:p>
            <a:pPr>
              <a:buNone/>
            </a:pPr>
            <a:r>
              <a:rPr lang="ru-RU" sz="3100" dirty="0" smtClean="0"/>
              <a:t>                  В преддверии Всемирного дня повара воспитанники средней группы отправились на кухню нашего детского сада, где продолжили знакомство с профессией повар.</a:t>
            </a:r>
          </a:p>
          <a:p>
            <a:pPr>
              <a:buNone/>
            </a:pPr>
            <a:r>
              <a:rPr lang="ru-RU" sz="3100" dirty="0" smtClean="0"/>
              <a:t>                  Кто же такой повар? Повар – это человек, профессией которого является приготовление пищи. Где и как повар готовит еду, ребята средней группы решили узнать на месте. На кухне нас встретили добродушные Анастасия Константиновна и Марина Викторовна.  С большим удивлением дети смотрели на большую плиту, где готовится еда. Очень им понравилась мясорубка, овощерезка, с удовольствием смотрели, как они работают.  Также дети активно задавали возникшие вопросы поварам, на которые они получали самые разные ответы. В конце экскурсии поблагодарили наших поваров за очень вкусную еду, которую они нам готовят.</a:t>
            </a:r>
          </a:p>
          <a:p>
            <a:pPr>
              <a:buNone/>
            </a:pPr>
            <a:r>
              <a:rPr lang="ru-RU" sz="3100" dirty="0" smtClean="0"/>
              <a:t>                   К празднованию присоединились и воспитанники 2 младшей группы. Они работали в виртуальном ресторане, готовили обед и кормили посетителей. Беседовали о профессии повара, а итогом стало рисование маленьких тарелочек с пищей и обустройство выставки рисунков. </a:t>
            </a:r>
          </a:p>
          <a:p>
            <a:pPr algn="ctr">
              <a:buNone/>
            </a:pPr>
            <a:r>
              <a:rPr lang="ru-RU" sz="3100" dirty="0" smtClean="0"/>
              <a:t>              Вас поздравляем, повара.</a:t>
            </a:r>
            <a:br>
              <a:rPr lang="ru-RU" sz="3100" dirty="0" smtClean="0"/>
            </a:br>
            <a:r>
              <a:rPr lang="ru-RU" sz="3100" dirty="0" smtClean="0"/>
              <a:t>Вы в своем деле мастера!</a:t>
            </a:r>
            <a:br>
              <a:rPr lang="ru-RU" sz="3100" dirty="0" smtClean="0"/>
            </a:br>
            <a:r>
              <a:rPr lang="ru-RU" sz="3100" dirty="0" smtClean="0"/>
              <a:t>Пускай на кухне всякий раз</a:t>
            </a:r>
            <a:br>
              <a:rPr lang="ru-RU" sz="3100" dirty="0" smtClean="0"/>
            </a:br>
            <a:r>
              <a:rPr lang="ru-RU" sz="3100" dirty="0" smtClean="0"/>
              <a:t>Всё получается у вас.</a:t>
            </a:r>
            <a:br>
              <a:rPr lang="ru-RU" sz="3100" dirty="0" smtClean="0"/>
            </a:br>
            <a:r>
              <a:rPr lang="ru-RU" sz="3100" dirty="0" smtClean="0"/>
              <a:t>Пусть ничего не пригорит,</a:t>
            </a:r>
            <a:br>
              <a:rPr lang="ru-RU" sz="3100" dirty="0" smtClean="0"/>
            </a:br>
            <a:r>
              <a:rPr lang="ru-RU" sz="3100" dirty="0" smtClean="0"/>
              <a:t>У всех пусть будет аппетит.</a:t>
            </a:r>
            <a:br>
              <a:rPr lang="ru-RU" sz="3100" dirty="0" smtClean="0"/>
            </a:br>
            <a:r>
              <a:rPr lang="ru-RU" sz="3100" dirty="0" smtClean="0"/>
              <a:t>Пусть ваши блюда удивляют</a:t>
            </a:r>
            <a:br>
              <a:rPr lang="ru-RU" sz="3100" dirty="0" smtClean="0"/>
            </a:br>
            <a:r>
              <a:rPr lang="ru-RU" sz="3100" dirty="0" smtClean="0"/>
              <a:t>И вмиг с тарелок исчезают.</a:t>
            </a:r>
            <a:br>
              <a:rPr lang="ru-RU" sz="3100" dirty="0" smtClean="0"/>
            </a:br>
            <a:r>
              <a:rPr lang="ru-RU" sz="3100" dirty="0" smtClean="0"/>
              <a:t>Пусть будут вас всегда ценить</a:t>
            </a:r>
            <a:br>
              <a:rPr lang="ru-RU" sz="3100" dirty="0" smtClean="0"/>
            </a:br>
            <a:r>
              <a:rPr lang="ru-RU" sz="3100" dirty="0" smtClean="0"/>
              <a:t>И от души благодарить.</a:t>
            </a:r>
          </a:p>
          <a:p>
            <a:pPr>
              <a:buNone/>
            </a:pP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0482" name="Picture 2" descr="IMG_2781"/>
          <p:cNvPicPr>
            <a:picLocks noChangeAspect="1" noChangeArrowheads="1"/>
          </p:cNvPicPr>
          <p:nvPr/>
        </p:nvPicPr>
        <p:blipFill>
          <a:blip r:embed="rId4"/>
          <a:srcRect/>
          <a:stretch>
            <a:fillRect/>
          </a:stretch>
        </p:blipFill>
        <p:spPr bwMode="auto">
          <a:xfrm>
            <a:off x="357158" y="285728"/>
            <a:ext cx="1905000" cy="1428750"/>
          </a:xfrm>
          <a:prstGeom prst="rect">
            <a:avLst/>
          </a:prstGeom>
          <a:noFill/>
          <a:ln w="38100" cmpd="tri">
            <a:solidFill>
              <a:srgbClr val="00B050"/>
            </a:solidFill>
          </a:ln>
        </p:spPr>
      </p:pic>
      <p:pic>
        <p:nvPicPr>
          <p:cNvPr id="20484" name="Picture 4" descr="IMG_2800"/>
          <p:cNvPicPr>
            <a:picLocks noChangeAspect="1" noChangeArrowheads="1"/>
          </p:cNvPicPr>
          <p:nvPr/>
        </p:nvPicPr>
        <p:blipFill>
          <a:blip r:embed="rId5"/>
          <a:srcRect/>
          <a:stretch>
            <a:fillRect/>
          </a:stretch>
        </p:blipFill>
        <p:spPr bwMode="auto">
          <a:xfrm>
            <a:off x="2357422" y="1785926"/>
            <a:ext cx="1905000" cy="1428750"/>
          </a:xfrm>
          <a:prstGeom prst="rect">
            <a:avLst/>
          </a:prstGeom>
          <a:noFill/>
          <a:ln w="38100" cmpd="tri">
            <a:solidFill>
              <a:srgbClr val="00B050"/>
            </a:solidFill>
          </a:ln>
        </p:spPr>
      </p:pic>
      <p:pic>
        <p:nvPicPr>
          <p:cNvPr id="20486" name="Picture 6" descr="IMG_2807"/>
          <p:cNvPicPr>
            <a:picLocks noChangeAspect="1" noChangeArrowheads="1"/>
          </p:cNvPicPr>
          <p:nvPr/>
        </p:nvPicPr>
        <p:blipFill>
          <a:blip r:embed="rId6"/>
          <a:srcRect/>
          <a:stretch>
            <a:fillRect/>
          </a:stretch>
        </p:blipFill>
        <p:spPr bwMode="auto">
          <a:xfrm>
            <a:off x="357158" y="3143248"/>
            <a:ext cx="1905000" cy="1428750"/>
          </a:xfrm>
          <a:prstGeom prst="rect">
            <a:avLst/>
          </a:prstGeom>
          <a:noFill/>
          <a:ln w="38100" cmpd="tri">
            <a:solidFill>
              <a:srgbClr val="00B050"/>
            </a:solidFill>
          </a:ln>
        </p:spPr>
      </p:pic>
      <p:pic>
        <p:nvPicPr>
          <p:cNvPr id="9218" name="Picture 2" descr="https://png.pngtree.com/element_origin_min_pic/16/06/25/16576e3f4ce3f79.jpg"/>
          <p:cNvPicPr>
            <a:picLocks noChangeAspect="1" noChangeArrowheads="1"/>
          </p:cNvPicPr>
          <p:nvPr/>
        </p:nvPicPr>
        <p:blipFill>
          <a:blip r:embed="rId7" cstate="print">
            <a:clrChange>
              <a:clrFrom>
                <a:srgbClr val="F6F6F6"/>
              </a:clrFrom>
              <a:clrTo>
                <a:srgbClr val="F6F6F6">
                  <a:alpha val="0"/>
                </a:srgbClr>
              </a:clrTo>
            </a:clrChange>
          </a:blip>
          <a:srcRect/>
          <a:stretch>
            <a:fillRect/>
          </a:stretch>
        </p:blipFill>
        <p:spPr bwMode="auto">
          <a:xfrm>
            <a:off x="2071670" y="3357514"/>
            <a:ext cx="2397592" cy="350048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571472" y="571480"/>
            <a:ext cx="8229600" cy="1143000"/>
          </a:xfrm>
        </p:spPr>
        <p:txBody>
          <a:bodyPr/>
          <a:lstStyle/>
          <a:p>
            <a:r>
              <a:rPr lang="ru-RU" dirty="0" smtClean="0">
                <a:solidFill>
                  <a:srgbClr val="0070C0"/>
                </a:solidFill>
                <a:latin typeface="Comic Sans MS" pitchFamily="66" charset="0"/>
              </a:rPr>
              <a:t>Праздник осени!</a:t>
            </a:r>
            <a:endParaRPr lang="ru-RU" dirty="0"/>
          </a:p>
        </p:txBody>
      </p:sp>
      <p:sp>
        <p:nvSpPr>
          <p:cNvPr id="6" name="Содержимое 5"/>
          <p:cNvSpPr>
            <a:spLocks noGrp="1"/>
          </p:cNvSpPr>
          <p:nvPr>
            <p:ph sz="half" idx="2"/>
          </p:nvPr>
        </p:nvSpPr>
        <p:spPr>
          <a:xfrm>
            <a:off x="4648200" y="2000240"/>
            <a:ext cx="4038600" cy="4857760"/>
          </a:xfrm>
        </p:spPr>
        <p:txBody>
          <a:bodyPr>
            <a:normAutofit fontScale="32500" lnSpcReduction="20000"/>
          </a:bodyPr>
          <a:lstStyle/>
          <a:p>
            <a:pPr algn="ctr">
              <a:buNone/>
            </a:pPr>
            <a:r>
              <a:rPr lang="ru-RU" dirty="0" smtClean="0"/>
              <a:t>           Заглянул сегодня праздник в каждый дом,</a:t>
            </a:r>
          </a:p>
          <a:p>
            <a:pPr algn="ctr">
              <a:buNone/>
            </a:pPr>
            <a:r>
              <a:rPr lang="ru-RU" dirty="0" smtClean="0"/>
              <a:t>              Потому что бродит осень за окном.</a:t>
            </a:r>
          </a:p>
          <a:p>
            <a:pPr algn="ctr">
              <a:buNone/>
            </a:pPr>
            <a:r>
              <a:rPr lang="ru-RU" dirty="0" smtClean="0"/>
              <a:t>            Заглянул осенний праздник в детский сад,</a:t>
            </a:r>
          </a:p>
          <a:p>
            <a:pPr algn="ctr">
              <a:buNone/>
            </a:pPr>
            <a:r>
              <a:rPr lang="ru-RU" dirty="0" smtClean="0"/>
              <a:t>               Чтоб порадовать и взрослых и ребят.</a:t>
            </a:r>
          </a:p>
          <a:p>
            <a:pPr>
              <a:buNone/>
            </a:pPr>
            <a:r>
              <a:rPr lang="ru-RU" sz="3100" dirty="0" smtClean="0"/>
              <a:t>                  Традиционно, в октябре, в нашем детском саду проходят осенние праздники.  У детей 1 младшей, 2 младшей, средней, старшей и подготовительной групп прошли утренники под  названием  «Осень, осень, в гости просим». Цель этого праздника: показать значение музыки и роль праздника для развития ребенка, его эмоциональной отзывчивости, воспитание любви к природе.</a:t>
            </a:r>
          </a:p>
          <a:p>
            <a:pPr>
              <a:buNone/>
            </a:pPr>
            <a:r>
              <a:rPr lang="ru-RU" sz="3100" dirty="0" smtClean="0"/>
              <a:t>                  На дворе слякоть и холодно, а у нас в музыкальном зале царила теплая, доброжелательная атмосфера.  В гости к ребятам пришли Гном, Антошка, принесли гостинцы: грибы, орешки, мед.  Дети с нетерпением ждали встречи с  осенью.  Она немножко покапризничала. Но ребята все ее капризы превратили в сюрпризы. Вместе с Осенью воспитанники совершили увлекательное путешествие в осенний лес и на огород.</a:t>
            </a:r>
          </a:p>
          <a:p>
            <a:pPr>
              <a:buNone/>
            </a:pPr>
            <a:r>
              <a:rPr lang="ru-RU" sz="3100" dirty="0" smtClean="0"/>
              <a:t>                  На празднике дети перевоплощались в разных персонажей-овощей; пели песни, исполняли танцы, играли в веселые игры, отгадывали осенние загадки,  рассказывали стихи. А самым ярким и запоминающимся эпизодом стал сюрпризный момент – корзина с дарами для всех ребят!</a:t>
            </a:r>
          </a:p>
          <a:p>
            <a:pPr>
              <a:buNone/>
            </a:pPr>
            <a:r>
              <a:rPr lang="ru-RU" sz="3100" dirty="0" smtClean="0"/>
              <a:t>                   Праздник в детском саду – это всегда удивительные чудеса, волшебные краски, звонкий смех воспитанников,  море улыбок и веселья. Хоть и говорят, что осень унылая пора, но дети как никто другой, способны  радоваться шороху золотистых опавших листьев под ногами,  дождику, под которым так интересно гулять под зонтиком, обуви- резиновым сапожкам. Вот почему праздник осени в детском саду является одним из самых любимых  у нашей детворы. Мероприятие было веселым, ярким, увлекательным.  Воспитанники получили много позитивных эмоций.    </a:t>
            </a:r>
          </a:p>
          <a:p>
            <a:pPr>
              <a:buNone/>
            </a:pPr>
            <a:r>
              <a:rPr lang="ru-RU" sz="3100" dirty="0" smtClean="0"/>
              <a:t>                   Особую благодарность хочется выразить родителям за активное участие в проведении праздника - заучивание с детьми стихов и песен.</a:t>
            </a:r>
          </a:p>
          <a:p>
            <a:pPr>
              <a:buNone/>
            </a:pP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2530" name="Picture 2" descr="IMG_2880"/>
          <p:cNvPicPr>
            <a:picLocks noChangeAspect="1" noChangeArrowheads="1"/>
          </p:cNvPicPr>
          <p:nvPr/>
        </p:nvPicPr>
        <p:blipFill>
          <a:blip r:embed="rId4"/>
          <a:srcRect/>
          <a:stretch>
            <a:fillRect/>
          </a:stretch>
        </p:blipFill>
        <p:spPr bwMode="auto">
          <a:xfrm>
            <a:off x="357158" y="714356"/>
            <a:ext cx="1905000" cy="1428750"/>
          </a:xfrm>
          <a:prstGeom prst="rect">
            <a:avLst/>
          </a:prstGeom>
          <a:noFill/>
          <a:ln w="38100" cmpd="tri">
            <a:solidFill>
              <a:srgbClr val="00B050"/>
            </a:solidFill>
          </a:ln>
        </p:spPr>
      </p:pic>
      <p:pic>
        <p:nvPicPr>
          <p:cNvPr id="22532" name="Picture 4" descr="IMG_2913"/>
          <p:cNvPicPr>
            <a:picLocks noChangeAspect="1" noChangeArrowheads="1"/>
          </p:cNvPicPr>
          <p:nvPr/>
        </p:nvPicPr>
        <p:blipFill>
          <a:blip r:embed="rId5"/>
          <a:srcRect/>
          <a:stretch>
            <a:fillRect/>
          </a:stretch>
        </p:blipFill>
        <p:spPr bwMode="auto">
          <a:xfrm>
            <a:off x="2357422" y="1785926"/>
            <a:ext cx="1905000" cy="1428750"/>
          </a:xfrm>
          <a:prstGeom prst="rect">
            <a:avLst/>
          </a:prstGeom>
          <a:noFill/>
          <a:ln w="38100" cmpd="tri">
            <a:solidFill>
              <a:srgbClr val="00B050"/>
            </a:solidFill>
          </a:ln>
        </p:spPr>
      </p:pic>
      <p:pic>
        <p:nvPicPr>
          <p:cNvPr id="22534" name="Picture 6" descr="IMG_2975"/>
          <p:cNvPicPr>
            <a:picLocks noChangeAspect="1" noChangeArrowheads="1"/>
          </p:cNvPicPr>
          <p:nvPr/>
        </p:nvPicPr>
        <p:blipFill>
          <a:blip r:embed="rId6"/>
          <a:srcRect/>
          <a:stretch>
            <a:fillRect/>
          </a:stretch>
        </p:blipFill>
        <p:spPr bwMode="auto">
          <a:xfrm>
            <a:off x="285720" y="2928934"/>
            <a:ext cx="1905000" cy="1428750"/>
          </a:xfrm>
          <a:prstGeom prst="rect">
            <a:avLst/>
          </a:prstGeom>
          <a:noFill/>
          <a:ln w="38100" cmpd="tri">
            <a:solidFill>
              <a:srgbClr val="00B050"/>
            </a:solidFill>
          </a:ln>
        </p:spPr>
      </p:pic>
      <p:pic>
        <p:nvPicPr>
          <p:cNvPr id="8194" name="Picture 2" descr="https://i.pinimg.com/736x/78/8f/5c/788f5c4822d245d5b8a64bd63f36bb50--glitter-cartoons.jp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214546" y="3071810"/>
            <a:ext cx="2595737" cy="3071858"/>
          </a:xfrm>
          <a:prstGeom prst="rect">
            <a:avLst/>
          </a:prstGeom>
          <a:noFill/>
        </p:spPr>
      </p:pic>
      <p:pic>
        <p:nvPicPr>
          <p:cNvPr id="8196" name="Picture 4" descr="https://library.kissclipart.com/20180829/oce/kissclipart-breeze-decor-63038-harvest-autumn-welcome-fall-p-72de4f688be9ef2a.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 y="4232692"/>
            <a:ext cx="2143107" cy="262530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lstStyle/>
          <a:p>
            <a:r>
              <a:rPr lang="ru-RU" dirty="0" smtClean="0">
                <a:solidFill>
                  <a:srgbClr val="0070C0"/>
                </a:solidFill>
                <a:latin typeface="Comic Sans MS" pitchFamily="66" charset="0"/>
              </a:rPr>
              <a:t>День народного единства</a:t>
            </a:r>
            <a:endParaRPr lang="ru-RU" dirty="0"/>
          </a:p>
        </p:txBody>
      </p:sp>
      <p:sp>
        <p:nvSpPr>
          <p:cNvPr id="6" name="Содержимое 5"/>
          <p:cNvSpPr>
            <a:spLocks noGrp="1"/>
          </p:cNvSpPr>
          <p:nvPr>
            <p:ph sz="half" idx="2"/>
          </p:nvPr>
        </p:nvSpPr>
        <p:spPr>
          <a:xfrm>
            <a:off x="428596" y="1285860"/>
            <a:ext cx="4038600" cy="5214974"/>
          </a:xfrm>
        </p:spPr>
        <p:txBody>
          <a:bodyPr>
            <a:normAutofit fontScale="55000" lnSpcReduction="20000"/>
          </a:bodyPr>
          <a:lstStyle/>
          <a:p>
            <a:pPr>
              <a:buNone/>
            </a:pPr>
            <a:r>
              <a:rPr lang="ru-RU" dirty="0" smtClean="0"/>
              <a:t>            Этот день занимает особое место среди государственных праздников современной России. Во все времена русский народ любил свою Родину. Слагал о ней песни, пословицы и стихи, во имя родной страны совершал подвиги.</a:t>
            </a:r>
          </a:p>
          <a:p>
            <a:pPr>
              <a:buNone/>
            </a:pPr>
            <a:r>
              <a:rPr lang="ru-RU" dirty="0" smtClean="0"/>
              <a:t>            В рамках мероприятий, приуроченных ко Дню народного единства, в нашем детском саду прошло мероприятие, посвященное Дню народного единства:</a:t>
            </a:r>
          </a:p>
          <a:p>
            <a:pPr>
              <a:buNone/>
            </a:pPr>
            <a:r>
              <a:rPr lang="ru-RU" dirty="0" smtClean="0"/>
              <a:t>             В старшей группе и подготовительной к школе группе педагоги вместе с воспитанниками  провели познавательное занятие  для детей ко Дню народного единства «Хоровод дружбы».  Детям было рассказано об истории праздника и истории России, о воинской славе и доблести, о гордости за нашу Родину и ее героев, о милосердии и доброте.  Воспитанники совершили исторический экскурс по окрестностям нашей необъятной Родины. «Побывали в гостях» у различных народов, проживающих в наших краях. Узнали их традиции и обычаи.</a:t>
            </a:r>
          </a:p>
          <a:p>
            <a:pPr>
              <a:buNone/>
            </a:pP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3554" name="Picture 2" descr="IMG_3042"/>
          <p:cNvPicPr>
            <a:picLocks noChangeAspect="1" noChangeArrowheads="1"/>
          </p:cNvPicPr>
          <p:nvPr/>
        </p:nvPicPr>
        <p:blipFill>
          <a:blip r:embed="rId4"/>
          <a:srcRect/>
          <a:stretch>
            <a:fillRect/>
          </a:stretch>
        </p:blipFill>
        <p:spPr bwMode="auto">
          <a:xfrm>
            <a:off x="4572000" y="1285860"/>
            <a:ext cx="1905000" cy="1428750"/>
          </a:xfrm>
          <a:prstGeom prst="rect">
            <a:avLst/>
          </a:prstGeom>
          <a:noFill/>
          <a:ln w="38100" cmpd="tri">
            <a:solidFill>
              <a:srgbClr val="00B050"/>
            </a:solidFill>
          </a:ln>
        </p:spPr>
      </p:pic>
      <p:pic>
        <p:nvPicPr>
          <p:cNvPr id="23556" name="Picture 4" descr="IMG_3046"/>
          <p:cNvPicPr>
            <a:picLocks noChangeAspect="1" noChangeArrowheads="1"/>
          </p:cNvPicPr>
          <p:nvPr/>
        </p:nvPicPr>
        <p:blipFill>
          <a:blip r:embed="rId5"/>
          <a:srcRect/>
          <a:stretch>
            <a:fillRect/>
          </a:stretch>
        </p:blipFill>
        <p:spPr bwMode="auto">
          <a:xfrm>
            <a:off x="6572264" y="2000240"/>
            <a:ext cx="1905000" cy="1428750"/>
          </a:xfrm>
          <a:prstGeom prst="rect">
            <a:avLst/>
          </a:prstGeom>
          <a:noFill/>
          <a:ln w="38100" cmpd="tri">
            <a:solidFill>
              <a:srgbClr val="00B050"/>
            </a:solidFill>
          </a:ln>
        </p:spPr>
      </p:pic>
      <p:pic>
        <p:nvPicPr>
          <p:cNvPr id="23558" name="Picture 6" descr="IMG_3044"/>
          <p:cNvPicPr>
            <a:picLocks noChangeAspect="1" noChangeArrowheads="1"/>
          </p:cNvPicPr>
          <p:nvPr/>
        </p:nvPicPr>
        <p:blipFill>
          <a:blip r:embed="rId6"/>
          <a:srcRect/>
          <a:stretch>
            <a:fillRect/>
          </a:stretch>
        </p:blipFill>
        <p:spPr bwMode="auto">
          <a:xfrm>
            <a:off x="4643438" y="3500438"/>
            <a:ext cx="1905000" cy="1428750"/>
          </a:xfrm>
          <a:prstGeom prst="rect">
            <a:avLst/>
          </a:prstGeom>
          <a:noFill/>
          <a:ln w="38100" cmpd="tri">
            <a:solidFill>
              <a:srgbClr val="00B050"/>
            </a:solidFill>
          </a:ln>
        </p:spPr>
      </p:pic>
      <p:pic>
        <p:nvPicPr>
          <p:cNvPr id="29698" name="Picture 2" descr="http://acadzdor.ru/wp-content/uploads/2017/10/IMG_0192.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714976" y="4571984"/>
            <a:ext cx="3429024" cy="228601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457200" y="274638"/>
            <a:ext cx="7115196" cy="1143000"/>
          </a:xfrm>
        </p:spPr>
        <p:txBody>
          <a:bodyPr>
            <a:normAutofit fontScale="90000"/>
          </a:bodyPr>
          <a:lstStyle/>
          <a:p>
            <a:r>
              <a:rPr lang="ru-RU" dirty="0" smtClean="0">
                <a:solidFill>
                  <a:srgbClr val="0070C0"/>
                </a:solidFill>
                <a:latin typeface="Comic Sans MS" pitchFamily="66" charset="0"/>
              </a:rPr>
              <a:t>День рожденья </a:t>
            </a:r>
            <a:br>
              <a:rPr lang="ru-RU" dirty="0" smtClean="0">
                <a:solidFill>
                  <a:srgbClr val="0070C0"/>
                </a:solidFill>
                <a:latin typeface="Comic Sans MS" pitchFamily="66" charset="0"/>
              </a:rPr>
            </a:br>
            <a:r>
              <a:rPr lang="ru-RU" dirty="0" smtClean="0">
                <a:solidFill>
                  <a:srgbClr val="0070C0"/>
                </a:solidFill>
                <a:latin typeface="Comic Sans MS" pitchFamily="66" charset="0"/>
              </a:rPr>
              <a:t>Деда Мороза</a:t>
            </a:r>
            <a:endParaRPr lang="ru-RU" dirty="0"/>
          </a:p>
        </p:txBody>
      </p:sp>
      <p:sp>
        <p:nvSpPr>
          <p:cNvPr id="6" name="Содержимое 5"/>
          <p:cNvSpPr>
            <a:spLocks noGrp="1"/>
          </p:cNvSpPr>
          <p:nvPr>
            <p:ph sz="half" idx="2"/>
          </p:nvPr>
        </p:nvSpPr>
        <p:spPr>
          <a:xfrm>
            <a:off x="428596" y="1571612"/>
            <a:ext cx="4038600" cy="5143536"/>
          </a:xfrm>
        </p:spPr>
        <p:txBody>
          <a:bodyPr>
            <a:normAutofit fontScale="55000" lnSpcReduction="20000"/>
          </a:bodyPr>
          <a:lstStyle/>
          <a:p>
            <a:pPr algn="ctr">
              <a:buNone/>
            </a:pPr>
            <a:r>
              <a:rPr lang="ru-RU" dirty="0" smtClean="0"/>
              <a:t>         Отмечает Дед Мороз</a:t>
            </a:r>
            <a:br>
              <a:rPr lang="ru-RU" dirty="0" smtClean="0"/>
            </a:br>
            <a:r>
              <a:rPr lang="ru-RU" dirty="0" smtClean="0"/>
              <a:t>Нынче День рождения</a:t>
            </a:r>
            <a:br>
              <a:rPr lang="ru-RU" dirty="0" smtClean="0"/>
            </a:br>
            <a:r>
              <a:rPr lang="ru-RU" dirty="0" smtClean="0"/>
              <a:t>Пожелаем мы ему</a:t>
            </a:r>
            <a:br>
              <a:rPr lang="ru-RU" dirty="0" smtClean="0"/>
            </a:br>
            <a:r>
              <a:rPr lang="ru-RU" dirty="0" smtClean="0"/>
              <a:t>Крепкого терпенья!</a:t>
            </a:r>
          </a:p>
          <a:p>
            <a:pPr>
              <a:buNone/>
            </a:pPr>
            <a:r>
              <a:rPr lang="ru-RU" dirty="0" smtClean="0"/>
              <a:t/>
            </a:r>
            <a:br>
              <a:rPr lang="ru-RU" dirty="0" smtClean="0"/>
            </a:br>
            <a:r>
              <a:rPr lang="ru-RU" dirty="0" smtClean="0"/>
              <a:t>     Дед Мороз известен каждому с рождения. Он будто частица сказки, пришедшая в нашу жизнь из волшебного зимнего леса. Прививая детям веру в Деда Мороза, мы учим их верить в чудо, не забывать сказки и уметь мечтать.</a:t>
            </a:r>
            <a:br>
              <a:rPr lang="ru-RU" dirty="0" smtClean="0"/>
            </a:br>
            <a:r>
              <a:rPr lang="ru-RU" dirty="0" smtClean="0"/>
              <a:t>     В 1 младшей группе прошла непосредственно образовательная деятельность на тему: "День рождения Деда Мороза". Дети внимательно слушали рассказ о главном виновнике торжества, водили хоровод вокруг старинной игрушки, играли в игру "Снежки", посетили выставку новогодних игрушек, организованную родителями и воспитателем. Очень доброе и яркое получилось занятие. Ребятам очень понравилось.</a:t>
            </a: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4578" name="Picture 2" descr="IMG_20181119_094337"/>
          <p:cNvPicPr>
            <a:picLocks noChangeAspect="1" noChangeArrowheads="1"/>
          </p:cNvPicPr>
          <p:nvPr/>
        </p:nvPicPr>
        <p:blipFill>
          <a:blip r:embed="rId4"/>
          <a:srcRect/>
          <a:stretch>
            <a:fillRect/>
          </a:stretch>
        </p:blipFill>
        <p:spPr bwMode="auto">
          <a:xfrm>
            <a:off x="4786314" y="1571612"/>
            <a:ext cx="1076325" cy="1428750"/>
          </a:xfrm>
          <a:prstGeom prst="rect">
            <a:avLst/>
          </a:prstGeom>
          <a:noFill/>
          <a:ln w="38100" cmpd="tri">
            <a:solidFill>
              <a:srgbClr val="00B050"/>
            </a:solidFill>
          </a:ln>
        </p:spPr>
      </p:pic>
      <p:pic>
        <p:nvPicPr>
          <p:cNvPr id="24580" name="Picture 4" descr="IMG_20181119_094804"/>
          <p:cNvPicPr>
            <a:picLocks noChangeAspect="1" noChangeArrowheads="1"/>
          </p:cNvPicPr>
          <p:nvPr/>
        </p:nvPicPr>
        <p:blipFill>
          <a:blip r:embed="rId5"/>
          <a:srcRect/>
          <a:stretch>
            <a:fillRect/>
          </a:stretch>
        </p:blipFill>
        <p:spPr bwMode="auto">
          <a:xfrm>
            <a:off x="6215074" y="1785926"/>
            <a:ext cx="1076325" cy="1428750"/>
          </a:xfrm>
          <a:prstGeom prst="rect">
            <a:avLst/>
          </a:prstGeom>
          <a:noFill/>
          <a:ln w="38100" cmpd="tri">
            <a:solidFill>
              <a:srgbClr val="00B050"/>
            </a:solidFill>
          </a:ln>
        </p:spPr>
      </p:pic>
      <p:pic>
        <p:nvPicPr>
          <p:cNvPr id="24582" name="Picture 6" descr="IMG_20181119_094937"/>
          <p:cNvPicPr>
            <a:picLocks noChangeAspect="1" noChangeArrowheads="1"/>
          </p:cNvPicPr>
          <p:nvPr/>
        </p:nvPicPr>
        <p:blipFill>
          <a:blip r:embed="rId6"/>
          <a:srcRect/>
          <a:stretch>
            <a:fillRect/>
          </a:stretch>
        </p:blipFill>
        <p:spPr bwMode="auto">
          <a:xfrm>
            <a:off x="7572396" y="2571744"/>
            <a:ext cx="1076325" cy="1428750"/>
          </a:xfrm>
          <a:prstGeom prst="rect">
            <a:avLst/>
          </a:prstGeom>
          <a:noFill/>
          <a:ln w="38100" cmpd="tri">
            <a:solidFill>
              <a:srgbClr val="00B050"/>
            </a:solidFill>
          </a:ln>
        </p:spPr>
      </p:pic>
      <p:pic>
        <p:nvPicPr>
          <p:cNvPr id="28674" name="Picture 2" descr="https://rubinovv.ru/upload/iblock/08d/08d9959a4e9c79dede98a0a2fff7176a.jpg"/>
          <p:cNvPicPr>
            <a:picLocks noChangeAspect="1" noChangeArrowheads="1"/>
          </p:cNvPicPr>
          <p:nvPr/>
        </p:nvPicPr>
        <p:blipFill>
          <a:blip r:embed="rId7"/>
          <a:srcRect/>
          <a:stretch>
            <a:fillRect/>
          </a:stretch>
        </p:blipFill>
        <p:spPr bwMode="auto">
          <a:xfrm>
            <a:off x="4381500" y="4191000"/>
            <a:ext cx="47625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reWalls.com_22330.jpg"/>
          <p:cNvPicPr>
            <a:picLocks noChangeAspect="1"/>
          </p:cNvPicPr>
          <p:nvPr/>
        </p:nvPicPr>
        <p:blipFill>
          <a:blip r:embed="rId2" cstate="print"/>
          <a:stretch>
            <a:fillRect/>
          </a:stretch>
        </p:blipFill>
        <p:spPr>
          <a:xfrm rot="10800000">
            <a:off x="0" y="0"/>
            <a:ext cx="9144000" cy="6858000"/>
          </a:xfrm>
          <a:prstGeom prst="rect">
            <a:avLst/>
          </a:prstGeom>
          <a:ln>
            <a:solidFill>
              <a:schemeClr val="accent6">
                <a:lumMod val="60000"/>
                <a:lumOff val="40000"/>
              </a:schemeClr>
            </a:solidFill>
          </a:ln>
          <a:effectLst>
            <a:softEdge rad="112500"/>
          </a:effectLst>
        </p:spPr>
      </p:pic>
      <p:sp>
        <p:nvSpPr>
          <p:cNvPr id="2" name="Заголовок 1"/>
          <p:cNvSpPr>
            <a:spLocks noGrp="1"/>
          </p:cNvSpPr>
          <p:nvPr>
            <p:ph type="title"/>
          </p:nvPr>
        </p:nvSpPr>
        <p:spPr>
          <a:xfrm>
            <a:off x="500034" y="0"/>
            <a:ext cx="7115196" cy="1143000"/>
          </a:xfrm>
        </p:spPr>
        <p:txBody>
          <a:bodyPr>
            <a:normAutofit/>
          </a:bodyPr>
          <a:lstStyle/>
          <a:p>
            <a:r>
              <a:rPr lang="ru-RU" dirty="0" smtClean="0">
                <a:solidFill>
                  <a:srgbClr val="0070C0"/>
                </a:solidFill>
                <a:latin typeface="Comic Sans MS" pitchFamily="66" charset="0"/>
              </a:rPr>
              <a:t>Увлекательный мир</a:t>
            </a:r>
            <a:endParaRPr lang="ru-RU" dirty="0"/>
          </a:p>
        </p:txBody>
      </p:sp>
      <p:sp>
        <p:nvSpPr>
          <p:cNvPr id="6" name="Содержимое 5"/>
          <p:cNvSpPr>
            <a:spLocks noGrp="1"/>
          </p:cNvSpPr>
          <p:nvPr>
            <p:ph sz="half" idx="2"/>
          </p:nvPr>
        </p:nvSpPr>
        <p:spPr>
          <a:xfrm>
            <a:off x="428596" y="928670"/>
            <a:ext cx="4038600" cy="5786478"/>
          </a:xfrm>
        </p:spPr>
        <p:txBody>
          <a:bodyPr>
            <a:normAutofit fontScale="47500" lnSpcReduction="20000"/>
          </a:bodyPr>
          <a:lstStyle/>
          <a:p>
            <a:pPr algn="ctr">
              <a:buNone/>
            </a:pPr>
            <a:r>
              <a:rPr lang="ru-RU" sz="3800" b="1" dirty="0" smtClean="0"/>
              <a:t>До свидания, лето.</a:t>
            </a:r>
          </a:p>
          <a:p>
            <a:pPr>
              <a:buNone/>
            </a:pPr>
            <a:r>
              <a:rPr lang="ru-RU" dirty="0" smtClean="0"/>
              <a:t>             Вот и пролетело такое веселое, звонкое  и счастливое лето.  Наступает время  золотой осени.  4 сентября 2018г. в детском саду № 14 прошел праздник «До свидания, лето!»</a:t>
            </a:r>
          </a:p>
          <a:p>
            <a:pPr>
              <a:buNone/>
            </a:pPr>
            <a:r>
              <a:rPr lang="ru-RU" dirty="0" smtClean="0"/>
              <a:t>              Погода порадовала теплым солнечным  деньком и ребята провели свой праздник на спортивной площадке детского сада. На шум, веселье и  детский смех в гости  к ребятам заглянул Незнайка. Чтобы проверить  детей, как они  внимательны и остроумны, он загадывал им математические загадки, читал стихи.</a:t>
            </a:r>
          </a:p>
          <a:p>
            <a:pPr>
              <a:buNone/>
            </a:pPr>
            <a:r>
              <a:rPr lang="ru-RU" dirty="0" smtClean="0"/>
              <a:t>             Под руководством </a:t>
            </a:r>
            <a:r>
              <a:rPr lang="ru-RU" dirty="0" err="1" smtClean="0"/>
              <a:t>иструктора</a:t>
            </a:r>
            <a:r>
              <a:rPr lang="ru-RU" dirty="0" smtClean="0"/>
              <a:t> по физической культуре Туркиной В.В. ребята соревновались в спортивных эстафетах: «Тренируем ноги», «Поезд», «Не замочи ноги».  В эстафете «Кто сильней» команды  перетягивали канат. Много  радости, веселья, смеха. Затем дети все вместе танцевали под задорную музыку «</a:t>
            </a:r>
            <a:r>
              <a:rPr lang="ru-RU" dirty="0" err="1" smtClean="0"/>
              <a:t>Буги-Вуги</a:t>
            </a:r>
            <a:r>
              <a:rPr lang="ru-RU" dirty="0" smtClean="0"/>
              <a:t>». В заключение праздника ребята  с удовольствием рисовали на асфальте свои фантазии.</a:t>
            </a:r>
          </a:p>
          <a:p>
            <a:pPr>
              <a:buNone/>
            </a:pPr>
            <a:r>
              <a:rPr lang="ru-RU" dirty="0" smtClean="0"/>
              <a:t>              С прекрасным настроением дети попрощались с летом и встретили  осень.</a:t>
            </a:r>
          </a:p>
          <a:p>
            <a:pPr>
              <a:buNone/>
            </a:pPr>
            <a:r>
              <a:rPr lang="ru-RU" dirty="0" smtClean="0"/>
              <a:t/>
            </a:r>
            <a:br>
              <a:rPr lang="ru-RU" dirty="0" smtClean="0"/>
            </a:br>
            <a:endParaRPr lang="ru-RU" dirty="0"/>
          </a:p>
        </p:txBody>
      </p:sp>
      <p:pic>
        <p:nvPicPr>
          <p:cNvPr id="5" name="Рисунок 4" descr="0_4b1de_b8db19f2_S.png"/>
          <p:cNvPicPr>
            <a:picLocks noChangeAspect="1"/>
          </p:cNvPicPr>
          <p:nvPr/>
        </p:nvPicPr>
        <p:blipFill>
          <a:blip r:embed="rId3" cstate="print"/>
          <a:stretch>
            <a:fillRect/>
          </a:stretch>
        </p:blipFill>
        <p:spPr>
          <a:xfrm rot="11621950">
            <a:off x="7166765" y="38577"/>
            <a:ext cx="2024136" cy="2088395"/>
          </a:xfrm>
          <a:prstGeom prst="rect">
            <a:avLst/>
          </a:prstGeom>
        </p:spPr>
      </p:pic>
      <p:pic>
        <p:nvPicPr>
          <p:cNvPr id="25602" name="Picture 2" descr="IMG_2373"/>
          <p:cNvPicPr>
            <a:picLocks noChangeAspect="1" noChangeArrowheads="1"/>
          </p:cNvPicPr>
          <p:nvPr/>
        </p:nvPicPr>
        <p:blipFill>
          <a:blip r:embed="rId4"/>
          <a:srcRect/>
          <a:stretch>
            <a:fillRect/>
          </a:stretch>
        </p:blipFill>
        <p:spPr bwMode="auto">
          <a:xfrm>
            <a:off x="4572000" y="1071546"/>
            <a:ext cx="1905000" cy="1428750"/>
          </a:xfrm>
          <a:prstGeom prst="rect">
            <a:avLst/>
          </a:prstGeom>
          <a:noFill/>
          <a:ln w="38100" cmpd="tri">
            <a:solidFill>
              <a:srgbClr val="00B050"/>
            </a:solidFill>
          </a:ln>
        </p:spPr>
      </p:pic>
      <p:pic>
        <p:nvPicPr>
          <p:cNvPr id="25604" name="Picture 4" descr="IMG_2382"/>
          <p:cNvPicPr>
            <a:picLocks noChangeAspect="1" noChangeArrowheads="1"/>
          </p:cNvPicPr>
          <p:nvPr/>
        </p:nvPicPr>
        <p:blipFill>
          <a:blip r:embed="rId5"/>
          <a:srcRect/>
          <a:stretch>
            <a:fillRect/>
          </a:stretch>
        </p:blipFill>
        <p:spPr bwMode="auto">
          <a:xfrm>
            <a:off x="6715140" y="2071678"/>
            <a:ext cx="1905000" cy="1428750"/>
          </a:xfrm>
          <a:prstGeom prst="rect">
            <a:avLst/>
          </a:prstGeom>
          <a:noFill/>
          <a:ln w="38100" cmpd="tri">
            <a:solidFill>
              <a:srgbClr val="00B050"/>
            </a:solidFill>
          </a:ln>
        </p:spPr>
      </p:pic>
      <p:pic>
        <p:nvPicPr>
          <p:cNvPr id="25608" name="Picture 8" descr="IMG_2381"/>
          <p:cNvPicPr>
            <a:picLocks noChangeAspect="1" noChangeArrowheads="1"/>
          </p:cNvPicPr>
          <p:nvPr/>
        </p:nvPicPr>
        <p:blipFill>
          <a:blip r:embed="rId6"/>
          <a:srcRect/>
          <a:stretch>
            <a:fillRect/>
          </a:stretch>
        </p:blipFill>
        <p:spPr bwMode="auto">
          <a:xfrm>
            <a:off x="4714876" y="3071810"/>
            <a:ext cx="1905000" cy="1428750"/>
          </a:xfrm>
          <a:prstGeom prst="rect">
            <a:avLst/>
          </a:prstGeom>
          <a:noFill/>
          <a:ln w="38100" cmpd="tri">
            <a:solidFill>
              <a:srgbClr val="00B050"/>
            </a:solidFill>
          </a:ln>
        </p:spPr>
      </p:pic>
      <p:pic>
        <p:nvPicPr>
          <p:cNvPr id="27650" name="Picture 2" descr="http://www.playcast.ru/uploads/2015/08/17/14725112.png"/>
          <p:cNvPicPr>
            <a:picLocks noChangeAspect="1" noChangeArrowheads="1"/>
          </p:cNvPicPr>
          <p:nvPr/>
        </p:nvPicPr>
        <p:blipFill>
          <a:blip r:embed="rId7"/>
          <a:srcRect/>
          <a:stretch>
            <a:fillRect/>
          </a:stretch>
        </p:blipFill>
        <p:spPr bwMode="auto">
          <a:xfrm>
            <a:off x="2786050" y="3500438"/>
            <a:ext cx="6619868" cy="3971921"/>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1793</TotalTime>
  <Words>3066</Words>
  <Application>Microsoft Office PowerPoint</Application>
  <PresentationFormat>Экран (4:3)</PresentationFormat>
  <Paragraphs>392</Paragraphs>
  <Slides>39</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Office</vt:lpstr>
      <vt:lpstr>Газета для родителей  «Березка»</vt:lpstr>
      <vt:lpstr>Содержание </vt:lpstr>
      <vt:lpstr>Вам родители!</vt:lpstr>
      <vt:lpstr>Наши праздники</vt:lpstr>
      <vt:lpstr>День повара</vt:lpstr>
      <vt:lpstr>Праздник осени!</vt:lpstr>
      <vt:lpstr>День народного единства</vt:lpstr>
      <vt:lpstr>День рожденья  Деда Мороза</vt:lpstr>
      <vt:lpstr>Увлекательный мир</vt:lpstr>
      <vt:lpstr>Кукольный театр  в гостях у детей</vt:lpstr>
      <vt:lpstr>Родительские собрания к новому учебному году</vt:lpstr>
      <vt:lpstr>Детская Спартакиада 2018</vt:lpstr>
      <vt:lpstr>Славим возраст золотой</vt:lpstr>
      <vt:lpstr>К нам приехали клоуны</vt:lpstr>
      <vt:lpstr>Открытое занятие в средней группе «Когда козлята остались одни дома»</vt:lpstr>
      <vt:lpstr>Неделя безопасности, посвященная вопросам обеспечения безопасности детей на дорогах</vt:lpstr>
      <vt:lpstr>Оркестр – это просто, легко и весело.</vt:lpstr>
      <vt:lpstr>160 лет со дня рождения А.А.Плещеева «1858-1944 русского писателя и театрального критика</vt:lpstr>
      <vt:lpstr>Болдинская осень 2018</vt:lpstr>
      <vt:lpstr>Осенняя выставка-конкурс макетов «Мир, который нужен мне».</vt:lpstr>
      <vt:lpstr>Отмечаем День рождения С.Я.Маршака.</vt:lpstr>
      <vt:lpstr> Проведение мероприятий по обеспечению безопасности детей и укрепдению правопорядка на водных объектах</vt:lpstr>
      <vt:lpstr>Синичкин день</vt:lpstr>
      <vt:lpstr>Мир похож на большой круг, если рядом с тобой друг!</vt:lpstr>
      <vt:lpstr>Чтоб здоровым оставаться, надо спортом заниматься</vt:lpstr>
      <vt:lpstr>Мастер-класс по тестопластике </vt:lpstr>
      <vt:lpstr> КВН по экологии с родителями </vt:lpstr>
      <vt:lpstr> Конкурс «Отцовство – долг и дар». </vt:lpstr>
      <vt:lpstr> Акция «Дари добро другим во благо». </vt:lpstr>
      <vt:lpstr> Волшебное и теплое слово – мама!!! </vt:lpstr>
      <vt:lpstr> Международный день инвалида </vt:lpstr>
      <vt:lpstr>Советует специалист </vt:lpstr>
      <vt:lpstr> Развивай-ка: знакомство родителей с проектной деятельностью. </vt:lpstr>
      <vt:lpstr>Вкусно и полезно </vt:lpstr>
      <vt:lpstr>Вкусно и полезно </vt:lpstr>
      <vt:lpstr>Вкусно и полезно </vt:lpstr>
      <vt:lpstr>Вкусно и полезно </vt:lpstr>
      <vt:lpstr>Слайд 38</vt:lpstr>
      <vt:lpstr>источники</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влад</dc:creator>
  <cp:lastModifiedBy>User</cp:lastModifiedBy>
  <cp:revision>223</cp:revision>
  <dcterms:created xsi:type="dcterms:W3CDTF">2015-07-08T16:41:51Z</dcterms:created>
  <dcterms:modified xsi:type="dcterms:W3CDTF">2019-02-28T09:09:22Z</dcterms:modified>
</cp:coreProperties>
</file>